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9" autoAdjust="0"/>
    <p:restoredTop sz="94660"/>
  </p:normalViewPr>
  <p:slideViewPr>
    <p:cSldViewPr snapToGrid="0">
      <p:cViewPr varScale="1">
        <p:scale>
          <a:sx n="68" d="100"/>
          <a:sy n="68" d="100"/>
        </p:scale>
        <p:origin x="122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ysClr val="windowText" lastClr="000000"/>
                </a:solidFill>
                <a:latin typeface="Arial Black" panose="020B0A04020102020204" pitchFamily="34" charset="0"/>
                <a:ea typeface="+mn-ea"/>
                <a:cs typeface="+mn-cs"/>
              </a:defRPr>
            </a:pPr>
            <a:r>
              <a:rPr lang="en-US" b="1" i="0" baseline="0">
                <a:solidFill>
                  <a:sysClr val="windowText" lastClr="000000"/>
                </a:solidFill>
                <a:latin typeface="Arial Black" panose="020B0A04020102020204" pitchFamily="34" charset="0"/>
              </a:rPr>
              <a:t>Plateau Wave Physiology</a:t>
            </a:r>
          </a:p>
        </c:rich>
      </c:tx>
      <c:overlay val="0"/>
      <c:spPr>
        <a:noFill/>
        <a:ln>
          <a:noFill/>
        </a:ln>
        <a:effectLst/>
      </c:spPr>
      <c:txPr>
        <a:bodyPr rot="0" spcFirstLastPara="1" vertOverflow="ellipsis" vert="horz" wrap="square" anchor="ctr" anchorCtr="1"/>
        <a:lstStyle/>
        <a:p>
          <a:pPr>
            <a:defRPr sz="1400" b="1" i="0" u="none" strike="noStrike" kern="1200" spc="0" baseline="0">
              <a:solidFill>
                <a:sysClr val="windowText" lastClr="000000"/>
              </a:solidFill>
              <a:latin typeface="Arial Black" panose="020B0A04020102020204" pitchFamily="34" charset="0"/>
              <a:ea typeface="+mn-ea"/>
              <a:cs typeface="+mn-cs"/>
            </a:defRPr>
          </a:pPr>
          <a:endParaRPr lang="en-US"/>
        </a:p>
      </c:txPr>
    </c:title>
    <c:autoTitleDeleted val="0"/>
    <c:view3D>
      <c:rotX val="15"/>
      <c:rotY val="20"/>
      <c:depthPercent val="100"/>
      <c:rAngAx val="0"/>
      <c:perspective val="5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9247594050743664E-2"/>
          <c:y val="0.17171296296296296"/>
          <c:w val="0.87278202654559822"/>
          <c:h val="0.63813247302420539"/>
        </c:manualLayout>
      </c:layout>
      <c:area3DChart>
        <c:grouping val="standard"/>
        <c:varyColors val="0"/>
        <c:ser>
          <c:idx val="0"/>
          <c:order val="0"/>
          <c:tx>
            <c:strRef>
              <c:f>'SDC 14'!$W$6</c:f>
              <c:strCache>
                <c:ptCount val="1"/>
                <c:pt idx="0">
                  <c:v>ICP</c:v>
                </c:pt>
              </c:strCache>
            </c:strRef>
          </c:tx>
          <c:spPr>
            <a:solidFill>
              <a:schemeClr val="accent1"/>
            </a:solidFill>
            <a:ln>
              <a:noFill/>
            </a:ln>
            <a:effectLst/>
            <a:sp3d/>
          </c:spPr>
          <c:cat>
            <c:numRef>
              <c:f>'SDC 14'!$V$7:$V$14</c:f>
              <c:numCache>
                <c:formatCode>General</c:formatCode>
                <c:ptCount val="8"/>
                <c:pt idx="0">
                  <c:v>0</c:v>
                </c:pt>
                <c:pt idx="1">
                  <c:v>20</c:v>
                </c:pt>
                <c:pt idx="2">
                  <c:v>40</c:v>
                </c:pt>
                <c:pt idx="3">
                  <c:v>60</c:v>
                </c:pt>
                <c:pt idx="4">
                  <c:v>80</c:v>
                </c:pt>
                <c:pt idx="5">
                  <c:v>100</c:v>
                </c:pt>
                <c:pt idx="6">
                  <c:v>120</c:v>
                </c:pt>
                <c:pt idx="7">
                  <c:v>140</c:v>
                </c:pt>
              </c:numCache>
            </c:numRef>
          </c:cat>
          <c:val>
            <c:numRef>
              <c:f>'SDC 14'!$W$7:$W$14</c:f>
              <c:numCache>
                <c:formatCode>General</c:formatCode>
                <c:ptCount val="8"/>
                <c:pt idx="0">
                  <c:v>35</c:v>
                </c:pt>
                <c:pt idx="1">
                  <c:v>38</c:v>
                </c:pt>
                <c:pt idx="2">
                  <c:v>65</c:v>
                </c:pt>
                <c:pt idx="3">
                  <c:v>65</c:v>
                </c:pt>
                <c:pt idx="4">
                  <c:v>55</c:v>
                </c:pt>
                <c:pt idx="5">
                  <c:v>40</c:v>
                </c:pt>
                <c:pt idx="6">
                  <c:v>40</c:v>
                </c:pt>
                <c:pt idx="7">
                  <c:v>35</c:v>
                </c:pt>
              </c:numCache>
            </c:numRef>
          </c:val>
          <c:extLst>
            <c:ext xmlns:c16="http://schemas.microsoft.com/office/drawing/2014/chart" uri="{C3380CC4-5D6E-409C-BE32-E72D297353CC}">
              <c16:uniqueId val="{00000000-7FA0-45BD-A366-8BD78F16FBD9}"/>
            </c:ext>
          </c:extLst>
        </c:ser>
        <c:ser>
          <c:idx val="1"/>
          <c:order val="1"/>
          <c:tx>
            <c:strRef>
              <c:f>'SDC 14'!$X$6</c:f>
              <c:strCache>
                <c:ptCount val="1"/>
                <c:pt idx="0">
                  <c:v>CPP</c:v>
                </c:pt>
              </c:strCache>
            </c:strRef>
          </c:tx>
          <c:spPr>
            <a:solidFill>
              <a:schemeClr val="accent2"/>
            </a:solidFill>
            <a:ln>
              <a:noFill/>
            </a:ln>
            <a:effectLst/>
            <a:sp3d/>
          </c:spPr>
          <c:cat>
            <c:numRef>
              <c:f>'SDC 14'!$V$7:$V$14</c:f>
              <c:numCache>
                <c:formatCode>General</c:formatCode>
                <c:ptCount val="8"/>
                <c:pt idx="0">
                  <c:v>0</c:v>
                </c:pt>
                <c:pt idx="1">
                  <c:v>20</c:v>
                </c:pt>
                <c:pt idx="2">
                  <c:v>40</c:v>
                </c:pt>
                <c:pt idx="3">
                  <c:v>60</c:v>
                </c:pt>
                <c:pt idx="4">
                  <c:v>80</c:v>
                </c:pt>
                <c:pt idx="5">
                  <c:v>100</c:v>
                </c:pt>
                <c:pt idx="6">
                  <c:v>120</c:v>
                </c:pt>
                <c:pt idx="7">
                  <c:v>140</c:v>
                </c:pt>
              </c:numCache>
            </c:numRef>
          </c:cat>
          <c:val>
            <c:numRef>
              <c:f>'SDC 14'!$X$7:$X$14</c:f>
              <c:numCache>
                <c:formatCode>General</c:formatCode>
                <c:ptCount val="8"/>
                <c:pt idx="0">
                  <c:v>75</c:v>
                </c:pt>
                <c:pt idx="1">
                  <c:v>42</c:v>
                </c:pt>
                <c:pt idx="2">
                  <c:v>15</c:v>
                </c:pt>
                <c:pt idx="3">
                  <c:v>35</c:v>
                </c:pt>
                <c:pt idx="4">
                  <c:v>45</c:v>
                </c:pt>
                <c:pt idx="5">
                  <c:v>70</c:v>
                </c:pt>
                <c:pt idx="6">
                  <c:v>65</c:v>
                </c:pt>
                <c:pt idx="7">
                  <c:v>68</c:v>
                </c:pt>
              </c:numCache>
            </c:numRef>
          </c:val>
          <c:extLst>
            <c:ext xmlns:c16="http://schemas.microsoft.com/office/drawing/2014/chart" uri="{C3380CC4-5D6E-409C-BE32-E72D297353CC}">
              <c16:uniqueId val="{00000001-7FA0-45BD-A366-8BD78F16FBD9}"/>
            </c:ext>
          </c:extLst>
        </c:ser>
        <c:ser>
          <c:idx val="2"/>
          <c:order val="2"/>
          <c:tx>
            <c:strRef>
              <c:f>'SDC 14'!$Y$6</c:f>
              <c:strCache>
                <c:ptCount val="1"/>
                <c:pt idx="0">
                  <c:v>MAP</c:v>
                </c:pt>
              </c:strCache>
            </c:strRef>
          </c:tx>
          <c:spPr>
            <a:solidFill>
              <a:schemeClr val="accent3"/>
            </a:solidFill>
            <a:ln>
              <a:noFill/>
            </a:ln>
            <a:effectLst/>
            <a:sp3d/>
          </c:spPr>
          <c:cat>
            <c:numRef>
              <c:f>'SDC 14'!$V$7:$V$14</c:f>
              <c:numCache>
                <c:formatCode>General</c:formatCode>
                <c:ptCount val="8"/>
                <c:pt idx="0">
                  <c:v>0</c:v>
                </c:pt>
                <c:pt idx="1">
                  <c:v>20</c:v>
                </c:pt>
                <c:pt idx="2">
                  <c:v>40</c:v>
                </c:pt>
                <c:pt idx="3">
                  <c:v>60</c:v>
                </c:pt>
                <c:pt idx="4">
                  <c:v>80</c:v>
                </c:pt>
                <c:pt idx="5">
                  <c:v>100</c:v>
                </c:pt>
                <c:pt idx="6">
                  <c:v>120</c:v>
                </c:pt>
                <c:pt idx="7">
                  <c:v>140</c:v>
                </c:pt>
              </c:numCache>
            </c:numRef>
          </c:cat>
          <c:val>
            <c:numRef>
              <c:f>'SDC 14'!$Y$7:$Y$14</c:f>
              <c:numCache>
                <c:formatCode>General</c:formatCode>
                <c:ptCount val="8"/>
                <c:pt idx="0">
                  <c:v>110</c:v>
                </c:pt>
                <c:pt idx="1">
                  <c:v>80</c:v>
                </c:pt>
                <c:pt idx="2">
                  <c:v>80</c:v>
                </c:pt>
                <c:pt idx="3">
                  <c:v>100</c:v>
                </c:pt>
                <c:pt idx="4">
                  <c:v>100</c:v>
                </c:pt>
                <c:pt idx="5">
                  <c:v>110</c:v>
                </c:pt>
                <c:pt idx="6">
                  <c:v>105</c:v>
                </c:pt>
                <c:pt idx="7">
                  <c:v>103</c:v>
                </c:pt>
              </c:numCache>
            </c:numRef>
          </c:val>
          <c:extLst>
            <c:ext xmlns:c16="http://schemas.microsoft.com/office/drawing/2014/chart" uri="{C3380CC4-5D6E-409C-BE32-E72D297353CC}">
              <c16:uniqueId val="{00000002-7FA0-45BD-A366-8BD78F16FBD9}"/>
            </c:ext>
          </c:extLst>
        </c:ser>
        <c:dLbls>
          <c:showLegendKey val="0"/>
          <c:showVal val="0"/>
          <c:showCatName val="0"/>
          <c:showSerName val="0"/>
          <c:showPercent val="0"/>
          <c:showBubbleSize val="0"/>
        </c:dLbls>
        <c:axId val="717848920"/>
        <c:axId val="335769808"/>
        <c:axId val="724028504"/>
      </c:area3DChart>
      <c:catAx>
        <c:axId val="717848920"/>
        <c:scaling>
          <c:orientation val="minMax"/>
        </c:scaling>
        <c:delete val="0"/>
        <c:axPos val="b"/>
        <c:title>
          <c:tx>
            <c:rich>
              <a:bodyPr rot="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mn-cs"/>
                  </a:defRPr>
                </a:pPr>
                <a:r>
                  <a:rPr lang="en-US" b="1" i="0" baseline="0">
                    <a:solidFill>
                      <a:sysClr val="windowText" lastClr="000000"/>
                    </a:solidFill>
                    <a:latin typeface="Arial" panose="020B0604020202020204" pitchFamily="34" charset="0"/>
                  </a:rPr>
                  <a:t>Time (sec)</a:t>
                </a:r>
              </a:p>
            </c:rich>
          </c:tx>
          <c:layout>
            <c:manualLayout>
              <c:xMode val="edge"/>
              <c:yMode val="edge"/>
              <c:x val="0.46427914003064535"/>
              <c:y val="0.73723331358026267"/>
            </c:manualLayout>
          </c:layout>
          <c:overlay val="0"/>
          <c:spPr>
            <a:noFill/>
            <a:ln>
              <a:noFill/>
            </a:ln>
            <a:effectLst/>
          </c:spPr>
          <c:txPr>
            <a:bodyPr rot="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ysClr val="windowText" lastClr="000000"/>
                </a:solidFill>
                <a:latin typeface="Arial" panose="020B0604020202020204" pitchFamily="34" charset="0"/>
                <a:ea typeface="+mn-ea"/>
                <a:cs typeface="+mn-cs"/>
              </a:defRPr>
            </a:pPr>
            <a:endParaRPr lang="en-US"/>
          </a:p>
        </c:txPr>
        <c:crossAx val="335769808"/>
        <c:crosses val="autoZero"/>
        <c:auto val="1"/>
        <c:lblAlgn val="ctr"/>
        <c:lblOffset val="100"/>
        <c:noMultiLvlLbl val="0"/>
      </c:catAx>
      <c:valAx>
        <c:axId val="3357698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1" i="0" u="none" strike="noStrike" kern="1200" baseline="0">
                    <a:solidFill>
                      <a:sysClr val="windowText" lastClr="000000"/>
                    </a:solidFill>
                    <a:latin typeface="Arial" panose="020B0604020202020204" pitchFamily="34" charset="0"/>
                    <a:ea typeface="+mn-ea"/>
                    <a:cs typeface="+mn-cs"/>
                  </a:defRPr>
                </a:pPr>
                <a:r>
                  <a:rPr lang="en-US" sz="1200" b="1" i="0" baseline="0">
                    <a:solidFill>
                      <a:sysClr val="windowText" lastClr="000000"/>
                    </a:solidFill>
                    <a:latin typeface="Arial" panose="020B0604020202020204" pitchFamily="34" charset="0"/>
                  </a:rPr>
                  <a:t>mmHg</a:t>
                </a:r>
              </a:p>
            </c:rich>
          </c:tx>
          <c:overlay val="0"/>
          <c:spPr>
            <a:noFill/>
            <a:ln>
              <a:no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Arial" panose="020B0604020202020204" pitchFamily="34" charset="0"/>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ysClr val="windowText" lastClr="000000"/>
                </a:solidFill>
                <a:latin typeface="Arial" panose="020B0604020202020204" pitchFamily="34" charset="0"/>
                <a:ea typeface="+mn-ea"/>
                <a:cs typeface="+mn-cs"/>
              </a:defRPr>
            </a:pPr>
            <a:endParaRPr lang="en-US"/>
          </a:p>
        </c:txPr>
        <c:crossAx val="717848920"/>
        <c:crosses val="autoZero"/>
        <c:crossBetween val="midCat"/>
      </c:valAx>
      <c:serAx>
        <c:axId val="724028504"/>
        <c:scaling>
          <c:orientation val="minMax"/>
        </c:scaling>
        <c:delete val="1"/>
        <c:axPos val="b"/>
        <c:majorTickMark val="out"/>
        <c:minorTickMark val="none"/>
        <c:tickLblPos val="nextTo"/>
        <c:crossAx val="335769808"/>
        <c:crosses val="autoZero"/>
      </c:serAx>
      <c:spPr>
        <a:noFill/>
        <a:ln>
          <a:noFill/>
        </a:ln>
        <a:effectLst/>
      </c:spPr>
    </c:plotArea>
    <c:legend>
      <c:legendPos val="b"/>
      <c:layout>
        <c:manualLayout>
          <c:xMode val="edge"/>
          <c:yMode val="edge"/>
          <c:x val="7.868288637246848E-2"/>
          <c:y val="0.79859268689146834"/>
          <c:w val="0.2257924486257929"/>
          <c:h val="7.3840405365995912E-2"/>
        </c:manualLayout>
      </c:layout>
      <c:overlay val="0"/>
      <c:spPr>
        <a:noFill/>
        <a:ln>
          <a:noFill/>
        </a:ln>
        <a:effectLst/>
      </c:spPr>
      <c:txPr>
        <a:bodyPr rot="0" spcFirstLastPara="1" vertOverflow="ellipsis" vert="horz" wrap="square" anchor="ctr" anchorCtr="1"/>
        <a:lstStyle/>
        <a:p>
          <a:pPr>
            <a:defRPr sz="1400" b="1" i="0" u="none" strike="noStrike" kern="1200" baseline="0">
              <a:solidFill>
                <a:sysClr val="windowText" lastClr="000000"/>
              </a:solidFill>
              <a:latin typeface="Arial" panose="020B0604020202020204" pitchFamily="34" charset="0"/>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64E97E4-7D99-4CB9-94BA-15568769BDF1}"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313084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4E97E4-7D99-4CB9-94BA-15568769BDF1}"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4185170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4E97E4-7D99-4CB9-94BA-15568769BDF1}"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30297136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64E97E4-7D99-4CB9-94BA-15568769BDF1}"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3366493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64E97E4-7D99-4CB9-94BA-15568769BDF1}" type="datetimeFigureOut">
              <a:rPr lang="en-US" smtClean="0"/>
              <a:t>4/12/2019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3372943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64E97E4-7D99-4CB9-94BA-15568769BDF1}"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1697849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64E97E4-7D99-4CB9-94BA-15568769BDF1}" type="datetimeFigureOut">
              <a:rPr lang="en-US" smtClean="0"/>
              <a:t>4/12/2019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3681427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64E97E4-7D99-4CB9-94BA-15568769BDF1}" type="datetimeFigureOut">
              <a:rPr lang="en-US" smtClean="0"/>
              <a:t>4/12/2019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2673927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4E97E4-7D99-4CB9-94BA-15568769BDF1}" type="datetimeFigureOut">
              <a:rPr lang="en-US" smtClean="0"/>
              <a:t>4/12/2019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227182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64E97E4-7D99-4CB9-94BA-15568769BDF1}"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1739982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64E97E4-7D99-4CB9-94BA-15568769BDF1}" type="datetimeFigureOut">
              <a:rPr lang="en-US" smtClean="0"/>
              <a:t>4/12/2019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2B5E3E-BC6F-4CBC-8D25-E9194C45E592}" type="slidenum">
              <a:rPr lang="en-US" smtClean="0"/>
              <a:t>‹#›</a:t>
            </a:fld>
            <a:endParaRPr lang="en-US"/>
          </a:p>
        </p:txBody>
      </p:sp>
    </p:spTree>
    <p:extLst>
      <p:ext uri="{BB962C8B-B14F-4D97-AF65-F5344CB8AC3E}">
        <p14:creationId xmlns:p14="http://schemas.microsoft.com/office/powerpoint/2010/main" val="1516333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4E97E4-7D99-4CB9-94BA-15568769BDF1}" type="datetimeFigureOut">
              <a:rPr lang="en-US" smtClean="0"/>
              <a:t>4/12/2019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2B5E3E-BC6F-4CBC-8D25-E9194C45E592}" type="slidenum">
              <a:rPr lang="en-US" smtClean="0"/>
              <a:t>‹#›</a:t>
            </a:fld>
            <a:endParaRPr lang="en-US"/>
          </a:p>
        </p:txBody>
      </p:sp>
    </p:spTree>
    <p:extLst>
      <p:ext uri="{BB962C8B-B14F-4D97-AF65-F5344CB8AC3E}">
        <p14:creationId xmlns:p14="http://schemas.microsoft.com/office/powerpoint/2010/main" val="1944709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9021" y="4357511"/>
            <a:ext cx="8929511" cy="2333978"/>
          </a:xfrm>
        </p:spPr>
        <p:txBody>
          <a:bodyPr>
            <a:normAutofit fontScale="85000" lnSpcReduction="20000"/>
          </a:bodyPr>
          <a:lstStyle/>
          <a:p>
            <a:pPr algn="l">
              <a:spcBef>
                <a:spcPts val="0"/>
              </a:spcBef>
            </a:pPr>
            <a:r>
              <a:rPr lang="en-US" b="1" dirty="0"/>
              <a:t>SDC 14. </a:t>
            </a:r>
            <a:r>
              <a:rPr lang="en-US" u="sng" dirty="0"/>
              <a:t>Plateau waves caused by decreased blood pressure.</a:t>
            </a:r>
            <a:r>
              <a:rPr lang="en-US" dirty="0"/>
              <a:t>   Rosner and Becker</a:t>
            </a:r>
            <a:r>
              <a:rPr lang="en-US" baseline="30000" dirty="0"/>
              <a:t> </a:t>
            </a:r>
            <a:r>
              <a:rPr lang="en-US" dirty="0"/>
              <a:t>developed a model wherein plateau waves in a context of low intracranial compliance are precipitated by decrements in blood pressure, but within the autoregulatory range.  The blood pressure decrement, in normally autoregulating tissue, will result in an increase in cerebral blood volume, thus producing an abrupt ICP increase.  Figure based on </a:t>
            </a:r>
            <a:r>
              <a:rPr lang="en-US"/>
              <a:t>data in Rosner </a:t>
            </a:r>
            <a:r>
              <a:rPr lang="en-US" dirty="0"/>
              <a:t>and Becker.   MAP-mean arterial pressure, CPP-cerebral perfusion pressure, ICP-intracranial pressure </a:t>
            </a:r>
          </a:p>
          <a:p>
            <a:pPr lvl="0" algn="l" eaLnBrk="0" hangingPunct="0"/>
            <a:r>
              <a:rPr lang="en-US" dirty="0"/>
              <a:t>Rosner MJ, Becker DP. Origin and evolution of plateau waves. Experimental observations and a theoretical model. </a:t>
            </a:r>
            <a:r>
              <a:rPr lang="en-US" i="1" dirty="0"/>
              <a:t>J Neurosurg </a:t>
            </a:r>
            <a:r>
              <a:rPr lang="en-US" dirty="0"/>
              <a:t>1984;60: 312-24.</a:t>
            </a:r>
          </a:p>
        </p:txBody>
      </p:sp>
      <p:graphicFrame>
        <p:nvGraphicFramePr>
          <p:cNvPr id="5" name="Chart 4"/>
          <p:cNvGraphicFramePr>
            <a:graphicFrameLocks/>
          </p:cNvGraphicFramePr>
          <p:nvPr>
            <p:extLst>
              <p:ext uri="{D42A27DB-BD31-4B8C-83A1-F6EECF244321}">
                <p14:modId xmlns:p14="http://schemas.microsoft.com/office/powerpoint/2010/main" val="186081170"/>
              </p:ext>
            </p:extLst>
          </p:nvPr>
        </p:nvGraphicFramePr>
        <p:xfrm>
          <a:off x="699911" y="251177"/>
          <a:ext cx="7495822" cy="40047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88868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1381</TotalTime>
  <Words>121</Words>
  <Application>Microsoft Office PowerPoint</Application>
  <PresentationFormat>On-screen Show (4:3)</PresentationFormat>
  <Paragraphs>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Arial Black</vt:lpstr>
      <vt:lpstr>Calibri</vt:lpstr>
      <vt:lpstr>Calibri Light</vt:lpstr>
      <vt:lpstr>Office Theme</vt:lpstr>
      <vt:lpstr>PowerPoint Presentation</vt:lpstr>
    </vt:vector>
  </TitlesOfParts>
  <Company>Penn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Kofke, Andrew</dc:creator>
  <cp:lastModifiedBy>Hurd, Emily</cp:lastModifiedBy>
  <cp:revision>5</cp:revision>
  <dcterms:created xsi:type="dcterms:W3CDTF">2019-01-13T20:08:15Z</dcterms:created>
  <dcterms:modified xsi:type="dcterms:W3CDTF">2019-04-12T15:17:05Z</dcterms:modified>
</cp:coreProperties>
</file>