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9" autoAdjust="0"/>
    <p:restoredTop sz="94660"/>
  </p:normalViewPr>
  <p:slideViewPr>
    <p:cSldViewPr snapToGrid="0">
      <p:cViewPr>
        <p:scale>
          <a:sx n="77" d="100"/>
          <a:sy n="77" d="100"/>
        </p:scale>
        <p:origin x="-932" y="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8A8B227-E38F-4B33-8DCC-1F5B8EEA2976}" type="datetimeFigureOut">
              <a:rPr lang="en-US" smtClean="0"/>
              <a:t>3/30/2019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12E22B-EC5B-499D-8C64-F773EC4A3919}" type="slidenum">
              <a:rPr lang="en-US" smtClean="0"/>
              <a:t>‹#›</a:t>
            </a:fld>
            <a:endParaRPr lang="en-US"/>
          </a:p>
        </p:txBody>
      </p:sp>
    </p:spTree>
    <p:extLst>
      <p:ext uri="{BB962C8B-B14F-4D97-AF65-F5344CB8AC3E}">
        <p14:creationId xmlns:p14="http://schemas.microsoft.com/office/powerpoint/2010/main" val="556231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A8B227-E38F-4B33-8DCC-1F5B8EEA2976}" type="datetimeFigureOut">
              <a:rPr lang="en-US" smtClean="0"/>
              <a:t>3/30/2019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12E22B-EC5B-499D-8C64-F773EC4A3919}" type="slidenum">
              <a:rPr lang="en-US" smtClean="0"/>
              <a:t>‹#›</a:t>
            </a:fld>
            <a:endParaRPr lang="en-US"/>
          </a:p>
        </p:txBody>
      </p:sp>
    </p:spTree>
    <p:extLst>
      <p:ext uri="{BB962C8B-B14F-4D97-AF65-F5344CB8AC3E}">
        <p14:creationId xmlns:p14="http://schemas.microsoft.com/office/powerpoint/2010/main" val="2766278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A8B227-E38F-4B33-8DCC-1F5B8EEA2976}" type="datetimeFigureOut">
              <a:rPr lang="en-US" smtClean="0"/>
              <a:t>3/30/2019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12E22B-EC5B-499D-8C64-F773EC4A3919}" type="slidenum">
              <a:rPr lang="en-US" smtClean="0"/>
              <a:t>‹#›</a:t>
            </a:fld>
            <a:endParaRPr lang="en-US"/>
          </a:p>
        </p:txBody>
      </p:sp>
    </p:spTree>
    <p:extLst>
      <p:ext uri="{BB962C8B-B14F-4D97-AF65-F5344CB8AC3E}">
        <p14:creationId xmlns:p14="http://schemas.microsoft.com/office/powerpoint/2010/main" val="1245453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A8B227-E38F-4B33-8DCC-1F5B8EEA2976}" type="datetimeFigureOut">
              <a:rPr lang="en-US" smtClean="0"/>
              <a:t>3/30/2019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12E22B-EC5B-499D-8C64-F773EC4A3919}" type="slidenum">
              <a:rPr lang="en-US" smtClean="0"/>
              <a:t>‹#›</a:t>
            </a:fld>
            <a:endParaRPr lang="en-US"/>
          </a:p>
        </p:txBody>
      </p:sp>
    </p:spTree>
    <p:extLst>
      <p:ext uri="{BB962C8B-B14F-4D97-AF65-F5344CB8AC3E}">
        <p14:creationId xmlns:p14="http://schemas.microsoft.com/office/powerpoint/2010/main" val="4136247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8A8B227-E38F-4B33-8DCC-1F5B8EEA2976}" type="datetimeFigureOut">
              <a:rPr lang="en-US" smtClean="0"/>
              <a:t>3/30/2019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12E22B-EC5B-499D-8C64-F773EC4A3919}" type="slidenum">
              <a:rPr lang="en-US" smtClean="0"/>
              <a:t>‹#›</a:t>
            </a:fld>
            <a:endParaRPr lang="en-US"/>
          </a:p>
        </p:txBody>
      </p:sp>
    </p:spTree>
    <p:extLst>
      <p:ext uri="{BB962C8B-B14F-4D97-AF65-F5344CB8AC3E}">
        <p14:creationId xmlns:p14="http://schemas.microsoft.com/office/powerpoint/2010/main" val="12506904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8A8B227-E38F-4B33-8DCC-1F5B8EEA2976}" type="datetimeFigureOut">
              <a:rPr lang="en-US" smtClean="0"/>
              <a:t>3/30/2019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12E22B-EC5B-499D-8C64-F773EC4A3919}" type="slidenum">
              <a:rPr lang="en-US" smtClean="0"/>
              <a:t>‹#›</a:t>
            </a:fld>
            <a:endParaRPr lang="en-US"/>
          </a:p>
        </p:txBody>
      </p:sp>
    </p:spTree>
    <p:extLst>
      <p:ext uri="{BB962C8B-B14F-4D97-AF65-F5344CB8AC3E}">
        <p14:creationId xmlns:p14="http://schemas.microsoft.com/office/powerpoint/2010/main" val="35898241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8A8B227-E38F-4B33-8DCC-1F5B8EEA2976}" type="datetimeFigureOut">
              <a:rPr lang="en-US" smtClean="0"/>
              <a:t>3/30/2019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12E22B-EC5B-499D-8C64-F773EC4A3919}" type="slidenum">
              <a:rPr lang="en-US" smtClean="0"/>
              <a:t>‹#›</a:t>
            </a:fld>
            <a:endParaRPr lang="en-US"/>
          </a:p>
        </p:txBody>
      </p:sp>
    </p:spTree>
    <p:extLst>
      <p:ext uri="{BB962C8B-B14F-4D97-AF65-F5344CB8AC3E}">
        <p14:creationId xmlns:p14="http://schemas.microsoft.com/office/powerpoint/2010/main" val="361169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8A8B227-E38F-4B33-8DCC-1F5B8EEA2976}" type="datetimeFigureOut">
              <a:rPr lang="en-US" smtClean="0"/>
              <a:t>3/30/2019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12E22B-EC5B-499D-8C64-F773EC4A3919}" type="slidenum">
              <a:rPr lang="en-US" smtClean="0"/>
              <a:t>‹#›</a:t>
            </a:fld>
            <a:endParaRPr lang="en-US"/>
          </a:p>
        </p:txBody>
      </p:sp>
    </p:spTree>
    <p:extLst>
      <p:ext uri="{BB962C8B-B14F-4D97-AF65-F5344CB8AC3E}">
        <p14:creationId xmlns:p14="http://schemas.microsoft.com/office/powerpoint/2010/main" val="174358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A8B227-E38F-4B33-8DCC-1F5B8EEA2976}" type="datetimeFigureOut">
              <a:rPr lang="en-US" smtClean="0"/>
              <a:t>3/30/2019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12E22B-EC5B-499D-8C64-F773EC4A3919}" type="slidenum">
              <a:rPr lang="en-US" smtClean="0"/>
              <a:t>‹#›</a:t>
            </a:fld>
            <a:endParaRPr lang="en-US"/>
          </a:p>
        </p:txBody>
      </p:sp>
    </p:spTree>
    <p:extLst>
      <p:ext uri="{BB962C8B-B14F-4D97-AF65-F5344CB8AC3E}">
        <p14:creationId xmlns:p14="http://schemas.microsoft.com/office/powerpoint/2010/main" val="1647632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8A8B227-E38F-4B33-8DCC-1F5B8EEA2976}" type="datetimeFigureOut">
              <a:rPr lang="en-US" smtClean="0"/>
              <a:t>3/30/2019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12E22B-EC5B-499D-8C64-F773EC4A3919}" type="slidenum">
              <a:rPr lang="en-US" smtClean="0"/>
              <a:t>‹#›</a:t>
            </a:fld>
            <a:endParaRPr lang="en-US"/>
          </a:p>
        </p:txBody>
      </p:sp>
    </p:spTree>
    <p:extLst>
      <p:ext uri="{BB962C8B-B14F-4D97-AF65-F5344CB8AC3E}">
        <p14:creationId xmlns:p14="http://schemas.microsoft.com/office/powerpoint/2010/main" val="845071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8A8B227-E38F-4B33-8DCC-1F5B8EEA2976}" type="datetimeFigureOut">
              <a:rPr lang="en-US" smtClean="0"/>
              <a:t>3/30/2019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12E22B-EC5B-499D-8C64-F773EC4A3919}" type="slidenum">
              <a:rPr lang="en-US" smtClean="0"/>
              <a:t>‹#›</a:t>
            </a:fld>
            <a:endParaRPr lang="en-US"/>
          </a:p>
        </p:txBody>
      </p:sp>
    </p:spTree>
    <p:extLst>
      <p:ext uri="{BB962C8B-B14F-4D97-AF65-F5344CB8AC3E}">
        <p14:creationId xmlns:p14="http://schemas.microsoft.com/office/powerpoint/2010/main" val="18226127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A8B227-E38F-4B33-8DCC-1F5B8EEA2976}" type="datetimeFigureOut">
              <a:rPr lang="en-US" smtClean="0"/>
              <a:t>3/30/2019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12E22B-EC5B-499D-8C64-F773EC4A3919}" type="slidenum">
              <a:rPr lang="en-US" smtClean="0"/>
              <a:t>‹#›</a:t>
            </a:fld>
            <a:endParaRPr lang="en-US"/>
          </a:p>
        </p:txBody>
      </p:sp>
    </p:spTree>
    <p:extLst>
      <p:ext uri="{BB962C8B-B14F-4D97-AF65-F5344CB8AC3E}">
        <p14:creationId xmlns:p14="http://schemas.microsoft.com/office/powerpoint/2010/main" val="14156303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a:xfrm>
            <a:off x="0" y="4436411"/>
            <a:ext cx="9144000" cy="2421589"/>
          </a:xfrm>
        </p:spPr>
        <p:txBody>
          <a:bodyPr>
            <a:noAutofit/>
          </a:bodyPr>
          <a:lstStyle/>
          <a:p>
            <a:pPr algn="l"/>
            <a:r>
              <a:rPr lang="en-US" sz="1400" b="1" u="sng" smtClean="0"/>
              <a:t>SDC </a:t>
            </a:r>
            <a:r>
              <a:rPr lang="en-US" sz="1400" b="1" u="sng" smtClean="0"/>
              <a:t>19</a:t>
            </a:r>
            <a:r>
              <a:rPr lang="en-US" sz="1400" u="sng" smtClean="0"/>
              <a:t>. </a:t>
            </a:r>
            <a:r>
              <a:rPr lang="en-US" sz="1400" u="sng" dirty="0" smtClean="0"/>
              <a:t>Loss </a:t>
            </a:r>
            <a:r>
              <a:rPr lang="en-US" sz="1400" u="sng" dirty="0"/>
              <a:t>of autoregulation with hyperemic intracranial hypertension</a:t>
            </a:r>
            <a:r>
              <a:rPr lang="en-US" sz="1400" dirty="0"/>
              <a:t>. This graph is from a UPenn NeuroICU patient after subarachnoid hemorrhage.  Changes in blood pressure are directly reflected with proportionate changes in intracranial pressure (panel labelled IC1) and PbO2 (panel labelled IC2) indicating hyperemia (cerebral blood flow not measured in this case). PbO2 spikes are due to oxygen challenges to test the monitor.  Continuous </a:t>
            </a:r>
            <a:r>
              <a:rPr lang="en-US" sz="1400" dirty="0" err="1"/>
              <a:t>Prx</a:t>
            </a:r>
            <a:r>
              <a:rPr lang="en-US" sz="1400" dirty="0"/>
              <a:t> assessment in the bottom panel generally indicates high </a:t>
            </a:r>
            <a:r>
              <a:rPr lang="en-US" sz="1400" dirty="0" err="1"/>
              <a:t>Prx</a:t>
            </a:r>
            <a:r>
              <a:rPr lang="en-US" sz="1400" dirty="0"/>
              <a:t>, suggesting poor autoregulation with a generally high correlation between blood pressure and ICP.  HR-heart rate, ABP-arterial blood pressure, IC1-intracranial pressure, IC2-PbO2.Prx, intracranial based autoregulation </a:t>
            </a:r>
            <a:r>
              <a:rPr lang="en-US" sz="1400" dirty="0" smtClean="0"/>
              <a:t>index 17</a:t>
            </a:r>
            <a:r>
              <a:rPr lang="en-US" sz="1400" dirty="0"/>
              <a:t>, 18 based on correlation of blood pressure with intracranial </a:t>
            </a:r>
            <a:r>
              <a:rPr lang="en-US" sz="1400" dirty="0" smtClean="0"/>
              <a:t>pressure</a:t>
            </a:r>
          </a:p>
          <a:p>
            <a:pPr algn="l">
              <a:spcBef>
                <a:spcPts val="0"/>
              </a:spcBef>
            </a:pPr>
            <a:r>
              <a:rPr lang="en-US" sz="1400" dirty="0" smtClean="0"/>
              <a:t>  </a:t>
            </a:r>
            <a:r>
              <a:rPr lang="en-US" sz="1400" dirty="0" err="1" smtClean="0"/>
              <a:t>Czosnyka</a:t>
            </a:r>
            <a:r>
              <a:rPr lang="en-US" sz="1400" dirty="0" smtClean="0"/>
              <a:t> </a:t>
            </a:r>
            <a:r>
              <a:rPr lang="en-US" sz="1400" dirty="0"/>
              <a:t>M, Hutchinson PJ, </a:t>
            </a:r>
            <a:r>
              <a:rPr lang="en-US" sz="1400" dirty="0" err="1"/>
              <a:t>Balestreri</a:t>
            </a:r>
            <a:r>
              <a:rPr lang="en-US" sz="1400" dirty="0"/>
              <a:t> M, et al. Monitoring and interpretation of intracranial pressure after head injury. </a:t>
            </a:r>
            <a:r>
              <a:rPr lang="en-US" sz="1400" i="1" dirty="0" err="1"/>
              <a:t>Acta</a:t>
            </a:r>
            <a:r>
              <a:rPr lang="en-US" sz="1400" i="1" dirty="0"/>
              <a:t> </a:t>
            </a:r>
            <a:r>
              <a:rPr lang="en-US" sz="1400" i="1" dirty="0" err="1"/>
              <a:t>Neurochir</a:t>
            </a:r>
            <a:r>
              <a:rPr lang="en-US" sz="1400" i="1" dirty="0"/>
              <a:t> </a:t>
            </a:r>
            <a:r>
              <a:rPr lang="en-US" sz="1400" i="1" dirty="0" err="1"/>
              <a:t>Suppl</a:t>
            </a:r>
            <a:r>
              <a:rPr lang="en-US" sz="1400" dirty="0"/>
              <a:t> 2006;96: </a:t>
            </a:r>
            <a:r>
              <a:rPr lang="en-US" sz="1400" dirty="0" smtClean="0"/>
              <a:t>114-8.   </a:t>
            </a:r>
          </a:p>
          <a:p>
            <a:pPr algn="l">
              <a:spcBef>
                <a:spcPts val="0"/>
              </a:spcBef>
            </a:pPr>
            <a:r>
              <a:rPr lang="en-US" sz="1400" dirty="0"/>
              <a:t> </a:t>
            </a:r>
            <a:r>
              <a:rPr lang="en-US" sz="1400" dirty="0" smtClean="0"/>
              <a:t> Steiner </a:t>
            </a:r>
            <a:r>
              <a:rPr lang="en-US" sz="1400" dirty="0"/>
              <a:t>LA, Czosnyka M, </a:t>
            </a:r>
            <a:r>
              <a:rPr lang="en-US" sz="1400" dirty="0" err="1"/>
              <a:t>Piechnik</a:t>
            </a:r>
            <a:r>
              <a:rPr lang="en-US" sz="1400" dirty="0"/>
              <a:t> SK, et al. Continuous monitoring of cerebrovascular pressure reactivity allows determination of optimal cerebral perfusion pressure in patients with traumatic brain injury. </a:t>
            </a:r>
            <a:r>
              <a:rPr lang="en-US" sz="1400" i="1" dirty="0"/>
              <a:t>Crit Care Med</a:t>
            </a:r>
            <a:r>
              <a:rPr lang="en-US" sz="1400" dirty="0"/>
              <a:t> 2002;30: 733-738</a:t>
            </a:r>
            <a:r>
              <a:rPr lang="en-US" sz="1400" dirty="0" smtClean="0"/>
              <a:t>.</a:t>
            </a:r>
            <a:endParaRPr lang="en-US" sz="1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915"/>
            <a:ext cx="9144000" cy="4240498"/>
          </a:xfrm>
          <a:prstGeom prst="rect">
            <a:avLst/>
          </a:prstGeom>
        </p:spPr>
      </p:pic>
    </p:spTree>
    <p:extLst>
      <p:ext uri="{BB962C8B-B14F-4D97-AF65-F5344CB8AC3E}">
        <p14:creationId xmlns:p14="http://schemas.microsoft.com/office/powerpoint/2010/main" val="39442482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1218</TotalTime>
  <Words>196</Words>
  <Application>Microsoft Office PowerPoint</Application>
  <PresentationFormat>On-screen Show (4:3)</PresentationFormat>
  <Paragraphs>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Penn Medicine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Kofke, Andrew</dc:creator>
  <cp:lastModifiedBy>Martin Smith</cp:lastModifiedBy>
  <cp:revision>4</cp:revision>
  <dcterms:created xsi:type="dcterms:W3CDTF">2019-01-13T21:51:54Z</dcterms:created>
  <dcterms:modified xsi:type="dcterms:W3CDTF">2019-03-30T13:30:38Z</dcterms:modified>
</cp:coreProperties>
</file>