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>
        <p:scale>
          <a:sx n="77" d="100"/>
          <a:sy n="77" d="100"/>
        </p:scale>
        <p:origin x="-93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683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36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3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746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16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991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45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810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02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64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96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9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5373" y="1489769"/>
            <a:ext cx="312214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Increased </a:t>
            </a:r>
            <a:r>
              <a:rPr lang="en-US" sz="1400" dirty="0"/>
              <a:t>CSF pressure acts to produce a venous waterfall such that venous pressure and tissue pressure proximal to the venous obstruction increases as a consequence of elevated ICP.  This in turn generates </a:t>
            </a:r>
            <a:r>
              <a:rPr lang="en-US" sz="1400" dirty="0" err="1"/>
              <a:t>vasogenic</a:t>
            </a:r>
            <a:r>
              <a:rPr lang="en-US" sz="1400" dirty="0"/>
              <a:t> edema (increased </a:t>
            </a:r>
            <a:r>
              <a:rPr lang="en-US" sz="1400" dirty="0" err="1"/>
              <a:t>microvascular</a:t>
            </a:r>
            <a:r>
              <a:rPr lang="en-US" sz="1400" dirty="0"/>
              <a:t> pressure, Pc)  thereby increasing intracranial tissue volume to further increase ICP, resulting in a positive feedback cycle.</a:t>
            </a:r>
            <a:r>
              <a:rPr lang="en-US" sz="1400" baseline="30000" dirty="0"/>
              <a:t>44</a:t>
            </a:r>
            <a:r>
              <a:rPr lang="en-US" sz="1400" dirty="0"/>
              <a:t>  In this physiologic situation, </a:t>
            </a:r>
            <a:r>
              <a:rPr lang="en-US" sz="1400" dirty="0" err="1"/>
              <a:t>extracranial</a:t>
            </a:r>
            <a:r>
              <a:rPr lang="en-US" sz="1400" dirty="0"/>
              <a:t> venous pressure must exceed ICP in order to affect intracranial venous dynamics</a:t>
            </a:r>
            <a:r>
              <a:rPr lang="en-US" sz="1400" dirty="0" smtClean="0"/>
              <a:t>.</a:t>
            </a:r>
            <a:endParaRPr lang="en-GB" sz="1400" dirty="0"/>
          </a:p>
        </p:txBody>
      </p:sp>
      <p:sp>
        <p:nvSpPr>
          <p:cNvPr id="4" name="Rectangle 3"/>
          <p:cNvSpPr/>
          <p:nvPr/>
        </p:nvSpPr>
        <p:spPr>
          <a:xfrm>
            <a:off x="399535" y="117044"/>
            <a:ext cx="85440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SDC 23</a:t>
            </a:r>
            <a:endParaRPr lang="en-GB" dirty="0"/>
          </a:p>
          <a:p>
            <a:r>
              <a:rPr lang="en-US" u="sng" dirty="0"/>
              <a:t>Mechanism of </a:t>
            </a:r>
            <a:r>
              <a:rPr lang="en-US" u="sng" dirty="0" err="1"/>
              <a:t>vasogenic</a:t>
            </a:r>
            <a:r>
              <a:rPr lang="en-US" u="sng" dirty="0"/>
              <a:t> edema from elevated ICP producing a venous outflow obstruction</a:t>
            </a:r>
            <a:endParaRPr lang="en-GB" u="sng" dirty="0"/>
          </a:p>
        </p:txBody>
      </p:sp>
      <p:sp>
        <p:nvSpPr>
          <p:cNvPr id="7" name="Rectangle 6"/>
          <p:cNvSpPr/>
          <p:nvPr/>
        </p:nvSpPr>
        <p:spPr>
          <a:xfrm>
            <a:off x="328751" y="5713020"/>
            <a:ext cx="861487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err="1"/>
              <a:t>Pa,arterial</a:t>
            </a:r>
            <a:r>
              <a:rPr lang="en-US" sz="1400" i="1" dirty="0"/>
              <a:t> blood pressure; Pc, capillary pressure; </a:t>
            </a:r>
            <a:r>
              <a:rPr lang="en-US" sz="1400" i="1" dirty="0" err="1"/>
              <a:t>Pcv</a:t>
            </a:r>
            <a:r>
              <a:rPr lang="en-US" sz="1400" i="1" dirty="0"/>
              <a:t>, cerebral venous pressure; </a:t>
            </a:r>
            <a:r>
              <a:rPr lang="en-US" sz="1400" i="1" dirty="0" err="1"/>
              <a:t>Pv</a:t>
            </a:r>
            <a:r>
              <a:rPr lang="en-US" sz="1400" i="1" dirty="0"/>
              <a:t>, </a:t>
            </a:r>
            <a:r>
              <a:rPr lang="en-US" sz="1400" i="1" dirty="0" err="1"/>
              <a:t>extracranial</a:t>
            </a:r>
            <a:r>
              <a:rPr lang="en-US" sz="1400" i="1" dirty="0"/>
              <a:t> venous pressure; MAP, mean arterial pressure; ICP, intracranial pressure; </a:t>
            </a:r>
            <a:r>
              <a:rPr lang="en-US" sz="1400" i="1" dirty="0" err="1"/>
              <a:t>Ptissue</a:t>
            </a:r>
            <a:r>
              <a:rPr lang="en-US" sz="1400" i="1" dirty="0"/>
              <a:t>, brain tissue pressure; Ra, arterial resistance; </a:t>
            </a:r>
            <a:r>
              <a:rPr lang="en-US" sz="1400" i="1" dirty="0" err="1"/>
              <a:t>Rcv</a:t>
            </a:r>
            <a:r>
              <a:rPr lang="en-US" sz="1400" i="1" dirty="0"/>
              <a:t>, resistance of brain tissue veins; Rout, resistance at venous outflow at point of Startling resistor</a:t>
            </a:r>
            <a:endParaRPr lang="en-GB" sz="1400" dirty="0"/>
          </a:p>
        </p:txBody>
      </p:sp>
      <p:grpSp>
        <p:nvGrpSpPr>
          <p:cNvPr id="9" name="Group 8"/>
          <p:cNvGrpSpPr/>
          <p:nvPr/>
        </p:nvGrpSpPr>
        <p:grpSpPr>
          <a:xfrm>
            <a:off x="3495546" y="1031599"/>
            <a:ext cx="5516649" cy="4455769"/>
            <a:chOff x="1938561" y="732570"/>
            <a:chExt cx="7486650" cy="5924550"/>
          </a:xfrm>
        </p:grpSpPr>
        <p:sp>
          <p:nvSpPr>
            <p:cNvPr id="10" name="TextBox 9"/>
            <p:cNvSpPr txBox="1"/>
            <p:nvPr/>
          </p:nvSpPr>
          <p:spPr>
            <a:xfrm>
              <a:off x="4515555" y="5159022"/>
              <a:ext cx="21448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=</a:t>
              </a:r>
              <a:endParaRPr lang="en-US" b="1" dirty="0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8561" y="732570"/>
              <a:ext cx="7486650" cy="5924550"/>
            </a:xfrm>
            <a:prstGeom prst="rect">
              <a:avLst/>
            </a:prstGeom>
          </p:spPr>
        </p:pic>
        <p:sp>
          <p:nvSpPr>
            <p:cNvPr id="12" name="Right Arrow 11"/>
            <p:cNvSpPr/>
            <p:nvPr/>
          </p:nvSpPr>
          <p:spPr>
            <a:xfrm>
              <a:off x="4586287" y="5108546"/>
              <a:ext cx="214489" cy="225454"/>
            </a:xfrm>
            <a:prstGeom prst="right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6623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243</TotalTime>
  <Words>154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Penn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Kofke, Andrew</dc:creator>
  <cp:lastModifiedBy>Martin Smith</cp:lastModifiedBy>
  <cp:revision>8</cp:revision>
  <dcterms:created xsi:type="dcterms:W3CDTF">2018-11-26T14:31:51Z</dcterms:created>
  <dcterms:modified xsi:type="dcterms:W3CDTF">2019-03-30T13:40:05Z</dcterms:modified>
</cp:coreProperties>
</file>