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9" autoAdjust="0"/>
    <p:restoredTop sz="94660"/>
  </p:normalViewPr>
  <p:slideViewPr>
    <p:cSldViewPr snapToGrid="0">
      <p:cViewPr varScale="1">
        <p:scale>
          <a:sx n="68" d="100"/>
          <a:sy n="68" d="100"/>
        </p:scale>
        <p:origin x="58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137A853-51F1-4F6D-9974-3D503BE0FD99}" type="datetimeFigureOut">
              <a:rPr lang="en-US" smtClean="0"/>
              <a:t>4/14/2019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8DF6C-ECAF-41AD-98C9-A0BD91AE79C2}" type="slidenum">
              <a:rPr lang="en-US" smtClean="0"/>
              <a:t>‹#›</a:t>
            </a:fld>
            <a:endParaRPr lang="en-US"/>
          </a:p>
        </p:txBody>
      </p:sp>
    </p:spTree>
    <p:extLst>
      <p:ext uri="{BB962C8B-B14F-4D97-AF65-F5344CB8AC3E}">
        <p14:creationId xmlns:p14="http://schemas.microsoft.com/office/powerpoint/2010/main" val="1175356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37A853-51F1-4F6D-9974-3D503BE0FD99}" type="datetimeFigureOut">
              <a:rPr lang="en-US" smtClean="0"/>
              <a:t>4/14/2019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8DF6C-ECAF-41AD-98C9-A0BD91AE79C2}" type="slidenum">
              <a:rPr lang="en-US" smtClean="0"/>
              <a:t>‹#›</a:t>
            </a:fld>
            <a:endParaRPr lang="en-US"/>
          </a:p>
        </p:txBody>
      </p:sp>
    </p:spTree>
    <p:extLst>
      <p:ext uri="{BB962C8B-B14F-4D97-AF65-F5344CB8AC3E}">
        <p14:creationId xmlns:p14="http://schemas.microsoft.com/office/powerpoint/2010/main" val="1260823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37A853-51F1-4F6D-9974-3D503BE0FD99}" type="datetimeFigureOut">
              <a:rPr lang="en-US" smtClean="0"/>
              <a:t>4/14/2019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8DF6C-ECAF-41AD-98C9-A0BD91AE79C2}" type="slidenum">
              <a:rPr lang="en-US" smtClean="0"/>
              <a:t>‹#›</a:t>
            </a:fld>
            <a:endParaRPr lang="en-US"/>
          </a:p>
        </p:txBody>
      </p:sp>
    </p:spTree>
    <p:extLst>
      <p:ext uri="{BB962C8B-B14F-4D97-AF65-F5344CB8AC3E}">
        <p14:creationId xmlns:p14="http://schemas.microsoft.com/office/powerpoint/2010/main" val="282540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37A853-51F1-4F6D-9974-3D503BE0FD99}" type="datetimeFigureOut">
              <a:rPr lang="en-US" smtClean="0"/>
              <a:t>4/14/2019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8DF6C-ECAF-41AD-98C9-A0BD91AE79C2}" type="slidenum">
              <a:rPr lang="en-US" smtClean="0"/>
              <a:t>‹#›</a:t>
            </a:fld>
            <a:endParaRPr lang="en-US"/>
          </a:p>
        </p:txBody>
      </p:sp>
    </p:spTree>
    <p:extLst>
      <p:ext uri="{BB962C8B-B14F-4D97-AF65-F5344CB8AC3E}">
        <p14:creationId xmlns:p14="http://schemas.microsoft.com/office/powerpoint/2010/main" val="645784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137A853-51F1-4F6D-9974-3D503BE0FD99}" type="datetimeFigureOut">
              <a:rPr lang="en-US" smtClean="0"/>
              <a:t>4/14/2019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8DF6C-ECAF-41AD-98C9-A0BD91AE79C2}" type="slidenum">
              <a:rPr lang="en-US" smtClean="0"/>
              <a:t>‹#›</a:t>
            </a:fld>
            <a:endParaRPr lang="en-US"/>
          </a:p>
        </p:txBody>
      </p:sp>
    </p:spTree>
    <p:extLst>
      <p:ext uri="{BB962C8B-B14F-4D97-AF65-F5344CB8AC3E}">
        <p14:creationId xmlns:p14="http://schemas.microsoft.com/office/powerpoint/2010/main" val="4150771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137A853-51F1-4F6D-9974-3D503BE0FD99}" type="datetimeFigureOut">
              <a:rPr lang="en-US" smtClean="0"/>
              <a:t>4/14/2019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8DF6C-ECAF-41AD-98C9-A0BD91AE79C2}" type="slidenum">
              <a:rPr lang="en-US" smtClean="0"/>
              <a:t>‹#›</a:t>
            </a:fld>
            <a:endParaRPr lang="en-US"/>
          </a:p>
        </p:txBody>
      </p:sp>
    </p:spTree>
    <p:extLst>
      <p:ext uri="{BB962C8B-B14F-4D97-AF65-F5344CB8AC3E}">
        <p14:creationId xmlns:p14="http://schemas.microsoft.com/office/powerpoint/2010/main" val="2645295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137A853-51F1-4F6D-9974-3D503BE0FD99}" type="datetimeFigureOut">
              <a:rPr lang="en-US" smtClean="0"/>
              <a:t>4/14/2019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68DF6C-ECAF-41AD-98C9-A0BD91AE79C2}" type="slidenum">
              <a:rPr lang="en-US" smtClean="0"/>
              <a:t>‹#›</a:t>
            </a:fld>
            <a:endParaRPr lang="en-US"/>
          </a:p>
        </p:txBody>
      </p:sp>
    </p:spTree>
    <p:extLst>
      <p:ext uri="{BB962C8B-B14F-4D97-AF65-F5344CB8AC3E}">
        <p14:creationId xmlns:p14="http://schemas.microsoft.com/office/powerpoint/2010/main" val="3876766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137A853-51F1-4F6D-9974-3D503BE0FD99}" type="datetimeFigureOut">
              <a:rPr lang="en-US" smtClean="0"/>
              <a:t>4/14/2019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68DF6C-ECAF-41AD-98C9-A0BD91AE79C2}" type="slidenum">
              <a:rPr lang="en-US" smtClean="0"/>
              <a:t>‹#›</a:t>
            </a:fld>
            <a:endParaRPr lang="en-US"/>
          </a:p>
        </p:txBody>
      </p:sp>
    </p:spTree>
    <p:extLst>
      <p:ext uri="{BB962C8B-B14F-4D97-AF65-F5344CB8AC3E}">
        <p14:creationId xmlns:p14="http://schemas.microsoft.com/office/powerpoint/2010/main" val="3691550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37A853-51F1-4F6D-9974-3D503BE0FD99}" type="datetimeFigureOut">
              <a:rPr lang="en-US" smtClean="0"/>
              <a:t>4/14/2019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68DF6C-ECAF-41AD-98C9-A0BD91AE79C2}" type="slidenum">
              <a:rPr lang="en-US" smtClean="0"/>
              <a:t>‹#›</a:t>
            </a:fld>
            <a:endParaRPr lang="en-US"/>
          </a:p>
        </p:txBody>
      </p:sp>
    </p:spTree>
    <p:extLst>
      <p:ext uri="{BB962C8B-B14F-4D97-AF65-F5344CB8AC3E}">
        <p14:creationId xmlns:p14="http://schemas.microsoft.com/office/powerpoint/2010/main" val="2763009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137A853-51F1-4F6D-9974-3D503BE0FD99}" type="datetimeFigureOut">
              <a:rPr lang="en-US" smtClean="0"/>
              <a:t>4/14/2019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8DF6C-ECAF-41AD-98C9-A0BD91AE79C2}" type="slidenum">
              <a:rPr lang="en-US" smtClean="0"/>
              <a:t>‹#›</a:t>
            </a:fld>
            <a:endParaRPr lang="en-US"/>
          </a:p>
        </p:txBody>
      </p:sp>
    </p:spTree>
    <p:extLst>
      <p:ext uri="{BB962C8B-B14F-4D97-AF65-F5344CB8AC3E}">
        <p14:creationId xmlns:p14="http://schemas.microsoft.com/office/powerpoint/2010/main" val="362256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137A853-51F1-4F6D-9974-3D503BE0FD99}" type="datetimeFigureOut">
              <a:rPr lang="en-US" smtClean="0"/>
              <a:t>4/14/2019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8DF6C-ECAF-41AD-98C9-A0BD91AE79C2}" type="slidenum">
              <a:rPr lang="en-US" smtClean="0"/>
              <a:t>‹#›</a:t>
            </a:fld>
            <a:endParaRPr lang="en-US"/>
          </a:p>
        </p:txBody>
      </p:sp>
    </p:spTree>
    <p:extLst>
      <p:ext uri="{BB962C8B-B14F-4D97-AF65-F5344CB8AC3E}">
        <p14:creationId xmlns:p14="http://schemas.microsoft.com/office/powerpoint/2010/main" val="1479337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37A853-51F1-4F6D-9974-3D503BE0FD99}" type="datetimeFigureOut">
              <a:rPr lang="en-US" smtClean="0"/>
              <a:t>4/14/2019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68DF6C-ECAF-41AD-98C9-A0BD91AE79C2}" type="slidenum">
              <a:rPr lang="en-US" smtClean="0"/>
              <a:t>‹#›</a:t>
            </a:fld>
            <a:endParaRPr lang="en-US"/>
          </a:p>
        </p:txBody>
      </p:sp>
    </p:spTree>
    <p:extLst>
      <p:ext uri="{BB962C8B-B14F-4D97-AF65-F5344CB8AC3E}">
        <p14:creationId xmlns:p14="http://schemas.microsoft.com/office/powerpoint/2010/main" val="736970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809272" y="4864232"/>
            <a:ext cx="10515600" cy="1887956"/>
          </a:xfrm>
        </p:spPr>
        <p:txBody>
          <a:bodyPr>
            <a:normAutofit lnSpcReduction="10000"/>
          </a:bodyPr>
          <a:lstStyle/>
          <a:p>
            <a:r>
              <a:rPr lang="en-US" sz="1500" b="1" dirty="0">
                <a:solidFill>
                  <a:schemeClr val="tx1"/>
                </a:solidFill>
              </a:rPr>
              <a:t>SDC 4. </a:t>
            </a:r>
            <a:r>
              <a:rPr lang="en-US" sz="1500" u="sng" dirty="0">
                <a:solidFill>
                  <a:schemeClr val="tx1"/>
                </a:solidFill>
              </a:rPr>
              <a:t>Cerebral oligemia with decreased cerebral perfusion pressure. </a:t>
            </a:r>
            <a:r>
              <a:rPr lang="en-US" sz="1500" dirty="0">
                <a:solidFill>
                  <a:schemeClr val="tx1"/>
                </a:solidFill>
              </a:rPr>
              <a:t>  A progressive decrement in cerebral perfusion pressure (low blood pressure and/or high intracranial pressure) produces a corresponding decrement in cerebral blood flow, illustrated here with TCD.    Cerebral blood flow is normally continuous throughout the cardiac cycle.   Initially increased ICP produces a high </a:t>
            </a:r>
            <a:r>
              <a:rPr lang="en-US" sz="1500" dirty="0" err="1">
                <a:solidFill>
                  <a:schemeClr val="tx1"/>
                </a:solidFill>
              </a:rPr>
              <a:t>pulsatility</a:t>
            </a:r>
            <a:r>
              <a:rPr lang="en-US" sz="1500" dirty="0">
                <a:solidFill>
                  <a:schemeClr val="tx1"/>
                </a:solidFill>
              </a:rPr>
              <a:t> waveform.   As CPP decreases such that intracranial pressure exceeds critical closing pressure, cerebral blood flow during the cardiac cycle decreases to zero during diastole with flow arising only during systole.  Further decrease in CPP eventually produces intracranial circulatory arrest reflected by reverse flow on TCD during diastole and eventually no detectable flow.  Figure from </a:t>
            </a:r>
            <a:r>
              <a:rPr lang="en-US" sz="1500" dirty="0" err="1">
                <a:solidFill>
                  <a:schemeClr val="tx1"/>
                </a:solidFill>
              </a:rPr>
              <a:t>Topcuoglu</a:t>
            </a:r>
            <a:r>
              <a:rPr lang="en-US" sz="1500">
                <a:solidFill>
                  <a:schemeClr val="tx1"/>
                </a:solidFill>
              </a:rPr>
              <a:t> MA, </a:t>
            </a:r>
            <a:r>
              <a:rPr lang="en-US" sz="1500" dirty="0">
                <a:solidFill>
                  <a:schemeClr val="tx1"/>
                </a:solidFill>
              </a:rPr>
              <a:t>with permission from John Wiley and Sons.</a:t>
            </a:r>
          </a:p>
          <a:p>
            <a:r>
              <a:rPr lang="en-US" sz="1500" dirty="0">
                <a:solidFill>
                  <a:schemeClr val="tx1"/>
                </a:solidFill>
              </a:rPr>
              <a:t> </a:t>
            </a:r>
            <a:r>
              <a:rPr lang="en-US" sz="1500" dirty="0" err="1">
                <a:solidFill>
                  <a:schemeClr val="tx1"/>
                </a:solidFill>
              </a:rPr>
              <a:t>Topcuoglu</a:t>
            </a:r>
            <a:r>
              <a:rPr lang="en-US" sz="1500" dirty="0">
                <a:solidFill>
                  <a:schemeClr val="tx1"/>
                </a:solidFill>
              </a:rPr>
              <a:t> </a:t>
            </a:r>
            <a:r>
              <a:rPr lang="en-US" sz="1500" dirty="0" err="1">
                <a:solidFill>
                  <a:schemeClr val="tx1"/>
                </a:solidFill>
              </a:rPr>
              <a:t>MA:Transcranial</a:t>
            </a:r>
            <a:r>
              <a:rPr lang="en-US" sz="1500" dirty="0">
                <a:solidFill>
                  <a:schemeClr val="tx1"/>
                </a:solidFill>
              </a:rPr>
              <a:t> Doppler ultrasound in neurovascular diseases: diagnostic and therapeutic aspects. Journal of Neurochemistry.  123(s2):39-51, 2012</a:t>
            </a:r>
            <a:endParaRPr lang="en-US" dirty="0">
              <a:solidFill>
                <a:schemeClr val="tx1"/>
              </a:solidFill>
            </a:endParaRPr>
          </a:p>
        </p:txBody>
      </p:sp>
      <p:pic>
        <p:nvPicPr>
          <p:cNvPr id="1026" name="Picture 2" descr="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364" y="0"/>
            <a:ext cx="11249025" cy="465102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00124" y="3556000"/>
            <a:ext cx="2540783" cy="630942"/>
          </a:xfrm>
          <a:prstGeom prst="rect">
            <a:avLst/>
          </a:prstGeom>
          <a:solidFill>
            <a:schemeClr val="bg1"/>
          </a:solidFill>
        </p:spPr>
        <p:txBody>
          <a:bodyPr wrap="square" rtlCol="0">
            <a:spAutoFit/>
          </a:bodyPr>
          <a:lstStyle/>
          <a:p>
            <a:r>
              <a:rPr lang="en-US" b="1" dirty="0"/>
              <a:t>          </a:t>
            </a:r>
            <a:r>
              <a:rPr lang="en-US" sz="1700" b="1" dirty="0"/>
              <a:t>CPP</a:t>
            </a:r>
            <a:r>
              <a:rPr lang="en-US" sz="1700" b="1" dirty="0">
                <a:sym typeface="Wingdings" panose="05000000000000000000" pitchFamily="2" charset="2"/>
              </a:rPr>
              <a:t></a:t>
            </a:r>
          </a:p>
          <a:p>
            <a:r>
              <a:rPr lang="en-US" sz="1700" b="1" dirty="0">
                <a:sym typeface="Wingdings" panose="05000000000000000000" pitchFamily="2" charset="2"/>
              </a:rPr>
              <a:t>Progressive Decrease</a:t>
            </a:r>
            <a:endParaRPr lang="en-US" sz="1700" b="1" dirty="0"/>
          </a:p>
        </p:txBody>
      </p:sp>
      <p:sp>
        <p:nvSpPr>
          <p:cNvPr id="3" name="TextBox 2"/>
          <p:cNvSpPr txBox="1"/>
          <p:nvPr/>
        </p:nvSpPr>
        <p:spPr>
          <a:xfrm>
            <a:off x="809272" y="808504"/>
            <a:ext cx="1230352" cy="646331"/>
          </a:xfrm>
          <a:prstGeom prst="rect">
            <a:avLst/>
          </a:prstGeom>
          <a:solidFill>
            <a:schemeClr val="bg1"/>
          </a:solidFill>
        </p:spPr>
        <p:txBody>
          <a:bodyPr wrap="square" rtlCol="0">
            <a:spAutoFit/>
          </a:bodyPr>
          <a:lstStyle/>
          <a:p>
            <a:r>
              <a:rPr lang="en-US" b="1" dirty="0"/>
              <a:t>               </a:t>
            </a:r>
          </a:p>
          <a:p>
            <a:endParaRPr lang="en-US" b="1" dirty="0"/>
          </a:p>
        </p:txBody>
      </p:sp>
      <p:sp>
        <p:nvSpPr>
          <p:cNvPr id="7" name="TextBox 6"/>
          <p:cNvSpPr txBox="1"/>
          <p:nvPr/>
        </p:nvSpPr>
        <p:spPr>
          <a:xfrm>
            <a:off x="2245361" y="808503"/>
            <a:ext cx="1295547" cy="646331"/>
          </a:xfrm>
          <a:prstGeom prst="rect">
            <a:avLst/>
          </a:prstGeom>
          <a:solidFill>
            <a:schemeClr val="bg1"/>
          </a:solidFill>
        </p:spPr>
        <p:txBody>
          <a:bodyPr wrap="none" rtlCol="0">
            <a:spAutoFit/>
          </a:bodyPr>
          <a:lstStyle/>
          <a:p>
            <a:r>
              <a:rPr lang="en-US" b="1" dirty="0"/>
              <a:t>                     </a:t>
            </a:r>
          </a:p>
          <a:p>
            <a:endParaRPr lang="en-US" b="1" dirty="0"/>
          </a:p>
        </p:txBody>
      </p:sp>
      <p:sp>
        <p:nvSpPr>
          <p:cNvPr id="8" name="TextBox 7"/>
          <p:cNvSpPr txBox="1"/>
          <p:nvPr/>
        </p:nvSpPr>
        <p:spPr>
          <a:xfrm>
            <a:off x="4029076" y="808503"/>
            <a:ext cx="1523050" cy="646331"/>
          </a:xfrm>
          <a:prstGeom prst="rect">
            <a:avLst/>
          </a:prstGeom>
          <a:solidFill>
            <a:schemeClr val="bg1"/>
          </a:solidFill>
        </p:spPr>
        <p:txBody>
          <a:bodyPr wrap="square" rtlCol="0">
            <a:spAutoFit/>
          </a:bodyPr>
          <a:lstStyle/>
          <a:p>
            <a:r>
              <a:rPr lang="en-US" b="1" dirty="0"/>
              <a:t> </a:t>
            </a:r>
          </a:p>
          <a:p>
            <a:endParaRPr lang="en-US" b="1" dirty="0"/>
          </a:p>
        </p:txBody>
      </p:sp>
      <p:sp>
        <p:nvSpPr>
          <p:cNvPr id="9" name="TextBox 8"/>
          <p:cNvSpPr txBox="1"/>
          <p:nvPr/>
        </p:nvSpPr>
        <p:spPr>
          <a:xfrm>
            <a:off x="5757862" y="808502"/>
            <a:ext cx="1543051" cy="646331"/>
          </a:xfrm>
          <a:prstGeom prst="rect">
            <a:avLst/>
          </a:prstGeom>
          <a:solidFill>
            <a:schemeClr val="bg1"/>
          </a:solidFill>
        </p:spPr>
        <p:txBody>
          <a:bodyPr wrap="square" rtlCol="0">
            <a:spAutoFit/>
          </a:bodyPr>
          <a:lstStyle/>
          <a:p>
            <a:r>
              <a:rPr lang="en-US" b="1" dirty="0"/>
              <a:t>                         </a:t>
            </a:r>
          </a:p>
          <a:p>
            <a:endParaRPr lang="en-US" b="1" dirty="0"/>
          </a:p>
        </p:txBody>
      </p:sp>
      <p:sp>
        <p:nvSpPr>
          <p:cNvPr id="10" name="TextBox 9"/>
          <p:cNvSpPr txBox="1"/>
          <p:nvPr/>
        </p:nvSpPr>
        <p:spPr>
          <a:xfrm>
            <a:off x="7506649" y="808502"/>
            <a:ext cx="1543051" cy="646331"/>
          </a:xfrm>
          <a:prstGeom prst="rect">
            <a:avLst/>
          </a:prstGeom>
          <a:solidFill>
            <a:schemeClr val="bg1"/>
          </a:solidFill>
        </p:spPr>
        <p:txBody>
          <a:bodyPr wrap="square" rtlCol="0">
            <a:spAutoFit/>
          </a:bodyPr>
          <a:lstStyle/>
          <a:p>
            <a:r>
              <a:rPr lang="en-US" b="1" dirty="0"/>
              <a:t>                         </a:t>
            </a:r>
          </a:p>
          <a:p>
            <a:endParaRPr lang="en-US" b="1" dirty="0"/>
          </a:p>
        </p:txBody>
      </p:sp>
      <p:sp>
        <p:nvSpPr>
          <p:cNvPr id="11" name="TextBox 10"/>
          <p:cNvSpPr txBox="1"/>
          <p:nvPr/>
        </p:nvSpPr>
        <p:spPr>
          <a:xfrm>
            <a:off x="9270365" y="808501"/>
            <a:ext cx="1302385" cy="646331"/>
          </a:xfrm>
          <a:prstGeom prst="rect">
            <a:avLst/>
          </a:prstGeom>
          <a:solidFill>
            <a:schemeClr val="bg1"/>
          </a:solidFill>
        </p:spPr>
        <p:txBody>
          <a:bodyPr wrap="square" rtlCol="0">
            <a:spAutoFit/>
          </a:bodyPr>
          <a:lstStyle/>
          <a:p>
            <a:r>
              <a:rPr lang="en-US" b="1" dirty="0"/>
              <a:t>                         </a:t>
            </a:r>
          </a:p>
          <a:p>
            <a:endParaRPr lang="en-US" b="1" dirty="0"/>
          </a:p>
        </p:txBody>
      </p:sp>
    </p:spTree>
    <p:extLst>
      <p:ext uri="{BB962C8B-B14F-4D97-AF65-F5344CB8AC3E}">
        <p14:creationId xmlns:p14="http://schemas.microsoft.com/office/powerpoint/2010/main" val="19422718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3962</TotalTime>
  <Words>168</Words>
  <Application>Microsoft Office PowerPoint</Application>
  <PresentationFormat>Widescreen</PresentationFormat>
  <Paragraphs>10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Wingdings</vt:lpstr>
      <vt:lpstr>Office Theme</vt:lpstr>
      <vt:lpstr>PowerPoint Presentation</vt:lpstr>
    </vt:vector>
  </TitlesOfParts>
  <Company>Penn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Kofke, Andrew</dc:creator>
  <cp:lastModifiedBy>Smith, Martin</cp:lastModifiedBy>
  <cp:revision>7</cp:revision>
  <dcterms:created xsi:type="dcterms:W3CDTF">2019-01-12T01:51:32Z</dcterms:created>
  <dcterms:modified xsi:type="dcterms:W3CDTF">2019-04-14T10:11:04Z</dcterms:modified>
</cp:coreProperties>
</file>