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360" y="9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25B1A1B-6B9E-4542-8700-DCDA63C5233D}" type="datetimeFigureOut">
              <a:rPr lang="en-US" smtClean="0"/>
              <a:t>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87A5D4-9531-464A-844A-C066B0D8A188}" type="slidenum">
              <a:rPr lang="en-US" smtClean="0"/>
              <a:t>‹#›</a:t>
            </a:fld>
            <a:endParaRPr lang="en-US"/>
          </a:p>
        </p:txBody>
      </p:sp>
    </p:spTree>
    <p:extLst>
      <p:ext uri="{BB962C8B-B14F-4D97-AF65-F5344CB8AC3E}">
        <p14:creationId xmlns:p14="http://schemas.microsoft.com/office/powerpoint/2010/main" val="498918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5B1A1B-6B9E-4542-8700-DCDA63C5233D}" type="datetimeFigureOut">
              <a:rPr lang="en-US" smtClean="0"/>
              <a:t>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87A5D4-9531-464A-844A-C066B0D8A188}" type="slidenum">
              <a:rPr lang="en-US" smtClean="0"/>
              <a:t>‹#›</a:t>
            </a:fld>
            <a:endParaRPr lang="en-US"/>
          </a:p>
        </p:txBody>
      </p:sp>
    </p:spTree>
    <p:extLst>
      <p:ext uri="{BB962C8B-B14F-4D97-AF65-F5344CB8AC3E}">
        <p14:creationId xmlns:p14="http://schemas.microsoft.com/office/powerpoint/2010/main" val="3261240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5B1A1B-6B9E-4542-8700-DCDA63C5233D}" type="datetimeFigureOut">
              <a:rPr lang="en-US" smtClean="0"/>
              <a:t>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87A5D4-9531-464A-844A-C066B0D8A188}" type="slidenum">
              <a:rPr lang="en-US" smtClean="0"/>
              <a:t>‹#›</a:t>
            </a:fld>
            <a:endParaRPr lang="en-US"/>
          </a:p>
        </p:txBody>
      </p:sp>
    </p:spTree>
    <p:extLst>
      <p:ext uri="{BB962C8B-B14F-4D97-AF65-F5344CB8AC3E}">
        <p14:creationId xmlns:p14="http://schemas.microsoft.com/office/powerpoint/2010/main" val="2383483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5B1A1B-6B9E-4542-8700-DCDA63C5233D}" type="datetimeFigureOut">
              <a:rPr lang="en-US" smtClean="0"/>
              <a:t>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87A5D4-9531-464A-844A-C066B0D8A188}" type="slidenum">
              <a:rPr lang="en-US" smtClean="0"/>
              <a:t>‹#›</a:t>
            </a:fld>
            <a:endParaRPr lang="en-US"/>
          </a:p>
        </p:txBody>
      </p:sp>
    </p:spTree>
    <p:extLst>
      <p:ext uri="{BB962C8B-B14F-4D97-AF65-F5344CB8AC3E}">
        <p14:creationId xmlns:p14="http://schemas.microsoft.com/office/powerpoint/2010/main" val="200211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5B1A1B-6B9E-4542-8700-DCDA63C5233D}" type="datetimeFigureOut">
              <a:rPr lang="en-US" smtClean="0"/>
              <a:t>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87A5D4-9531-464A-844A-C066B0D8A188}" type="slidenum">
              <a:rPr lang="en-US" smtClean="0"/>
              <a:t>‹#›</a:t>
            </a:fld>
            <a:endParaRPr lang="en-US"/>
          </a:p>
        </p:txBody>
      </p:sp>
    </p:spTree>
    <p:extLst>
      <p:ext uri="{BB962C8B-B14F-4D97-AF65-F5344CB8AC3E}">
        <p14:creationId xmlns:p14="http://schemas.microsoft.com/office/powerpoint/2010/main" val="2994854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25B1A1B-6B9E-4542-8700-DCDA63C5233D}" type="datetimeFigureOut">
              <a:rPr lang="en-US" smtClean="0"/>
              <a:t>1/24/2019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87A5D4-9531-464A-844A-C066B0D8A188}" type="slidenum">
              <a:rPr lang="en-US" smtClean="0"/>
              <a:t>‹#›</a:t>
            </a:fld>
            <a:endParaRPr lang="en-US"/>
          </a:p>
        </p:txBody>
      </p:sp>
    </p:spTree>
    <p:extLst>
      <p:ext uri="{BB962C8B-B14F-4D97-AF65-F5344CB8AC3E}">
        <p14:creationId xmlns:p14="http://schemas.microsoft.com/office/powerpoint/2010/main" val="2083874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25B1A1B-6B9E-4542-8700-DCDA63C5233D}" type="datetimeFigureOut">
              <a:rPr lang="en-US" smtClean="0"/>
              <a:t>1/24/2019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87A5D4-9531-464A-844A-C066B0D8A188}" type="slidenum">
              <a:rPr lang="en-US" smtClean="0"/>
              <a:t>‹#›</a:t>
            </a:fld>
            <a:endParaRPr lang="en-US"/>
          </a:p>
        </p:txBody>
      </p:sp>
    </p:spTree>
    <p:extLst>
      <p:ext uri="{BB962C8B-B14F-4D97-AF65-F5344CB8AC3E}">
        <p14:creationId xmlns:p14="http://schemas.microsoft.com/office/powerpoint/2010/main" val="3174486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5B1A1B-6B9E-4542-8700-DCDA63C5233D}" type="datetimeFigureOut">
              <a:rPr lang="en-US" smtClean="0"/>
              <a:t>1/24/2019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87A5D4-9531-464A-844A-C066B0D8A188}" type="slidenum">
              <a:rPr lang="en-US" smtClean="0"/>
              <a:t>‹#›</a:t>
            </a:fld>
            <a:endParaRPr lang="en-US"/>
          </a:p>
        </p:txBody>
      </p:sp>
    </p:spTree>
    <p:extLst>
      <p:ext uri="{BB962C8B-B14F-4D97-AF65-F5344CB8AC3E}">
        <p14:creationId xmlns:p14="http://schemas.microsoft.com/office/powerpoint/2010/main" val="3089399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5B1A1B-6B9E-4542-8700-DCDA63C5233D}" type="datetimeFigureOut">
              <a:rPr lang="en-US" smtClean="0"/>
              <a:t>1/24/2019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87A5D4-9531-464A-844A-C066B0D8A188}" type="slidenum">
              <a:rPr lang="en-US" smtClean="0"/>
              <a:t>‹#›</a:t>
            </a:fld>
            <a:endParaRPr lang="en-US"/>
          </a:p>
        </p:txBody>
      </p:sp>
    </p:spTree>
    <p:extLst>
      <p:ext uri="{BB962C8B-B14F-4D97-AF65-F5344CB8AC3E}">
        <p14:creationId xmlns:p14="http://schemas.microsoft.com/office/powerpoint/2010/main" val="1168700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5B1A1B-6B9E-4542-8700-DCDA63C5233D}" type="datetimeFigureOut">
              <a:rPr lang="en-US" smtClean="0"/>
              <a:t>1/24/2019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87A5D4-9531-464A-844A-C066B0D8A188}" type="slidenum">
              <a:rPr lang="en-US" smtClean="0"/>
              <a:t>‹#›</a:t>
            </a:fld>
            <a:endParaRPr lang="en-US"/>
          </a:p>
        </p:txBody>
      </p:sp>
    </p:spTree>
    <p:extLst>
      <p:ext uri="{BB962C8B-B14F-4D97-AF65-F5344CB8AC3E}">
        <p14:creationId xmlns:p14="http://schemas.microsoft.com/office/powerpoint/2010/main" val="3313746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5B1A1B-6B9E-4542-8700-DCDA63C5233D}" type="datetimeFigureOut">
              <a:rPr lang="en-US" smtClean="0"/>
              <a:t>1/24/2019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87A5D4-9531-464A-844A-C066B0D8A188}" type="slidenum">
              <a:rPr lang="en-US" smtClean="0"/>
              <a:t>‹#›</a:t>
            </a:fld>
            <a:endParaRPr lang="en-US"/>
          </a:p>
        </p:txBody>
      </p:sp>
    </p:spTree>
    <p:extLst>
      <p:ext uri="{BB962C8B-B14F-4D97-AF65-F5344CB8AC3E}">
        <p14:creationId xmlns:p14="http://schemas.microsoft.com/office/powerpoint/2010/main" val="4134787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725B1A1B-6B9E-4542-8700-DCDA63C5233D}" type="datetimeFigureOut">
              <a:rPr lang="en-US" smtClean="0"/>
              <a:t>1/24/2019</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A087A5D4-9531-464A-844A-C066B0D8A188}" type="slidenum">
              <a:rPr lang="en-US" smtClean="0"/>
              <a:t>‹#›</a:t>
            </a:fld>
            <a:endParaRPr lang="en-US"/>
          </a:p>
        </p:txBody>
      </p:sp>
    </p:spTree>
    <p:extLst>
      <p:ext uri="{BB962C8B-B14F-4D97-AF65-F5344CB8AC3E}">
        <p14:creationId xmlns:p14="http://schemas.microsoft.com/office/powerpoint/2010/main" val="15704767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g"/><Relationship Id="rId7" Type="http://schemas.openxmlformats.org/officeDocument/2006/relationships/image" Target="../media/image6.jp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79468" y="369503"/>
            <a:ext cx="4169569" cy="3865626"/>
            <a:chOff x="2695576" y="666750"/>
            <a:chExt cx="4169569" cy="3865626"/>
          </a:xfrm>
        </p:grpSpPr>
        <p:pic>
          <p:nvPicPr>
            <p:cNvPr id="4" name="Picture 3">
              <a:extLst>
                <a:ext uri="{FF2B5EF4-FFF2-40B4-BE49-F238E27FC236}">
                  <a16:creationId xmlns:a16="http://schemas.microsoft.com/office/drawing/2014/main" id="{8FA59893-600D-2A45-B89C-AB721B5A2ABF}"/>
                </a:ext>
              </a:extLst>
            </p:cNvPr>
            <p:cNvPicPr>
              <a:picLocks noChangeAspect="1"/>
            </p:cNvPicPr>
            <p:nvPr/>
          </p:nvPicPr>
          <p:blipFill rotWithShape="1">
            <a:blip r:embed="rId2"/>
            <a:srcRect l="14734" t="8937" r="11024" b="14165"/>
            <a:stretch/>
          </p:blipFill>
          <p:spPr>
            <a:xfrm>
              <a:off x="2695576" y="666750"/>
              <a:ext cx="1483519" cy="1151788"/>
            </a:xfrm>
            <a:prstGeom prst="rect">
              <a:avLst/>
            </a:prstGeom>
          </p:spPr>
        </p:pic>
        <p:pic>
          <p:nvPicPr>
            <p:cNvPr id="5" name="Picture 4">
              <a:extLst>
                <a:ext uri="{FF2B5EF4-FFF2-40B4-BE49-F238E27FC236}">
                  <a16:creationId xmlns:a16="http://schemas.microsoft.com/office/drawing/2014/main" id="{2B86443F-EE3D-6D47-9DFF-F40ECFED2104}"/>
                </a:ext>
              </a:extLst>
            </p:cNvPr>
            <p:cNvPicPr>
              <a:picLocks noChangeAspect="1"/>
            </p:cNvPicPr>
            <p:nvPr/>
          </p:nvPicPr>
          <p:blipFill rotWithShape="1">
            <a:blip r:embed="rId3"/>
            <a:srcRect l="14782" t="9167" r="11309" b="14525"/>
            <a:stretch/>
          </p:blipFill>
          <p:spPr>
            <a:xfrm>
              <a:off x="2695576" y="3380588"/>
              <a:ext cx="1488282" cy="1151788"/>
            </a:xfrm>
            <a:prstGeom prst="rect">
              <a:avLst/>
            </a:prstGeom>
          </p:spPr>
        </p:pic>
        <p:pic>
          <p:nvPicPr>
            <p:cNvPr id="6" name="Picture 5">
              <a:extLst>
                <a:ext uri="{FF2B5EF4-FFF2-40B4-BE49-F238E27FC236}">
                  <a16:creationId xmlns:a16="http://schemas.microsoft.com/office/drawing/2014/main" id="{D5ECD417-A77F-E047-A170-8A4EE6704BC7}"/>
                </a:ext>
              </a:extLst>
            </p:cNvPr>
            <p:cNvPicPr>
              <a:picLocks noChangeAspect="1"/>
            </p:cNvPicPr>
            <p:nvPr/>
          </p:nvPicPr>
          <p:blipFill rotWithShape="1">
            <a:blip r:embed="rId4"/>
            <a:srcRect l="14892" t="9007" r="10648" b="13497"/>
            <a:stretch/>
          </p:blipFill>
          <p:spPr>
            <a:xfrm>
              <a:off x="5286376" y="2038350"/>
              <a:ext cx="1476376" cy="1151788"/>
            </a:xfrm>
            <a:prstGeom prst="rect">
              <a:avLst/>
            </a:prstGeom>
          </p:spPr>
        </p:pic>
        <p:pic>
          <p:nvPicPr>
            <p:cNvPr id="7" name="Picture 6">
              <a:extLst>
                <a:ext uri="{FF2B5EF4-FFF2-40B4-BE49-F238E27FC236}">
                  <a16:creationId xmlns:a16="http://schemas.microsoft.com/office/drawing/2014/main" id="{CC4379C4-E453-1B4B-983B-BC51F56B981E}"/>
                </a:ext>
              </a:extLst>
            </p:cNvPr>
            <p:cNvPicPr>
              <a:picLocks noChangeAspect="1"/>
            </p:cNvPicPr>
            <p:nvPr/>
          </p:nvPicPr>
          <p:blipFill rotWithShape="1">
            <a:blip r:embed="rId5"/>
            <a:srcRect l="14664" t="10402" r="11427" b="13290"/>
            <a:stretch/>
          </p:blipFill>
          <p:spPr>
            <a:xfrm>
              <a:off x="2695576" y="2181962"/>
              <a:ext cx="1488281" cy="1151788"/>
            </a:xfrm>
            <a:prstGeom prst="rect">
              <a:avLst/>
            </a:prstGeom>
          </p:spPr>
        </p:pic>
        <p:pic>
          <p:nvPicPr>
            <p:cNvPr id="8" name="Picture 7">
              <a:extLst>
                <a:ext uri="{FF2B5EF4-FFF2-40B4-BE49-F238E27FC236}">
                  <a16:creationId xmlns:a16="http://schemas.microsoft.com/office/drawing/2014/main" id="{41C1793E-AFB2-FE43-AE89-59A51BBC9088}"/>
                </a:ext>
              </a:extLst>
            </p:cNvPr>
            <p:cNvPicPr>
              <a:picLocks noChangeAspect="1"/>
            </p:cNvPicPr>
            <p:nvPr/>
          </p:nvPicPr>
          <p:blipFill rotWithShape="1">
            <a:blip r:embed="rId6"/>
            <a:srcRect l="14746" t="8264" r="10693" b="13364"/>
            <a:stretch/>
          </p:blipFill>
          <p:spPr>
            <a:xfrm>
              <a:off x="5210176" y="782035"/>
              <a:ext cx="1493045" cy="1176338"/>
            </a:xfrm>
            <a:prstGeom prst="rect">
              <a:avLst/>
            </a:prstGeom>
          </p:spPr>
        </p:pic>
        <p:pic>
          <p:nvPicPr>
            <p:cNvPr id="9" name="Picture 8">
              <a:extLst>
                <a:ext uri="{FF2B5EF4-FFF2-40B4-BE49-F238E27FC236}">
                  <a16:creationId xmlns:a16="http://schemas.microsoft.com/office/drawing/2014/main" id="{CD8675C5-2696-404F-86F5-6105F481F2EE}"/>
                </a:ext>
              </a:extLst>
            </p:cNvPr>
            <p:cNvPicPr>
              <a:picLocks noChangeAspect="1"/>
            </p:cNvPicPr>
            <p:nvPr/>
          </p:nvPicPr>
          <p:blipFill rotWithShape="1">
            <a:blip r:embed="rId7"/>
            <a:srcRect l="14546" t="11616" r="10836" b="13290"/>
            <a:stretch/>
          </p:blipFill>
          <p:spPr>
            <a:xfrm>
              <a:off x="5362576" y="3249973"/>
              <a:ext cx="1502569" cy="1133475"/>
            </a:xfrm>
            <a:prstGeom prst="rect">
              <a:avLst/>
            </a:prstGeom>
          </p:spPr>
        </p:pic>
      </p:grpSp>
      <p:sp>
        <p:nvSpPr>
          <p:cNvPr id="10" name="Subtitle 2"/>
          <p:cNvSpPr txBox="1">
            <a:spLocks/>
          </p:cNvSpPr>
          <p:nvPr/>
        </p:nvSpPr>
        <p:spPr>
          <a:xfrm>
            <a:off x="5334000" y="51291"/>
            <a:ext cx="3680682" cy="4515657"/>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600" b="1" dirty="0" smtClean="0"/>
              <a:t>SDC 3</a:t>
            </a:r>
            <a:r>
              <a:rPr lang="en-US" sz="1600" dirty="0" smtClean="0"/>
              <a:t>. </a:t>
            </a:r>
            <a:r>
              <a:rPr lang="en-US" sz="1600" u="sng" dirty="0" smtClean="0"/>
              <a:t>ICP waveform changes with decrements in compliance</a:t>
            </a:r>
            <a:r>
              <a:rPr lang="en-US" sz="1600" dirty="0" smtClean="0"/>
              <a:t>.  Intracranial waveforms reflect the high </a:t>
            </a:r>
            <a:r>
              <a:rPr lang="en-US" sz="1600" dirty="0" smtClean="0"/>
              <a:t>compliance (normal) </a:t>
            </a:r>
            <a:r>
              <a:rPr lang="en-US" sz="1600" dirty="0" smtClean="0"/>
              <a:t>and low compliance state of the brain.  Presumably, the percussion wave (P1) indicates arterial pulsation, the tidal wave (P2) represents the arterial pulse reflecting off the brain parenchyma, indicating cerebral compliance, and the dicrotic wave (P3) indicates the closure of the aortic valve.  In the non-compliant waveform, the stroke volume associated with each cardiac cycle produces a larger increase in P2 reflecting the </a:t>
            </a:r>
            <a:r>
              <a:rPr lang="en-US" sz="1600" dirty="0" smtClean="0"/>
              <a:t>non-compliant</a:t>
            </a:r>
            <a:r>
              <a:rPr lang="en-US" sz="1600" dirty="0" smtClean="0"/>
              <a:t>  state.  Each waveforms was </a:t>
            </a:r>
            <a:r>
              <a:rPr lang="en-US" sz="1600" dirty="0"/>
              <a:t>averaged and normalized based on expert review of 40 individual patient ICP waves.</a:t>
            </a:r>
          </a:p>
          <a:p>
            <a:pPr marL="0" indent="0">
              <a:buNone/>
            </a:pPr>
            <a:r>
              <a:rPr lang="en-US" sz="1600" dirty="0" smtClean="0"/>
              <a:t>ICP-intracranial pressure.  </a:t>
            </a:r>
            <a:endParaRPr lang="en-US" sz="1600" dirty="0"/>
          </a:p>
        </p:txBody>
      </p:sp>
      <p:pic>
        <p:nvPicPr>
          <p:cNvPr id="3" name="Picture 2"/>
          <p:cNvPicPr>
            <a:picLocks noChangeAspect="1"/>
          </p:cNvPicPr>
          <p:nvPr/>
        </p:nvPicPr>
        <p:blipFill>
          <a:blip r:embed="rId8"/>
          <a:stretch>
            <a:fillRect/>
          </a:stretch>
        </p:blipFill>
        <p:spPr>
          <a:xfrm>
            <a:off x="148039" y="4566948"/>
            <a:ext cx="2724150" cy="371475"/>
          </a:xfrm>
          <a:prstGeom prst="rect">
            <a:avLst/>
          </a:prstGeom>
        </p:spPr>
      </p:pic>
      <p:pic>
        <p:nvPicPr>
          <p:cNvPr id="11" name="Picture 10"/>
          <p:cNvPicPr>
            <a:picLocks noChangeAspect="1"/>
          </p:cNvPicPr>
          <p:nvPr/>
        </p:nvPicPr>
        <p:blipFill>
          <a:blip r:embed="rId9"/>
          <a:stretch>
            <a:fillRect/>
          </a:stretch>
        </p:blipFill>
        <p:spPr>
          <a:xfrm>
            <a:off x="2743200" y="4538603"/>
            <a:ext cx="3028950" cy="438150"/>
          </a:xfrm>
          <a:prstGeom prst="rect">
            <a:avLst/>
          </a:prstGeom>
        </p:spPr>
      </p:pic>
    </p:spTree>
    <p:extLst>
      <p:ext uri="{BB962C8B-B14F-4D97-AF65-F5344CB8AC3E}">
        <p14:creationId xmlns:p14="http://schemas.microsoft.com/office/powerpoint/2010/main" val="3693245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119</Words>
  <Application>Microsoft Office PowerPoint</Application>
  <PresentationFormat>On-screen Show (16:9)</PresentationFormat>
  <Paragraphs>2</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Penn Medicine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Balu, Ramani</dc:creator>
  <cp:lastModifiedBy>Kofke, Andrew</cp:lastModifiedBy>
  <cp:revision>4</cp:revision>
  <dcterms:created xsi:type="dcterms:W3CDTF">2019-01-22T21:34:41Z</dcterms:created>
  <dcterms:modified xsi:type="dcterms:W3CDTF">2019-01-25T00:51:08Z</dcterms:modified>
</cp:coreProperties>
</file>