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phsFP16\GlobalCIFS22\KofkeA\aaACADEMIC\ARTICLES\ICP%20review\figures\Figs%20for%20convert\cbf%20in%20fig%20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r>
              <a:rPr lang="en-US" sz="1800" b="1" dirty="0">
                <a:latin typeface="Arial Black" panose="020B0A04020102020204" pitchFamily="34" charset="0"/>
              </a:rPr>
              <a:t>Effects of </a:t>
            </a:r>
            <a:r>
              <a:rPr lang="en-US" sz="1800" b="1" dirty="0" smtClean="0">
                <a:latin typeface="Arial Black" panose="020B0A04020102020204" pitchFamily="34" charset="0"/>
              </a:rPr>
              <a:t>Laryngoscopy </a:t>
            </a:r>
            <a:r>
              <a:rPr lang="en-US" sz="1800" b="1" dirty="0">
                <a:latin typeface="Arial Black" panose="020B0A04020102020204" pitchFamily="34" charset="0"/>
              </a:rPr>
              <a:t>on ICP</a:t>
            </a:r>
          </a:p>
        </c:rich>
      </c:tx>
      <c:layout>
        <c:manualLayout>
          <c:xMode val="edge"/>
          <c:yMode val="edge"/>
          <c:x val="0.25363929146537845"/>
          <c:y val="5.710661467716439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9715597144559844E-2"/>
          <c:y val="7.2105177763713141E-2"/>
          <c:w val="0.89257103731598764"/>
          <c:h val="0.7040735516294068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'Burney data'!$N$5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2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C1-4AE3-92F1-F24C47CDF7C3}"/>
              </c:ext>
            </c:extLst>
          </c:dPt>
          <c:cat>
            <c:strRef>
              <c:f>'Burney data'!$M$6:$M$18</c:f>
              <c:strCach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X</c:v>
                </c:pt>
              </c:strCache>
            </c:strRef>
          </c:cat>
          <c:val>
            <c:numRef>
              <c:f>'Burney data'!$N$6:$N$18</c:f>
              <c:numCache>
                <c:formatCode>0.0</c:formatCode>
                <c:ptCount val="13"/>
                <c:pt idx="0">
                  <c:v>7.3599999999999994</c:v>
                </c:pt>
                <c:pt idx="1">
                  <c:v>10.304</c:v>
                </c:pt>
                <c:pt idx="2">
                  <c:v>13.247999999999999</c:v>
                </c:pt>
                <c:pt idx="3">
                  <c:v>14.719999999999999</c:v>
                </c:pt>
                <c:pt idx="4">
                  <c:v>5.1520000000000001</c:v>
                </c:pt>
                <c:pt idx="5">
                  <c:v>7.3599999999999994</c:v>
                </c:pt>
                <c:pt idx="6">
                  <c:v>10.304</c:v>
                </c:pt>
                <c:pt idx="7">
                  <c:v>7.3599999999999994</c:v>
                </c:pt>
                <c:pt idx="8">
                  <c:v>14.719999999999999</c:v>
                </c:pt>
                <c:pt idx="9">
                  <c:v>5.8879999999999999</c:v>
                </c:pt>
                <c:pt idx="10">
                  <c:v>14.719999999999999</c:v>
                </c:pt>
                <c:pt idx="11">
                  <c:v>15.456</c:v>
                </c:pt>
                <c:pt idx="12">
                  <c:v>10.549333333333333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1-4AE3-92F1-F24C47CDF7C3}"/>
            </c:ext>
          </c:extLst>
        </c:ser>
        <c:ser>
          <c:idx val="1"/>
          <c:order val="1"/>
          <c:tx>
            <c:strRef>
              <c:f>'Burney data'!$O$5</c:f>
              <c:strCache>
                <c:ptCount val="1"/>
                <c:pt idx="0">
                  <c:v>Laryngoscopy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'Burney data'!$M$6:$M$18</c:f>
              <c:strCach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X</c:v>
                </c:pt>
              </c:strCache>
            </c:strRef>
          </c:cat>
          <c:val>
            <c:numRef>
              <c:f>'Burney data'!$O$6:$O$18</c:f>
              <c:numCache>
                <c:formatCode>0.0</c:formatCode>
                <c:ptCount val="13"/>
                <c:pt idx="0">
                  <c:v>13.247999999999999</c:v>
                </c:pt>
                <c:pt idx="1">
                  <c:v>23.552</c:v>
                </c:pt>
                <c:pt idx="2">
                  <c:v>29.439999999999998</c:v>
                </c:pt>
                <c:pt idx="3">
                  <c:v>44.16</c:v>
                </c:pt>
                <c:pt idx="4">
                  <c:v>14.719999999999999</c:v>
                </c:pt>
                <c:pt idx="5">
                  <c:v>13.247999999999999</c:v>
                </c:pt>
                <c:pt idx="6">
                  <c:v>27.968</c:v>
                </c:pt>
                <c:pt idx="7">
                  <c:v>16.192</c:v>
                </c:pt>
                <c:pt idx="8">
                  <c:v>25.759999999999998</c:v>
                </c:pt>
                <c:pt idx="9">
                  <c:v>12.512</c:v>
                </c:pt>
                <c:pt idx="10">
                  <c:v>23.552</c:v>
                </c:pt>
                <c:pt idx="11">
                  <c:v>23.552</c:v>
                </c:pt>
                <c:pt idx="12">
                  <c:v>22.325333333333333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C1-4AE3-92F1-F24C47CDF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730729456"/>
        <c:axId val="730729128"/>
      </c:barChart>
      <c:catAx>
        <c:axId val="730729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r>
                  <a:rPr lang="en-US" sz="1200" b="1">
                    <a:latin typeface="Arial Black" panose="020B0A04020102020204" pitchFamily="34" charset="0"/>
                  </a:rPr>
                  <a:t>Patient</a:t>
                </a:r>
                <a:r>
                  <a:rPr lang="en-US" sz="1200" b="1" baseline="0">
                    <a:latin typeface="Arial Black" panose="020B0A04020102020204" pitchFamily="34" charset="0"/>
                  </a:rPr>
                  <a:t> ID</a:t>
                </a:r>
                <a:endParaRPr lang="en-US" sz="1200">
                  <a:latin typeface="Arial Black" panose="020B0A040201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729128"/>
        <c:crosses val="autoZero"/>
        <c:auto val="1"/>
        <c:lblAlgn val="ctr"/>
        <c:lblOffset val="100"/>
        <c:noMultiLvlLbl val="0"/>
      </c:catAx>
      <c:valAx>
        <c:axId val="730729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r>
                  <a:rPr lang="en-US" sz="1200" b="1">
                    <a:latin typeface="Arial Black" panose="020B0A04020102020204" pitchFamily="34" charset="0"/>
                  </a:rPr>
                  <a:t>ICP (mmHg)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72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7464413823272089"/>
          <c:y val="0.18863444152814232"/>
          <c:w val="0.41601443569553803"/>
          <c:h val="8.9331802274715655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1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8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1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6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2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0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3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5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6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6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3643-243C-40A8-994A-E3E33B3069D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5D24C-6A44-4E87-A785-A4884A822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9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756" y="4255912"/>
            <a:ext cx="8794044" cy="2602088"/>
          </a:xfrm>
        </p:spPr>
        <p:txBody>
          <a:bodyPr>
            <a:normAutofit fontScale="55000" lnSpcReduction="20000"/>
          </a:bodyPr>
          <a:lstStyle/>
          <a:p>
            <a:r>
              <a:rPr lang="en-US" sz="2900" b="1" dirty="0" smtClean="0"/>
              <a:t>SDC 6.</a:t>
            </a:r>
            <a:r>
              <a:rPr lang="en-US" sz="2900" dirty="0" smtClean="0"/>
              <a:t> </a:t>
            </a:r>
            <a:r>
              <a:rPr lang="en-US" sz="2900" u="sng" dirty="0" smtClean="0"/>
              <a:t>Hyperemic </a:t>
            </a:r>
            <a:r>
              <a:rPr lang="en-US" sz="2900" u="sng" dirty="0"/>
              <a:t>intracranial hypertension produced by </a:t>
            </a:r>
            <a:r>
              <a:rPr lang="en-US" sz="2900" u="sng" dirty="0" smtClean="0"/>
              <a:t>laryngoscopy.  </a:t>
            </a:r>
            <a:r>
              <a:rPr lang="en-US" sz="2900" dirty="0" smtClean="0"/>
              <a:t>An </a:t>
            </a:r>
            <a:r>
              <a:rPr lang="en-US" sz="2900" dirty="0"/>
              <a:t>example of increased ICP from nociceptive input, in this case endotracheal intubation in a series of neurosurgical patients after induction of </a:t>
            </a:r>
            <a:r>
              <a:rPr lang="en-US" sz="2900" dirty="0" smtClean="0"/>
              <a:t>anesthesia.  </a:t>
            </a:r>
            <a:r>
              <a:rPr lang="en-US" sz="2900" dirty="0"/>
              <a:t>Baseline ICP is  noted in the blue columns with the ICP after laryngoscopy indicated on the stacked </a:t>
            </a:r>
            <a:r>
              <a:rPr lang="en-US" sz="2900" dirty="0" smtClean="0"/>
              <a:t>red columns</a:t>
            </a:r>
            <a:r>
              <a:rPr lang="en-US" sz="2900" dirty="0"/>
              <a:t>.   Each stacked column represents an individual patient with the mean values indicated in column X.   Hyperemia in this context was demonstrated by Kofke </a:t>
            </a:r>
            <a:r>
              <a:rPr lang="en-US" sz="2900" dirty="0" smtClean="0"/>
              <a:t>et.al. </a:t>
            </a:r>
            <a:r>
              <a:rPr lang="en-US" sz="2900" dirty="0"/>
              <a:t>in a similar group of </a:t>
            </a:r>
            <a:r>
              <a:rPr lang="en-US" sz="2900" dirty="0" smtClean="0"/>
              <a:t>196 patients </a:t>
            </a:r>
            <a:r>
              <a:rPr lang="en-US" sz="2900" dirty="0"/>
              <a:t>with transcranial Doppler monitoring during induction of anesthesia </a:t>
            </a:r>
            <a:r>
              <a:rPr lang="en-US" sz="2900" dirty="0" smtClean="0"/>
              <a:t> (</a:t>
            </a:r>
            <a:r>
              <a:rPr lang="en-US" sz="2900" dirty="0"/>
              <a:t>without ICP monitoring)  revealing a hyperemic response to laryngoscopy.  ICP-intracranial pressure  Figure based on data from Burney et </a:t>
            </a:r>
            <a:r>
              <a:rPr lang="en-US" sz="2900" dirty="0" smtClean="0"/>
              <a:t>al.</a:t>
            </a:r>
            <a:endParaRPr lang="en-US" sz="2900" dirty="0"/>
          </a:p>
          <a:p>
            <a:r>
              <a:rPr lang="en-US" dirty="0"/>
              <a:t>Burney RG, Winn R. Increased cerebrospinal fluid pressure during laryngoscopy and intubation for induction of anesthesia. </a:t>
            </a:r>
            <a:r>
              <a:rPr lang="en-US" i="1" dirty="0"/>
              <a:t>Anesthesia and Analgesia</a:t>
            </a:r>
            <a:r>
              <a:rPr lang="en-US" dirty="0"/>
              <a:t> 1975;54: 687-690.</a:t>
            </a:r>
          </a:p>
          <a:p>
            <a:r>
              <a:rPr lang="en-US" dirty="0" smtClean="0"/>
              <a:t>Kofke </a:t>
            </a:r>
            <a:r>
              <a:rPr lang="en-US" dirty="0"/>
              <a:t>WA, Dong ML, Bloom M, et al. Transcranial Doppler ultrasonography with induction of anesthesia for neurosurgery. </a:t>
            </a:r>
            <a:r>
              <a:rPr lang="en-US" i="1" dirty="0"/>
              <a:t>Journal of Neurosurgical Anesthesiology</a:t>
            </a:r>
            <a:r>
              <a:rPr lang="en-US" dirty="0"/>
              <a:t> 1994;6: 89-97.</a:t>
            </a:r>
          </a:p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4447393"/>
              </p:ext>
            </p:extLst>
          </p:nvPr>
        </p:nvGraphicFramePr>
        <p:xfrm>
          <a:off x="146756" y="180623"/>
          <a:ext cx="8511823" cy="4447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166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3798</TotalTime>
  <Words>186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Kofke, Andrew</cp:lastModifiedBy>
  <cp:revision>3</cp:revision>
  <dcterms:created xsi:type="dcterms:W3CDTF">2019-01-12T02:24:58Z</dcterms:created>
  <dcterms:modified xsi:type="dcterms:W3CDTF">2019-01-19T18:15:25Z</dcterms:modified>
</cp:coreProperties>
</file>