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93" r:id="rId2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CC00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954" autoAdjust="0"/>
  </p:normalViewPr>
  <p:slideViewPr>
    <p:cSldViewPr snapToGrid="0">
      <p:cViewPr varScale="1">
        <p:scale>
          <a:sx n="74" d="100"/>
          <a:sy n="74" d="100"/>
        </p:scale>
        <p:origin x="1642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2949786" cy="498693"/>
          </a:xfrm>
          <a:prstGeom prst="rect">
            <a:avLst/>
          </a:prstGeom>
        </p:spPr>
        <p:txBody>
          <a:bodyPr vert="horz" lIns="95624" tIns="47814" rIns="95624" bIns="47814" rtlCol="0"/>
          <a:lstStyle>
            <a:lvl1pPr algn="l">
              <a:defRPr sz="13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44" y="3"/>
            <a:ext cx="2949786" cy="498693"/>
          </a:xfrm>
          <a:prstGeom prst="rect">
            <a:avLst/>
          </a:prstGeom>
        </p:spPr>
        <p:txBody>
          <a:bodyPr vert="horz" lIns="95624" tIns="47814" rIns="95624" bIns="47814" rtlCol="0"/>
          <a:lstStyle>
            <a:lvl1pPr algn="r">
              <a:defRPr sz="1300"/>
            </a:lvl1pPr>
          </a:lstStyle>
          <a:p>
            <a:fld id="{77AA9483-565E-46D9-A842-79CD4DF778D0}" type="datetimeFigureOut">
              <a:rPr kumimoji="1" lang="ja-JP" altLang="en-US" smtClean="0"/>
              <a:t>2019/2/21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440648"/>
            <a:ext cx="2949786" cy="498692"/>
          </a:xfrm>
          <a:prstGeom prst="rect">
            <a:avLst/>
          </a:prstGeom>
        </p:spPr>
        <p:txBody>
          <a:bodyPr vert="horz" lIns="95624" tIns="47814" rIns="95624" bIns="47814" rtlCol="0" anchor="b"/>
          <a:lstStyle>
            <a:lvl1pPr algn="l">
              <a:defRPr sz="13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44" y="9440648"/>
            <a:ext cx="2949786" cy="498692"/>
          </a:xfrm>
          <a:prstGeom prst="rect">
            <a:avLst/>
          </a:prstGeom>
        </p:spPr>
        <p:txBody>
          <a:bodyPr vert="horz" lIns="95624" tIns="47814" rIns="95624" bIns="47814" rtlCol="0" anchor="b"/>
          <a:lstStyle>
            <a:lvl1pPr algn="r">
              <a:defRPr sz="1300"/>
            </a:lvl1pPr>
          </a:lstStyle>
          <a:p>
            <a:fld id="{F33174FD-3531-4AD8-AF7A-64487AF244F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5468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6"/>
            <a:ext cx="2949533" cy="497969"/>
          </a:xfrm>
          <a:prstGeom prst="rect">
            <a:avLst/>
          </a:prstGeom>
        </p:spPr>
        <p:txBody>
          <a:bodyPr vert="horz" lIns="88255" tIns="44127" rIns="88255" bIns="44127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146" y="6"/>
            <a:ext cx="2949532" cy="497969"/>
          </a:xfrm>
          <a:prstGeom prst="rect">
            <a:avLst/>
          </a:prstGeom>
        </p:spPr>
        <p:txBody>
          <a:bodyPr vert="horz" lIns="88255" tIns="44127" rIns="88255" bIns="44127" rtlCol="0"/>
          <a:lstStyle>
            <a:lvl1pPr algn="r">
              <a:defRPr sz="1200"/>
            </a:lvl1pPr>
          </a:lstStyle>
          <a:p>
            <a:fld id="{967D371C-0BC3-47E7-8070-1D8FD1977CE7}" type="datetimeFigureOut">
              <a:rPr kumimoji="1" lang="ja-JP" altLang="en-US" smtClean="0"/>
              <a:t>2019/2/21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9988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255" tIns="44127" rIns="88255" bIns="44127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480" y="4783900"/>
            <a:ext cx="5445760" cy="3912834"/>
          </a:xfrm>
          <a:prstGeom prst="rect">
            <a:avLst/>
          </a:prstGeom>
        </p:spPr>
        <p:txBody>
          <a:bodyPr vert="horz" lIns="88255" tIns="44127" rIns="88255" bIns="4412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441374"/>
            <a:ext cx="2949533" cy="497969"/>
          </a:xfrm>
          <a:prstGeom prst="rect">
            <a:avLst/>
          </a:prstGeom>
        </p:spPr>
        <p:txBody>
          <a:bodyPr vert="horz" lIns="88255" tIns="44127" rIns="88255" bIns="44127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146" y="9441374"/>
            <a:ext cx="2949532" cy="497969"/>
          </a:xfrm>
          <a:prstGeom prst="rect">
            <a:avLst/>
          </a:prstGeom>
        </p:spPr>
        <p:txBody>
          <a:bodyPr vert="horz" lIns="88255" tIns="44127" rIns="88255" bIns="44127" rtlCol="0" anchor="b"/>
          <a:lstStyle>
            <a:lvl1pPr algn="r">
              <a:defRPr sz="1200"/>
            </a:lvl1pPr>
          </a:lstStyle>
          <a:p>
            <a:fld id="{8087B928-A29C-4023-B70B-14035D670E3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9519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34DCA-D378-4CBA-B2EB-93C479760CB0}" type="datetime1">
              <a:rPr kumimoji="1" lang="ja-JP" altLang="en-US" smtClean="0"/>
              <a:t>2019/2/21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163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CBA4-CF1C-4256-B860-9AA9E7FB8F04}" type="datetime1">
              <a:rPr kumimoji="1" lang="ja-JP" altLang="en-US" smtClean="0"/>
              <a:t>2019/2/21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4079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0B85-B1A1-420B-8C58-5608326397E3}" type="datetime1">
              <a:rPr kumimoji="1" lang="ja-JP" altLang="en-US" smtClean="0"/>
              <a:t>2019/2/21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2792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5F2AD-7792-4694-8A8D-47038094A2F6}" type="datetime1">
              <a:rPr kumimoji="1" lang="ja-JP" altLang="en-US" smtClean="0"/>
              <a:t>2019/2/21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8693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A5AA-51B3-4289-92E7-56B34844DC67}" type="datetime1">
              <a:rPr kumimoji="1" lang="ja-JP" altLang="en-US" smtClean="0"/>
              <a:t>2019/2/21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2433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D8A87-828D-49E8-A499-33D151351DDD}" type="datetime1">
              <a:rPr kumimoji="1" lang="ja-JP" altLang="en-US" smtClean="0"/>
              <a:t>2019/2/21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57634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88CF2-512A-43F6-A490-B679F1114C95}" type="datetime1">
              <a:rPr kumimoji="1" lang="ja-JP" altLang="en-US" smtClean="0"/>
              <a:t>2019/2/21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28328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7687B-7EE4-45EB-8EF6-70E0D13ADE99}" type="datetime1">
              <a:rPr kumimoji="1" lang="ja-JP" altLang="en-US" smtClean="0"/>
              <a:t>2019/2/21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6728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90B6-349F-44D5-A782-8BAC83707F4E}" type="datetime1">
              <a:rPr kumimoji="1" lang="ja-JP" altLang="en-US" smtClean="0"/>
              <a:t>2019/2/21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2946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95BB9-420E-4F1B-9995-3D589F84EF36}" type="datetime1">
              <a:rPr kumimoji="1" lang="ja-JP" altLang="en-US" smtClean="0"/>
              <a:t>2019/2/21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1817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C5CE-5E4E-41FD-8680-1EA160B04991}" type="datetime1">
              <a:rPr kumimoji="1" lang="ja-JP" altLang="en-US" smtClean="0"/>
              <a:t>2019/2/21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22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DC1-41A9-4AF1-8DBE-785BCAA55A2A}" type="datetime1">
              <a:rPr kumimoji="1" lang="ja-JP" altLang="en-US" smtClean="0"/>
              <a:t>2019/2/21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89310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397560" y="428740"/>
            <a:ext cx="82768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en-US" altLang="ja-JP" sz="12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Additional file 1: Table </a:t>
            </a:r>
            <a:r>
              <a:rPr kumimoji="0" lang="en-US" altLang="ja-JP" sz="1200" b="1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S1 </a:t>
            </a:r>
            <a:r>
              <a:rPr kumimoji="0" lang="en-US" altLang="ja-JP" sz="12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Baseline demographic variables of the eligible UC and CD patients for inclusion in this study</a:t>
            </a: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236525"/>
              </p:ext>
            </p:extLst>
          </p:nvPr>
        </p:nvGraphicFramePr>
        <p:xfrm>
          <a:off x="488696" y="684957"/>
          <a:ext cx="8387341" cy="5172160"/>
        </p:xfrm>
        <a:graphic>
          <a:graphicData uri="http://schemas.openxmlformats.org/drawingml/2006/table">
            <a:tbl>
              <a:tblPr/>
              <a:tblGrid>
                <a:gridCol w="2178530"/>
                <a:gridCol w="1416045"/>
                <a:gridCol w="689867"/>
                <a:gridCol w="835103"/>
                <a:gridCol w="835103"/>
                <a:gridCol w="835103"/>
                <a:gridCol w="798795"/>
                <a:gridCol w="798795"/>
              </a:tblGrid>
              <a:tr h="159104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Variable</a:t>
                      </a: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All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patients (n = 437)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    UC (n = 368)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   CD (n = 69)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Age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(year), </a:t>
                      </a:r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(%)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Paediatric </a:t>
                      </a:r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patients,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≤ 18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53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(12.1)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40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(10.9)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13</a:t>
                      </a: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(18.8)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19–64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259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(59.3)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210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(57.1)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49</a:t>
                      </a: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(71.0)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Elderly patients,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≥ 65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125</a:t>
                      </a: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(28.6)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118</a:t>
                      </a: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(32.0)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(10.1)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Gender/Male</a:t>
                      </a:r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, n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(%)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238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(54.5)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200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(54.3)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38</a:t>
                      </a: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(55.1)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348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Duration of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disease (year), </a:t>
                      </a:r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median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(IQR)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[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]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5.1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(1.2–10.6) [406]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4.3 (1.0–9.9) [344]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9.5 (3.8–15.0) [62]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Clinical activity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index, median (IQR)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]</a:t>
                      </a:r>
                      <a:endParaRPr lang="en-US" sz="1000" b="0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pMayo </a:t>
                      </a:r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score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(UC)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6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(5–7) [358]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6348">
                <a:tc>
                  <a:txBody>
                    <a:bodyPr/>
                    <a:lstStyle/>
                    <a:p>
                      <a:pPr algn="ctr" rtl="0" fontAlgn="ctr"/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IOIBD score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(CD)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(1–4) [68]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Disease extent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(UC), </a:t>
                      </a:r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(%)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Ulcerative</a:t>
                      </a:r>
                      <a:r>
                        <a:rPr lang="ja-JP" alt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</a:t>
                      </a:r>
                      <a:r>
                        <a:rPr lang="en-US" altLang="ja-JP" sz="10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</a:t>
                      </a:r>
                      <a:r>
                        <a:rPr lang="en-US" sz="10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roctitis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E1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)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(1.9)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Left sided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UC</a:t>
                      </a:r>
                      <a:r>
                        <a:rPr lang="ja-JP" altLang="en-US" sz="10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</a:t>
                      </a:r>
                      <a:r>
                        <a:rPr lang="en-US" altLang="ja-JP" sz="10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E2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)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112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(30.4)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Extensive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UC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E3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)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241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(65.4)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Disease location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(CD), </a:t>
                      </a:r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(%)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Ileal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L1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)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(1.4)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Colonic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L2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)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16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(23.2)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Ileocolonic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L3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50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(72.5)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34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Concomitant medications, n (%)</a:t>
                      </a: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5-aminosalicylate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361</a:t>
                      </a: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(82.6)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308</a:t>
                      </a: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(83.7)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53</a:t>
                      </a: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(76.8)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Corticosteroids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189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(43.2)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171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(46.5)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18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(26.1)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Thiopurines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151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(34.5)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122 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(33.2)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29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(42.0)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Calcineurin Inhibitors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24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(5.5)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23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(6.3)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(1.4)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Anti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-TNF agents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89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(20.4)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48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(13.0)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41</a:t>
                      </a: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(59.4)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Methotrexate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(0.5)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(0.3)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(1.4)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Number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of concomitant 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0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140 (32.0)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124 (33.7)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16 (23.2)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Immunosuppressant medications, n (%)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169 (38.7)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146 (39.7)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23 (33.3)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101 (23.1)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77 (20.9)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24 (34.8)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≥</a:t>
                      </a:r>
                      <a:r>
                        <a:rPr lang="ja-JP" altLang="en-US" sz="10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3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27 (6.2)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21 (5.7)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 (8.7)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6348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Number of GMA sessions, median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(IQR)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[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]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 (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9–10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ja-JP" alt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[435]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9–10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ja-JP" alt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[368]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7–10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ja-JP" alt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[67]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Laboratory data,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median (IQR)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[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]</a:t>
                      </a:r>
                      <a:endParaRPr lang="en-US" sz="1000" b="0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CRP,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mg/L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6.0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1.4–20.6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ja-JP" alt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[419]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5.5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1.3–17.6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ja-JP" alt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[353]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10.6 (3.1–32.4) [66]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634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000" b="0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WBC,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en-US" altLang="ja-JP" sz="1000" b="0" i="0" u="none" strike="noStrike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/L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7.3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5.7–9.4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ja-JP" alt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[414]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7.5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5.8–9.4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ja-JP" alt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[352]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6.9 (5.5–9.2) [62]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Granulocyte,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%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71.5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63.8–78.4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ja-JP" alt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[324]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71.5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63.7–78.5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ja-JP" alt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[271]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71.4 (63.1–78.3) [53]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RBC, 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en-US" sz="1000" b="0" i="0" u="none" strike="noStrike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12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/L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4.1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3.7–4.6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ja-JP" alt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[411]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4.1 (3.7–4.6) [349]</a:t>
                      </a:r>
                      <a:r>
                        <a:rPr lang="ja-JP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eiryo UI" panose="020B060403050404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4.1 (3.7–4.5) [62]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Platelet, 10</a:t>
                      </a:r>
                      <a:r>
                        <a:rPr lang="en-US" sz="1000" b="0" i="0" u="none" strike="noStrike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/L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303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244–397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ja-JP" alt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[409]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300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244–394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ja-JP" alt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[348]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317 (244–409) [61]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endParaRPr lang="ja-JP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Haematocrit, %</a:t>
                      </a: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36.1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31.8–39.7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ja-JP" alt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[413]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36.1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32–39.6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ja-JP" alt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[351]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35.2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(31.5–39.8) [62]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6348"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Haemoglobin, g/dL</a:t>
                      </a: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11.8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10.3–13.1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ja-JP" alt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[414]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11.9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10.3–13.1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 [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352]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11.6 </a:t>
                      </a:r>
                      <a:r>
                        <a:rPr lang="en-US" altLang="ja-JP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(10.2–13.0) [62]</a:t>
                      </a:r>
                      <a:endParaRPr lang="en-US" altLang="ja-JP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230" marR="9230" marT="92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407951" y="5860619"/>
            <a:ext cx="85149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</a:t>
            </a:r>
            <a:r>
              <a:rPr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ulcerative colitis, </a:t>
            </a:r>
            <a:r>
              <a:rPr lang="en-US" altLang="ja-JP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</a:t>
            </a:r>
            <a:r>
              <a:rPr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Crohn’s disease, </a:t>
            </a:r>
            <a:r>
              <a:rPr lang="en-US" altLang="ja-JP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IQR</a:t>
            </a:r>
            <a:r>
              <a:rPr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interquartile range, </a:t>
            </a:r>
            <a:r>
              <a:rPr lang="en-US" altLang="ja-JP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pMayo</a:t>
            </a:r>
            <a:r>
              <a:rPr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partial Mayo, </a:t>
            </a:r>
            <a:r>
              <a:rPr lang="en-US" altLang="ja-JP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IOIBD</a:t>
            </a:r>
            <a:r>
              <a:rPr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International Organization for the Study of Inflammatory Bowel Diseases, </a:t>
            </a:r>
            <a:r>
              <a:rPr lang="en-US" altLang="ja-JP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TNF</a:t>
            </a:r>
            <a:r>
              <a:rPr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tumour necrosis factor, </a:t>
            </a:r>
            <a:r>
              <a:rPr lang="en-US" altLang="ja-JP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GMA</a:t>
            </a:r>
            <a:r>
              <a:rPr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granulocyte and monocyte adsorptive apheresis, </a:t>
            </a:r>
            <a:r>
              <a:rPr lang="en-US" altLang="ja-JP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CRP</a:t>
            </a:r>
            <a:r>
              <a:rPr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C-reactive protein, </a:t>
            </a:r>
            <a:r>
              <a:rPr lang="en-US" altLang="ja-JP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WBC</a:t>
            </a:r>
            <a:r>
              <a:rPr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white blood cell, </a:t>
            </a:r>
            <a:r>
              <a:rPr lang="en-US" altLang="ja-JP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RBC</a:t>
            </a:r>
            <a:r>
              <a:rPr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red blood cell </a:t>
            </a:r>
            <a:endParaRPr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56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12946</TotalTime>
  <Words>699</Words>
  <Application>Microsoft Office PowerPoint</Application>
  <PresentationFormat>画面に合わせる (4:3)</PresentationFormat>
  <Paragraphs>167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Meiryo UI</vt:lpstr>
      <vt:lpstr>ＭＳ Ｐゴシック</vt:lpstr>
      <vt:lpstr>ＭＳ Ｐ明朝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>JIMRO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Kokuma Seiichiro（国馬 誠一郎）</dc:creator>
  <cp:lastModifiedBy>hosoi eiji（細井　栄治）</cp:lastModifiedBy>
  <cp:revision>1016</cp:revision>
  <cp:lastPrinted>2018-11-09T05:42:12Z</cp:lastPrinted>
  <dcterms:created xsi:type="dcterms:W3CDTF">2017-02-06T05:38:59Z</dcterms:created>
  <dcterms:modified xsi:type="dcterms:W3CDTF">2019-02-21T08:08:59Z</dcterms:modified>
</cp:coreProperties>
</file>