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404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954" autoAdjust="0"/>
  </p:normalViewPr>
  <p:slideViewPr>
    <p:cSldViewPr snapToGrid="0">
      <p:cViewPr varScale="1">
        <p:scale>
          <a:sx n="74" d="100"/>
          <a:sy n="74" d="100"/>
        </p:scale>
        <p:origin x="164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49786" cy="498693"/>
          </a:xfrm>
          <a:prstGeom prst="rect">
            <a:avLst/>
          </a:prstGeom>
        </p:spPr>
        <p:txBody>
          <a:bodyPr vert="horz" lIns="95624" tIns="47814" rIns="95624" bIns="47814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44" y="3"/>
            <a:ext cx="2949786" cy="498693"/>
          </a:xfrm>
          <a:prstGeom prst="rect">
            <a:avLst/>
          </a:prstGeom>
        </p:spPr>
        <p:txBody>
          <a:bodyPr vert="horz" lIns="95624" tIns="47814" rIns="95624" bIns="47814" rtlCol="0"/>
          <a:lstStyle>
            <a:lvl1pPr algn="r">
              <a:defRPr sz="1300"/>
            </a:lvl1pPr>
          </a:lstStyle>
          <a:p>
            <a:fld id="{77AA9483-565E-46D9-A842-79CD4DF778D0}" type="datetimeFigureOut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40648"/>
            <a:ext cx="2949786" cy="498692"/>
          </a:xfrm>
          <a:prstGeom prst="rect">
            <a:avLst/>
          </a:prstGeom>
        </p:spPr>
        <p:txBody>
          <a:bodyPr vert="horz" lIns="95624" tIns="47814" rIns="95624" bIns="47814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44" y="9440648"/>
            <a:ext cx="2949786" cy="498692"/>
          </a:xfrm>
          <a:prstGeom prst="rect">
            <a:avLst/>
          </a:prstGeom>
        </p:spPr>
        <p:txBody>
          <a:bodyPr vert="horz" lIns="95624" tIns="47814" rIns="95624" bIns="47814" rtlCol="0" anchor="b"/>
          <a:lstStyle>
            <a:lvl1pPr algn="r">
              <a:defRPr sz="1300"/>
            </a:lvl1pPr>
          </a:lstStyle>
          <a:p>
            <a:fld id="{F33174FD-3531-4AD8-AF7A-64487AF244F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546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2949533" cy="497969"/>
          </a:xfrm>
          <a:prstGeom prst="rect">
            <a:avLst/>
          </a:prstGeom>
        </p:spPr>
        <p:txBody>
          <a:bodyPr vert="horz" lIns="88255" tIns="44127" rIns="88255" bIns="44127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146" y="6"/>
            <a:ext cx="2949532" cy="497969"/>
          </a:xfrm>
          <a:prstGeom prst="rect">
            <a:avLst/>
          </a:prstGeom>
        </p:spPr>
        <p:txBody>
          <a:bodyPr vert="horz" lIns="88255" tIns="44127" rIns="88255" bIns="44127" rtlCol="0"/>
          <a:lstStyle>
            <a:lvl1pPr algn="r">
              <a:defRPr sz="1200"/>
            </a:lvl1pPr>
          </a:lstStyle>
          <a:p>
            <a:fld id="{967D371C-0BC3-47E7-8070-1D8FD1977CE7}" type="datetimeFigureOut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55" tIns="44127" rIns="88255" bIns="44127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480" y="4783900"/>
            <a:ext cx="5445760" cy="3912834"/>
          </a:xfrm>
          <a:prstGeom prst="rect">
            <a:avLst/>
          </a:prstGeom>
        </p:spPr>
        <p:txBody>
          <a:bodyPr vert="horz" lIns="88255" tIns="44127" rIns="88255" bIns="4412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441374"/>
            <a:ext cx="2949533" cy="497969"/>
          </a:xfrm>
          <a:prstGeom prst="rect">
            <a:avLst/>
          </a:prstGeom>
        </p:spPr>
        <p:txBody>
          <a:bodyPr vert="horz" lIns="88255" tIns="44127" rIns="88255" bIns="44127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146" y="9441374"/>
            <a:ext cx="2949532" cy="497969"/>
          </a:xfrm>
          <a:prstGeom prst="rect">
            <a:avLst/>
          </a:prstGeom>
        </p:spPr>
        <p:txBody>
          <a:bodyPr vert="horz" lIns="88255" tIns="44127" rIns="88255" bIns="44127" rtlCol="0" anchor="b"/>
          <a:lstStyle>
            <a:lvl1pPr algn="r">
              <a:defRPr sz="1200"/>
            </a:lvl1pPr>
          </a:lstStyle>
          <a:p>
            <a:fld id="{8087B928-A29C-4023-B70B-14035D670E3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9519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34DCA-D378-4CBA-B2EB-93C479760CB0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163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CBA4-CF1C-4256-B860-9AA9E7FB8F04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407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0B85-B1A1-420B-8C58-5608326397E3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79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F2AD-7792-4694-8A8D-47038094A2F6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693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5AA-51B3-4289-92E7-56B34844DC67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243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8A87-828D-49E8-A499-33D151351DDD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763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8CF2-512A-43F6-A490-B679F1114C95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832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687B-7EE4-45EB-8EF6-70E0D13ADE99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672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90B6-349F-44D5-A782-8BAC83707F4E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294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95BB9-420E-4F1B-9995-3D589F84EF36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817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C5CE-5E4E-41FD-8680-1EA160B04991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22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DC1-41A9-4AF1-8DBE-785BCAA55A2A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931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63954" y="531364"/>
            <a:ext cx="86098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 observed in safety assessment of  the GMA therapy in the five major special situation sub-groups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455823"/>
              </p:ext>
            </p:extLst>
          </p:nvPr>
        </p:nvGraphicFramePr>
        <p:xfrm>
          <a:off x="350928" y="785076"/>
          <a:ext cx="8144143" cy="5333431"/>
        </p:xfrm>
        <a:graphic>
          <a:graphicData uri="http://schemas.openxmlformats.org/drawingml/2006/table">
            <a:tbl>
              <a:tblPr/>
              <a:tblGrid>
                <a:gridCol w="2343111"/>
                <a:gridCol w="412955"/>
                <a:gridCol w="491613"/>
                <a:gridCol w="648929"/>
                <a:gridCol w="619432"/>
                <a:gridCol w="550606"/>
                <a:gridCol w="540775"/>
                <a:gridCol w="639096"/>
                <a:gridCol w="580103"/>
                <a:gridCol w="580104"/>
                <a:gridCol w="737419"/>
              </a:tblGrid>
              <a:tr h="52391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Observation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Patients who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received</a:t>
                      </a:r>
                      <a:r>
                        <a:rPr lang="ja-JP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GMA retreatment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Patients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on multiple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immunosuppressant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medications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Elderly patients</a:t>
                      </a:r>
                    </a:p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65 years)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Patients with 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anaemia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(haemoglobin 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&lt;10 g/dL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Paediatric/adolescent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patients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(≤18 years)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Total number and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(%)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of patients with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(15.2%)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(11.2%)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(18.1%)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(18.9%)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Number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(%) 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of patients with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: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Fever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(1.6%)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Chill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Nausea/Vomiting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(5.6%)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(5.7%)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Abdominal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discomfort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(1.6%)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ja-JP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Headache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(3.2%)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Peripheral neuropathy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Abnormal liver function test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(1.6%)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  <a:endParaRPr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Dysphoria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(1.6%)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  <a:endParaRPr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Panic disorder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  <a:endParaRPr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Sepsis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(2.4%)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Pyelonephritis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Common cold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Catheter-related infection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Disseminated intravascular coagulation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(1.6%)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Febrile neutropenia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Pancytopenia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Aspiration pneumonitis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Oropharyngeal discomfort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Hypoxia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Low back pain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Coxitis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Hypotension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(1.9%)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Thromboembolic event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Palpitation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Atrial fibrillation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Drug hypersensitivity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(0.8%)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(1.6%)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62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Bile duct stone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(1.0%)</a:t>
                      </a: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63954" y="6081017"/>
            <a:ext cx="705956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AE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adverse 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event, </a:t>
            </a:r>
            <a:r>
              <a:rPr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GMA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granulocyte and monocyte adsorptive 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apheresis</a:t>
            </a:r>
            <a:endParaRPr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4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12941</TotalTime>
  <Words>487</Words>
  <Application>Microsoft Office PowerPoint</Application>
  <PresentationFormat>画面に合わせる (4:3)</PresentationFormat>
  <Paragraphs>258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>JIMRO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Kokuma Seiichiro（国馬 誠一郎）</dc:creator>
  <cp:lastModifiedBy>hosoi eiji（細井　栄治）</cp:lastModifiedBy>
  <cp:revision>1017</cp:revision>
  <cp:lastPrinted>2018-11-09T05:42:12Z</cp:lastPrinted>
  <dcterms:created xsi:type="dcterms:W3CDTF">2017-02-06T05:38:59Z</dcterms:created>
  <dcterms:modified xsi:type="dcterms:W3CDTF">2019-09-30T05:04:38Z</dcterms:modified>
</cp:coreProperties>
</file>