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417" r:id="rId2"/>
    <p:sldId id="419" r:id="rId3"/>
    <p:sldId id="418" r:id="rId4"/>
    <p:sldId id="420" r:id="rId5"/>
    <p:sldId id="421" r:id="rId6"/>
    <p:sldId id="422" r:id="rId7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CFD3"/>
    <a:srgbClr val="F3C5C9"/>
    <a:srgbClr val="B4DFF2"/>
    <a:srgbClr val="FF3300"/>
    <a:srgbClr val="003399"/>
    <a:srgbClr val="000099"/>
    <a:srgbClr val="FF0066"/>
    <a:srgbClr val="0000FF"/>
    <a:srgbClr val="FF7C8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6" autoAdjust="0"/>
    <p:restoredTop sz="94552" autoAdjust="0"/>
  </p:normalViewPr>
  <p:slideViewPr>
    <p:cSldViewPr>
      <p:cViewPr varScale="1">
        <p:scale>
          <a:sx n="82" d="100"/>
          <a:sy n="82" d="100"/>
        </p:scale>
        <p:origin x="355" y="8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8F1421C5-D297-41E1-A89A-E569B6C06AC1}" type="datetimeFigureOut">
              <a:rPr lang="en-US" smtClean="0"/>
              <a:pPr/>
              <a:t>7/31/2019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8688" y="696913"/>
            <a:ext cx="26130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4" tIns="46582" rIns="93164" bIns="4658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64" tIns="46582" rIns="93164" bIns="4658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7A6C9298-A102-4355-9CFB-7BDCD43AE5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07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C9298-A102-4355-9CFB-7BDCD43AE5B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211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10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241"/>
            </a:lvl1pPr>
            <a:lvl2pPr marL="236464" indent="0" algn="ctr">
              <a:buNone/>
              <a:defRPr sz="1034"/>
            </a:lvl2pPr>
            <a:lvl3pPr marL="472928" indent="0" algn="ctr">
              <a:buNone/>
              <a:defRPr sz="931"/>
            </a:lvl3pPr>
            <a:lvl4pPr marL="709392" indent="0" algn="ctr">
              <a:buNone/>
              <a:defRPr sz="828"/>
            </a:lvl4pPr>
            <a:lvl5pPr marL="945855" indent="0" algn="ctr">
              <a:buNone/>
              <a:defRPr sz="828"/>
            </a:lvl5pPr>
            <a:lvl6pPr marL="1182319" indent="0" algn="ctr">
              <a:buNone/>
              <a:defRPr sz="828"/>
            </a:lvl6pPr>
            <a:lvl7pPr marL="1418783" indent="0" algn="ctr">
              <a:buNone/>
              <a:defRPr sz="828"/>
            </a:lvl7pPr>
            <a:lvl8pPr marL="1655247" indent="0" algn="ctr">
              <a:buNone/>
              <a:defRPr sz="828"/>
            </a:lvl8pPr>
            <a:lvl9pPr marL="1891711" indent="0" algn="ctr">
              <a:buNone/>
              <a:defRPr sz="82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87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649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2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40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10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241">
                <a:solidFill>
                  <a:schemeClr val="tx1">
                    <a:tint val="75000"/>
                  </a:schemeClr>
                </a:solidFill>
              </a:defRPr>
            </a:lvl1pPr>
            <a:lvl2pPr marL="236464" indent="0">
              <a:buNone/>
              <a:defRPr sz="1034">
                <a:solidFill>
                  <a:schemeClr val="tx1">
                    <a:tint val="75000"/>
                  </a:schemeClr>
                </a:solidFill>
              </a:defRPr>
            </a:lvl2pPr>
            <a:lvl3pPr marL="472928" indent="0">
              <a:buNone/>
              <a:defRPr sz="931">
                <a:solidFill>
                  <a:schemeClr val="tx1">
                    <a:tint val="75000"/>
                  </a:schemeClr>
                </a:solidFill>
              </a:defRPr>
            </a:lvl3pPr>
            <a:lvl4pPr marL="709392" indent="0">
              <a:buNone/>
              <a:defRPr sz="828">
                <a:solidFill>
                  <a:schemeClr val="tx1">
                    <a:tint val="75000"/>
                  </a:schemeClr>
                </a:solidFill>
              </a:defRPr>
            </a:lvl4pPr>
            <a:lvl5pPr marL="945855" indent="0">
              <a:buNone/>
              <a:defRPr sz="828">
                <a:solidFill>
                  <a:schemeClr val="tx1">
                    <a:tint val="75000"/>
                  </a:schemeClr>
                </a:solidFill>
              </a:defRPr>
            </a:lvl5pPr>
            <a:lvl6pPr marL="1182319" indent="0">
              <a:buNone/>
              <a:defRPr sz="828">
                <a:solidFill>
                  <a:schemeClr val="tx1">
                    <a:tint val="75000"/>
                  </a:schemeClr>
                </a:solidFill>
              </a:defRPr>
            </a:lvl6pPr>
            <a:lvl7pPr marL="1418783" indent="0">
              <a:buNone/>
              <a:defRPr sz="828">
                <a:solidFill>
                  <a:schemeClr val="tx1">
                    <a:tint val="75000"/>
                  </a:schemeClr>
                </a:solidFill>
              </a:defRPr>
            </a:lvl7pPr>
            <a:lvl8pPr marL="1655247" indent="0">
              <a:buNone/>
              <a:defRPr sz="828">
                <a:solidFill>
                  <a:schemeClr val="tx1">
                    <a:tint val="75000"/>
                  </a:schemeClr>
                </a:solidFill>
              </a:defRPr>
            </a:lvl8pPr>
            <a:lvl9pPr marL="1891711" indent="0">
              <a:buNone/>
              <a:defRPr sz="8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866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37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241" b="1"/>
            </a:lvl1pPr>
            <a:lvl2pPr marL="236464" indent="0">
              <a:buNone/>
              <a:defRPr sz="1034" b="1"/>
            </a:lvl2pPr>
            <a:lvl3pPr marL="472928" indent="0">
              <a:buNone/>
              <a:defRPr sz="931" b="1"/>
            </a:lvl3pPr>
            <a:lvl4pPr marL="709392" indent="0">
              <a:buNone/>
              <a:defRPr sz="828" b="1"/>
            </a:lvl4pPr>
            <a:lvl5pPr marL="945855" indent="0">
              <a:buNone/>
              <a:defRPr sz="828" b="1"/>
            </a:lvl5pPr>
            <a:lvl6pPr marL="1182319" indent="0">
              <a:buNone/>
              <a:defRPr sz="828" b="1"/>
            </a:lvl6pPr>
            <a:lvl7pPr marL="1418783" indent="0">
              <a:buNone/>
              <a:defRPr sz="828" b="1"/>
            </a:lvl7pPr>
            <a:lvl8pPr marL="1655247" indent="0">
              <a:buNone/>
              <a:defRPr sz="828" b="1"/>
            </a:lvl8pPr>
            <a:lvl9pPr marL="1891711" indent="0">
              <a:buNone/>
              <a:defRPr sz="8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241" b="1"/>
            </a:lvl1pPr>
            <a:lvl2pPr marL="236464" indent="0">
              <a:buNone/>
              <a:defRPr sz="1034" b="1"/>
            </a:lvl2pPr>
            <a:lvl3pPr marL="472928" indent="0">
              <a:buNone/>
              <a:defRPr sz="931" b="1"/>
            </a:lvl3pPr>
            <a:lvl4pPr marL="709392" indent="0">
              <a:buNone/>
              <a:defRPr sz="828" b="1"/>
            </a:lvl4pPr>
            <a:lvl5pPr marL="945855" indent="0">
              <a:buNone/>
              <a:defRPr sz="828" b="1"/>
            </a:lvl5pPr>
            <a:lvl6pPr marL="1182319" indent="0">
              <a:buNone/>
              <a:defRPr sz="828" b="1"/>
            </a:lvl6pPr>
            <a:lvl7pPr marL="1418783" indent="0">
              <a:buNone/>
              <a:defRPr sz="828" b="1"/>
            </a:lvl7pPr>
            <a:lvl8pPr marL="1655247" indent="0">
              <a:buNone/>
              <a:defRPr sz="828" b="1"/>
            </a:lvl8pPr>
            <a:lvl9pPr marL="1891711" indent="0">
              <a:buNone/>
              <a:defRPr sz="8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254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33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744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65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655"/>
            </a:lvl1pPr>
            <a:lvl2pPr>
              <a:defRPr sz="1448"/>
            </a:lvl2pPr>
            <a:lvl3pPr>
              <a:defRPr sz="1241"/>
            </a:lvl3pPr>
            <a:lvl4pPr>
              <a:defRPr sz="1034"/>
            </a:lvl4pPr>
            <a:lvl5pPr>
              <a:defRPr sz="1034"/>
            </a:lvl5pPr>
            <a:lvl6pPr>
              <a:defRPr sz="1034"/>
            </a:lvl6pPr>
            <a:lvl7pPr>
              <a:defRPr sz="1034"/>
            </a:lvl7pPr>
            <a:lvl8pPr>
              <a:defRPr sz="1034"/>
            </a:lvl8pPr>
            <a:lvl9pPr>
              <a:defRPr sz="103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828"/>
            </a:lvl1pPr>
            <a:lvl2pPr marL="236464" indent="0">
              <a:buNone/>
              <a:defRPr sz="724"/>
            </a:lvl2pPr>
            <a:lvl3pPr marL="472928" indent="0">
              <a:buNone/>
              <a:defRPr sz="621"/>
            </a:lvl3pPr>
            <a:lvl4pPr marL="709392" indent="0">
              <a:buNone/>
              <a:defRPr sz="517"/>
            </a:lvl4pPr>
            <a:lvl5pPr marL="945855" indent="0">
              <a:buNone/>
              <a:defRPr sz="517"/>
            </a:lvl5pPr>
            <a:lvl6pPr marL="1182319" indent="0">
              <a:buNone/>
              <a:defRPr sz="517"/>
            </a:lvl6pPr>
            <a:lvl7pPr marL="1418783" indent="0">
              <a:buNone/>
              <a:defRPr sz="517"/>
            </a:lvl7pPr>
            <a:lvl8pPr marL="1655247" indent="0">
              <a:buNone/>
              <a:defRPr sz="517"/>
            </a:lvl8pPr>
            <a:lvl9pPr marL="1891711" indent="0">
              <a:buNone/>
              <a:defRPr sz="51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1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65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1655"/>
            </a:lvl1pPr>
            <a:lvl2pPr marL="236464" indent="0">
              <a:buNone/>
              <a:defRPr sz="1448"/>
            </a:lvl2pPr>
            <a:lvl3pPr marL="472928" indent="0">
              <a:buNone/>
              <a:defRPr sz="1241"/>
            </a:lvl3pPr>
            <a:lvl4pPr marL="709392" indent="0">
              <a:buNone/>
              <a:defRPr sz="1034"/>
            </a:lvl4pPr>
            <a:lvl5pPr marL="945855" indent="0">
              <a:buNone/>
              <a:defRPr sz="1034"/>
            </a:lvl5pPr>
            <a:lvl6pPr marL="1182319" indent="0">
              <a:buNone/>
              <a:defRPr sz="1034"/>
            </a:lvl6pPr>
            <a:lvl7pPr marL="1418783" indent="0">
              <a:buNone/>
              <a:defRPr sz="1034"/>
            </a:lvl7pPr>
            <a:lvl8pPr marL="1655247" indent="0">
              <a:buNone/>
              <a:defRPr sz="1034"/>
            </a:lvl8pPr>
            <a:lvl9pPr marL="1891711" indent="0">
              <a:buNone/>
              <a:defRPr sz="103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828"/>
            </a:lvl1pPr>
            <a:lvl2pPr marL="236464" indent="0">
              <a:buNone/>
              <a:defRPr sz="724"/>
            </a:lvl2pPr>
            <a:lvl3pPr marL="472928" indent="0">
              <a:buNone/>
              <a:defRPr sz="621"/>
            </a:lvl3pPr>
            <a:lvl4pPr marL="709392" indent="0">
              <a:buNone/>
              <a:defRPr sz="517"/>
            </a:lvl4pPr>
            <a:lvl5pPr marL="945855" indent="0">
              <a:buNone/>
              <a:defRPr sz="517"/>
            </a:lvl5pPr>
            <a:lvl6pPr marL="1182319" indent="0">
              <a:buNone/>
              <a:defRPr sz="517"/>
            </a:lvl6pPr>
            <a:lvl7pPr marL="1418783" indent="0">
              <a:buNone/>
              <a:defRPr sz="517"/>
            </a:lvl7pPr>
            <a:lvl8pPr marL="1655247" indent="0">
              <a:buNone/>
              <a:defRPr sz="517"/>
            </a:lvl8pPr>
            <a:lvl9pPr marL="1891711" indent="0">
              <a:buNone/>
              <a:defRPr sz="51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AAD95-C7BD-4D83-8938-6503F0C2F6F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6053B-156F-483A-A46B-C36032B5BA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805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72928" rtl="0" eaLnBrk="1" latinLnBrk="0" hangingPunct="1">
        <a:lnSpc>
          <a:spcPct val="90000"/>
        </a:lnSpc>
        <a:spcBef>
          <a:spcPct val="0"/>
        </a:spcBef>
        <a:buNone/>
        <a:defRPr sz="22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8232" indent="-118232" algn="l" defTabSz="472928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448" kern="1200">
          <a:solidFill>
            <a:schemeClr val="tx1"/>
          </a:solidFill>
          <a:latin typeface="+mn-lt"/>
          <a:ea typeface="+mn-ea"/>
          <a:cs typeface="+mn-cs"/>
        </a:defRPr>
      </a:lvl1pPr>
      <a:lvl2pPr marL="354696" indent="-118232" algn="l" defTabSz="472928" rtl="0" eaLnBrk="1" latinLnBrk="0" hangingPunct="1">
        <a:lnSpc>
          <a:spcPct val="90000"/>
        </a:lnSpc>
        <a:spcBef>
          <a:spcPts val="259"/>
        </a:spcBef>
        <a:buFont typeface="Arial" panose="020B0604020202020204" pitchFamily="34" charset="0"/>
        <a:buChar char="•"/>
        <a:defRPr sz="1241" kern="1200">
          <a:solidFill>
            <a:schemeClr val="tx1"/>
          </a:solidFill>
          <a:latin typeface="+mn-lt"/>
          <a:ea typeface="+mn-ea"/>
          <a:cs typeface="+mn-cs"/>
        </a:defRPr>
      </a:lvl2pPr>
      <a:lvl3pPr marL="591160" indent="-118232" algn="l" defTabSz="472928" rtl="0" eaLnBrk="1" latinLnBrk="0" hangingPunct="1">
        <a:lnSpc>
          <a:spcPct val="90000"/>
        </a:lnSpc>
        <a:spcBef>
          <a:spcPts val="259"/>
        </a:spcBef>
        <a:buFont typeface="Arial" panose="020B0604020202020204" pitchFamily="34" charset="0"/>
        <a:buChar char="•"/>
        <a:defRPr sz="1034" kern="1200">
          <a:solidFill>
            <a:schemeClr val="tx1"/>
          </a:solidFill>
          <a:latin typeface="+mn-lt"/>
          <a:ea typeface="+mn-ea"/>
          <a:cs typeface="+mn-cs"/>
        </a:defRPr>
      </a:lvl3pPr>
      <a:lvl4pPr marL="827623" indent="-118232" algn="l" defTabSz="472928" rtl="0" eaLnBrk="1" latinLnBrk="0" hangingPunct="1">
        <a:lnSpc>
          <a:spcPct val="90000"/>
        </a:lnSpc>
        <a:spcBef>
          <a:spcPts val="259"/>
        </a:spcBef>
        <a:buFont typeface="Arial" panose="020B0604020202020204" pitchFamily="34" charset="0"/>
        <a:buChar char="•"/>
        <a:defRPr sz="931" kern="1200">
          <a:solidFill>
            <a:schemeClr val="tx1"/>
          </a:solidFill>
          <a:latin typeface="+mn-lt"/>
          <a:ea typeface="+mn-ea"/>
          <a:cs typeface="+mn-cs"/>
        </a:defRPr>
      </a:lvl4pPr>
      <a:lvl5pPr marL="1064087" indent="-118232" algn="l" defTabSz="472928" rtl="0" eaLnBrk="1" latinLnBrk="0" hangingPunct="1">
        <a:lnSpc>
          <a:spcPct val="90000"/>
        </a:lnSpc>
        <a:spcBef>
          <a:spcPts val="259"/>
        </a:spcBef>
        <a:buFont typeface="Arial" panose="020B0604020202020204" pitchFamily="34" charset="0"/>
        <a:buChar char="•"/>
        <a:defRPr sz="931" kern="1200">
          <a:solidFill>
            <a:schemeClr val="tx1"/>
          </a:solidFill>
          <a:latin typeface="+mn-lt"/>
          <a:ea typeface="+mn-ea"/>
          <a:cs typeface="+mn-cs"/>
        </a:defRPr>
      </a:lvl5pPr>
      <a:lvl6pPr marL="1300551" indent="-118232" algn="l" defTabSz="472928" rtl="0" eaLnBrk="1" latinLnBrk="0" hangingPunct="1">
        <a:lnSpc>
          <a:spcPct val="90000"/>
        </a:lnSpc>
        <a:spcBef>
          <a:spcPts val="259"/>
        </a:spcBef>
        <a:buFont typeface="Arial" panose="020B0604020202020204" pitchFamily="34" charset="0"/>
        <a:buChar char="•"/>
        <a:defRPr sz="931" kern="1200">
          <a:solidFill>
            <a:schemeClr val="tx1"/>
          </a:solidFill>
          <a:latin typeface="+mn-lt"/>
          <a:ea typeface="+mn-ea"/>
          <a:cs typeface="+mn-cs"/>
        </a:defRPr>
      </a:lvl6pPr>
      <a:lvl7pPr marL="1537015" indent="-118232" algn="l" defTabSz="472928" rtl="0" eaLnBrk="1" latinLnBrk="0" hangingPunct="1">
        <a:lnSpc>
          <a:spcPct val="90000"/>
        </a:lnSpc>
        <a:spcBef>
          <a:spcPts val="259"/>
        </a:spcBef>
        <a:buFont typeface="Arial" panose="020B0604020202020204" pitchFamily="34" charset="0"/>
        <a:buChar char="•"/>
        <a:defRPr sz="931" kern="1200">
          <a:solidFill>
            <a:schemeClr val="tx1"/>
          </a:solidFill>
          <a:latin typeface="+mn-lt"/>
          <a:ea typeface="+mn-ea"/>
          <a:cs typeface="+mn-cs"/>
        </a:defRPr>
      </a:lvl7pPr>
      <a:lvl8pPr marL="1773479" indent="-118232" algn="l" defTabSz="472928" rtl="0" eaLnBrk="1" latinLnBrk="0" hangingPunct="1">
        <a:lnSpc>
          <a:spcPct val="90000"/>
        </a:lnSpc>
        <a:spcBef>
          <a:spcPts val="259"/>
        </a:spcBef>
        <a:buFont typeface="Arial" panose="020B0604020202020204" pitchFamily="34" charset="0"/>
        <a:buChar char="•"/>
        <a:defRPr sz="931" kern="1200">
          <a:solidFill>
            <a:schemeClr val="tx1"/>
          </a:solidFill>
          <a:latin typeface="+mn-lt"/>
          <a:ea typeface="+mn-ea"/>
          <a:cs typeface="+mn-cs"/>
        </a:defRPr>
      </a:lvl8pPr>
      <a:lvl9pPr marL="2009943" indent="-118232" algn="l" defTabSz="472928" rtl="0" eaLnBrk="1" latinLnBrk="0" hangingPunct="1">
        <a:lnSpc>
          <a:spcPct val="90000"/>
        </a:lnSpc>
        <a:spcBef>
          <a:spcPts val="259"/>
        </a:spcBef>
        <a:buFont typeface="Arial" panose="020B0604020202020204" pitchFamily="34" charset="0"/>
        <a:buChar char="•"/>
        <a:defRPr sz="9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2928" rtl="0" eaLnBrk="1" latinLnBrk="0" hangingPunct="1">
        <a:defRPr sz="931" kern="1200">
          <a:solidFill>
            <a:schemeClr val="tx1"/>
          </a:solidFill>
          <a:latin typeface="+mn-lt"/>
          <a:ea typeface="+mn-ea"/>
          <a:cs typeface="+mn-cs"/>
        </a:defRPr>
      </a:lvl1pPr>
      <a:lvl2pPr marL="236464" algn="l" defTabSz="472928" rtl="0" eaLnBrk="1" latinLnBrk="0" hangingPunct="1">
        <a:defRPr sz="931" kern="1200">
          <a:solidFill>
            <a:schemeClr val="tx1"/>
          </a:solidFill>
          <a:latin typeface="+mn-lt"/>
          <a:ea typeface="+mn-ea"/>
          <a:cs typeface="+mn-cs"/>
        </a:defRPr>
      </a:lvl2pPr>
      <a:lvl3pPr marL="472928" algn="l" defTabSz="472928" rtl="0" eaLnBrk="1" latinLnBrk="0" hangingPunct="1">
        <a:defRPr sz="931" kern="1200">
          <a:solidFill>
            <a:schemeClr val="tx1"/>
          </a:solidFill>
          <a:latin typeface="+mn-lt"/>
          <a:ea typeface="+mn-ea"/>
          <a:cs typeface="+mn-cs"/>
        </a:defRPr>
      </a:lvl3pPr>
      <a:lvl4pPr marL="709392" algn="l" defTabSz="472928" rtl="0" eaLnBrk="1" latinLnBrk="0" hangingPunct="1">
        <a:defRPr sz="931" kern="1200">
          <a:solidFill>
            <a:schemeClr val="tx1"/>
          </a:solidFill>
          <a:latin typeface="+mn-lt"/>
          <a:ea typeface="+mn-ea"/>
          <a:cs typeface="+mn-cs"/>
        </a:defRPr>
      </a:lvl4pPr>
      <a:lvl5pPr marL="945855" algn="l" defTabSz="472928" rtl="0" eaLnBrk="1" latinLnBrk="0" hangingPunct="1">
        <a:defRPr sz="931" kern="1200">
          <a:solidFill>
            <a:schemeClr val="tx1"/>
          </a:solidFill>
          <a:latin typeface="+mn-lt"/>
          <a:ea typeface="+mn-ea"/>
          <a:cs typeface="+mn-cs"/>
        </a:defRPr>
      </a:lvl5pPr>
      <a:lvl6pPr marL="1182319" algn="l" defTabSz="472928" rtl="0" eaLnBrk="1" latinLnBrk="0" hangingPunct="1">
        <a:defRPr sz="931" kern="1200">
          <a:solidFill>
            <a:schemeClr val="tx1"/>
          </a:solidFill>
          <a:latin typeface="+mn-lt"/>
          <a:ea typeface="+mn-ea"/>
          <a:cs typeface="+mn-cs"/>
        </a:defRPr>
      </a:lvl6pPr>
      <a:lvl7pPr marL="1418783" algn="l" defTabSz="472928" rtl="0" eaLnBrk="1" latinLnBrk="0" hangingPunct="1">
        <a:defRPr sz="931" kern="1200">
          <a:solidFill>
            <a:schemeClr val="tx1"/>
          </a:solidFill>
          <a:latin typeface="+mn-lt"/>
          <a:ea typeface="+mn-ea"/>
          <a:cs typeface="+mn-cs"/>
        </a:defRPr>
      </a:lvl7pPr>
      <a:lvl8pPr marL="1655247" algn="l" defTabSz="472928" rtl="0" eaLnBrk="1" latinLnBrk="0" hangingPunct="1">
        <a:defRPr sz="931" kern="1200">
          <a:solidFill>
            <a:schemeClr val="tx1"/>
          </a:solidFill>
          <a:latin typeface="+mn-lt"/>
          <a:ea typeface="+mn-ea"/>
          <a:cs typeface="+mn-cs"/>
        </a:defRPr>
      </a:lvl8pPr>
      <a:lvl9pPr marL="1891711" algn="l" defTabSz="472928" rtl="0" eaLnBrk="1" latinLnBrk="0" hangingPunct="1">
        <a:defRPr sz="9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tiff"/><Relationship Id="rId13" Type="http://schemas.openxmlformats.org/officeDocument/2006/relationships/image" Target="../media/image21.tiff"/><Relationship Id="rId3" Type="http://schemas.openxmlformats.org/officeDocument/2006/relationships/image" Target="../media/image11.tiff"/><Relationship Id="rId7" Type="http://schemas.openxmlformats.org/officeDocument/2006/relationships/image" Target="../media/image15.tiff"/><Relationship Id="rId12" Type="http://schemas.openxmlformats.org/officeDocument/2006/relationships/image" Target="../media/image20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tiff"/><Relationship Id="rId11" Type="http://schemas.openxmlformats.org/officeDocument/2006/relationships/image" Target="../media/image19.tiff"/><Relationship Id="rId5" Type="http://schemas.openxmlformats.org/officeDocument/2006/relationships/image" Target="../media/image13.tiff"/><Relationship Id="rId10" Type="http://schemas.openxmlformats.org/officeDocument/2006/relationships/image" Target="../media/image18.tiff"/><Relationship Id="rId4" Type="http://schemas.openxmlformats.org/officeDocument/2006/relationships/image" Target="../media/image12.tiff"/><Relationship Id="rId9" Type="http://schemas.openxmlformats.org/officeDocument/2006/relationships/image" Target="../media/image17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TextBox 287"/>
          <p:cNvSpPr txBox="1"/>
          <p:nvPr/>
        </p:nvSpPr>
        <p:spPr>
          <a:xfrm>
            <a:off x="152813" y="110109"/>
            <a:ext cx="24379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03917D8C-E05C-624A-8085-6E0F7DD98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603" y="1151518"/>
            <a:ext cx="1069731" cy="1069731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1DB6E27A-91BD-9C48-8450-5CE71CB324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997" b="10983"/>
          <a:stretch/>
        </p:blipFill>
        <p:spPr>
          <a:xfrm>
            <a:off x="2233518" y="1098261"/>
            <a:ext cx="1109273" cy="1159742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228DD12E-5D6F-234B-BF2C-2997A75D58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997" b="10983"/>
          <a:stretch/>
        </p:blipFill>
        <p:spPr>
          <a:xfrm>
            <a:off x="3570265" y="1098260"/>
            <a:ext cx="1109274" cy="115974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F5CD523D-114A-724D-ABF8-F5562EFA90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978" b="10983"/>
          <a:stretch/>
        </p:blipFill>
        <p:spPr>
          <a:xfrm>
            <a:off x="4910941" y="1093957"/>
            <a:ext cx="1109274" cy="115974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B379E443-B297-784C-940D-57CD1313199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978" b="10983"/>
          <a:stretch/>
        </p:blipFill>
        <p:spPr>
          <a:xfrm>
            <a:off x="2956747" y="4038600"/>
            <a:ext cx="1109274" cy="115974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7EEDCAF9-079A-0748-A62E-416B39CAB36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978" b="10983"/>
          <a:stretch/>
        </p:blipFill>
        <p:spPr>
          <a:xfrm>
            <a:off x="4356304" y="4033804"/>
            <a:ext cx="1109274" cy="115974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B000342A-B8A7-D345-9C18-F0B24491D96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6978" b="10983"/>
          <a:stretch/>
        </p:blipFill>
        <p:spPr>
          <a:xfrm>
            <a:off x="1471734" y="4038600"/>
            <a:ext cx="1109274" cy="1159743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49007360-11DE-594D-AA12-438F56D4291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8929" b="11703"/>
          <a:stretch/>
        </p:blipFill>
        <p:spPr>
          <a:xfrm>
            <a:off x="2951752" y="2634512"/>
            <a:ext cx="1119265" cy="1159743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83B84E10-D4BF-9249-8003-8496DDCDCB75}"/>
              </a:ext>
            </a:extLst>
          </p:cNvPr>
          <p:cNvSpPr txBox="1"/>
          <p:nvPr/>
        </p:nvSpPr>
        <p:spPr>
          <a:xfrm rot="16200000">
            <a:off x="192452" y="1584035"/>
            <a:ext cx="10697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F8E4B81D-0176-1B42-9EA6-6E3D844DB666}"/>
              </a:ext>
            </a:extLst>
          </p:cNvPr>
          <p:cNvSpPr txBox="1"/>
          <p:nvPr/>
        </p:nvSpPr>
        <p:spPr>
          <a:xfrm>
            <a:off x="842735" y="2225095"/>
            <a:ext cx="10729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F312CB59-8315-1A42-BAB5-D904AEBD05A0}"/>
              </a:ext>
            </a:extLst>
          </p:cNvPr>
          <p:cNvSpPr txBox="1"/>
          <p:nvPr/>
        </p:nvSpPr>
        <p:spPr>
          <a:xfrm rot="16200000">
            <a:off x="1586584" y="1559640"/>
            <a:ext cx="10697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D7D94DC0-F5CE-F446-B86F-926B4868034A}"/>
              </a:ext>
            </a:extLst>
          </p:cNvPr>
          <p:cNvSpPr txBox="1"/>
          <p:nvPr/>
        </p:nvSpPr>
        <p:spPr>
          <a:xfrm>
            <a:off x="2275961" y="2217832"/>
            <a:ext cx="10668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249E27B9-BF30-6B44-A4BA-B82C757C65EA}"/>
              </a:ext>
            </a:extLst>
          </p:cNvPr>
          <p:cNvSpPr txBox="1"/>
          <p:nvPr/>
        </p:nvSpPr>
        <p:spPr>
          <a:xfrm rot="16200000">
            <a:off x="2976043" y="1558413"/>
            <a:ext cx="1062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SSC-W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607D4CA8-1368-FC40-9B77-3058421AC927}"/>
              </a:ext>
            </a:extLst>
          </p:cNvPr>
          <p:cNvSpPr txBox="1"/>
          <p:nvPr/>
        </p:nvSpPr>
        <p:spPr>
          <a:xfrm>
            <a:off x="3622789" y="2220510"/>
            <a:ext cx="1040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34273BDA-1DAB-5443-8C2E-73CF8B1DAC68}"/>
              </a:ext>
            </a:extLst>
          </p:cNvPr>
          <p:cNvSpPr txBox="1"/>
          <p:nvPr/>
        </p:nvSpPr>
        <p:spPr>
          <a:xfrm rot="16200000">
            <a:off x="2340960" y="3119795"/>
            <a:ext cx="10674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9908BC87-5AF6-D840-AE97-22A4421DC5A8}"/>
              </a:ext>
            </a:extLst>
          </p:cNvPr>
          <p:cNvSpPr txBox="1"/>
          <p:nvPr/>
        </p:nvSpPr>
        <p:spPr>
          <a:xfrm rot="16200000">
            <a:off x="4274803" y="1563336"/>
            <a:ext cx="10781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Live/Dead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4F3B2452-C9ED-7D49-B88E-5349071A4C12}"/>
              </a:ext>
            </a:extLst>
          </p:cNvPr>
          <p:cNvSpPr txBox="1"/>
          <p:nvPr/>
        </p:nvSpPr>
        <p:spPr>
          <a:xfrm>
            <a:off x="4942776" y="2202131"/>
            <a:ext cx="10774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52AD6288-3C99-F04B-89B5-FAD670CB5AE9}"/>
              </a:ext>
            </a:extLst>
          </p:cNvPr>
          <p:cNvSpPr txBox="1"/>
          <p:nvPr/>
        </p:nvSpPr>
        <p:spPr>
          <a:xfrm>
            <a:off x="3010599" y="3795960"/>
            <a:ext cx="10334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1E25E4E6-C0FD-BF44-A482-498CC77BAEE6}"/>
              </a:ext>
            </a:extLst>
          </p:cNvPr>
          <p:cNvSpPr txBox="1"/>
          <p:nvPr/>
        </p:nvSpPr>
        <p:spPr>
          <a:xfrm>
            <a:off x="4390075" y="5170784"/>
            <a:ext cx="10755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297AFBF5-7CA6-564F-87B3-32F77F1C8519}"/>
              </a:ext>
            </a:extLst>
          </p:cNvPr>
          <p:cNvSpPr txBox="1"/>
          <p:nvPr/>
        </p:nvSpPr>
        <p:spPr>
          <a:xfrm>
            <a:off x="2997725" y="5158339"/>
            <a:ext cx="10682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644B8446-D013-CE43-B9E2-96E5067625E9}"/>
              </a:ext>
            </a:extLst>
          </p:cNvPr>
          <p:cNvSpPr txBox="1"/>
          <p:nvPr/>
        </p:nvSpPr>
        <p:spPr>
          <a:xfrm rot="16200000">
            <a:off x="3740925" y="4498544"/>
            <a:ext cx="10674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5C457CEE-4E62-1042-AB90-0FD723B22DB1}"/>
              </a:ext>
            </a:extLst>
          </p:cNvPr>
          <p:cNvSpPr txBox="1"/>
          <p:nvPr/>
        </p:nvSpPr>
        <p:spPr>
          <a:xfrm rot="16200000">
            <a:off x="2361449" y="4498543"/>
            <a:ext cx="10674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CD19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61D98788-0EF9-AF41-96AF-38137857878D}"/>
              </a:ext>
            </a:extLst>
          </p:cNvPr>
          <p:cNvSpPr txBox="1"/>
          <p:nvPr/>
        </p:nvSpPr>
        <p:spPr>
          <a:xfrm>
            <a:off x="1512713" y="5170784"/>
            <a:ext cx="10682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CD11c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EA6FC045-5405-0342-92B6-9F6392007B57}"/>
              </a:ext>
            </a:extLst>
          </p:cNvPr>
          <p:cNvSpPr txBox="1"/>
          <p:nvPr/>
        </p:nvSpPr>
        <p:spPr>
          <a:xfrm rot="16200000">
            <a:off x="834850" y="4510088"/>
            <a:ext cx="1090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xmlns="" id="{DE4657EE-7BEC-2140-99BF-BB9988F0201F}"/>
              </a:ext>
            </a:extLst>
          </p:cNvPr>
          <p:cNvCxnSpPr>
            <a:cxnSpLocks/>
          </p:cNvCxnSpPr>
          <p:nvPr/>
        </p:nvCxnSpPr>
        <p:spPr>
          <a:xfrm>
            <a:off x="1723081" y="1936164"/>
            <a:ext cx="702997" cy="1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xmlns="" id="{9EE1A1CF-14DB-D64A-8FF2-3AEE8C257FE1}"/>
              </a:ext>
            </a:extLst>
          </p:cNvPr>
          <p:cNvCxnSpPr>
            <a:cxnSpLocks/>
          </p:cNvCxnSpPr>
          <p:nvPr/>
        </p:nvCxnSpPr>
        <p:spPr>
          <a:xfrm>
            <a:off x="2553061" y="2026624"/>
            <a:ext cx="1231624" cy="1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95F2760B-E231-5C40-8147-4FA80E15CC0A}"/>
              </a:ext>
            </a:extLst>
          </p:cNvPr>
          <p:cNvSpPr/>
          <p:nvPr/>
        </p:nvSpPr>
        <p:spPr>
          <a:xfrm>
            <a:off x="2288721" y="1175205"/>
            <a:ext cx="351259" cy="173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B7529F17-202C-154E-92AB-C0BCA4971A0E}"/>
              </a:ext>
            </a:extLst>
          </p:cNvPr>
          <p:cNvSpPr/>
          <p:nvPr/>
        </p:nvSpPr>
        <p:spPr>
          <a:xfrm>
            <a:off x="6120309" y="1457216"/>
            <a:ext cx="351259" cy="173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D4F6B8CF-5D83-3545-870D-4D1604B79F70}"/>
              </a:ext>
            </a:extLst>
          </p:cNvPr>
          <p:cNvSpPr/>
          <p:nvPr/>
        </p:nvSpPr>
        <p:spPr>
          <a:xfrm>
            <a:off x="3033405" y="3290973"/>
            <a:ext cx="351259" cy="173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FAC5111C-7367-994A-8599-F50B9444F049}"/>
              </a:ext>
            </a:extLst>
          </p:cNvPr>
          <p:cNvSpPr/>
          <p:nvPr/>
        </p:nvSpPr>
        <p:spPr>
          <a:xfrm>
            <a:off x="5591474" y="1457216"/>
            <a:ext cx="351259" cy="173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xmlns="" id="{FE9BE897-BAA7-AC43-BB73-140733E5D78B}"/>
              </a:ext>
            </a:extLst>
          </p:cNvPr>
          <p:cNvCxnSpPr>
            <a:cxnSpLocks/>
          </p:cNvCxnSpPr>
          <p:nvPr/>
        </p:nvCxnSpPr>
        <p:spPr>
          <a:xfrm>
            <a:off x="4444833" y="1900311"/>
            <a:ext cx="534221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xmlns="" id="{575C7800-EF99-3B4A-A91F-0859771D0FBA}"/>
              </a:ext>
            </a:extLst>
          </p:cNvPr>
          <p:cNvCxnSpPr>
            <a:cxnSpLocks/>
          </p:cNvCxnSpPr>
          <p:nvPr/>
        </p:nvCxnSpPr>
        <p:spPr>
          <a:xfrm flipH="1">
            <a:off x="3784685" y="2116478"/>
            <a:ext cx="1612556" cy="1067466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xmlns="" id="{B6115B11-A9A9-3D43-A9A4-42CDA0E536E4}"/>
              </a:ext>
            </a:extLst>
          </p:cNvPr>
          <p:cNvCxnSpPr>
            <a:cxnSpLocks/>
          </p:cNvCxnSpPr>
          <p:nvPr/>
        </p:nvCxnSpPr>
        <p:spPr>
          <a:xfrm>
            <a:off x="3879615" y="3613297"/>
            <a:ext cx="0" cy="69449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0BB5E852-8ED4-FC48-A751-7939AF724FE5}"/>
              </a:ext>
            </a:extLst>
          </p:cNvPr>
          <p:cNvSpPr/>
          <p:nvPr/>
        </p:nvSpPr>
        <p:spPr>
          <a:xfrm>
            <a:off x="3033405" y="5361094"/>
            <a:ext cx="351259" cy="173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75EDCB8B-F052-F449-AE93-297C18F8144E}"/>
              </a:ext>
            </a:extLst>
          </p:cNvPr>
          <p:cNvSpPr/>
          <p:nvPr/>
        </p:nvSpPr>
        <p:spPr>
          <a:xfrm>
            <a:off x="5277248" y="4824215"/>
            <a:ext cx="175630" cy="173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xmlns="" id="{FE2EECAE-DE89-FF47-807E-4D8792DBFAAE}"/>
              </a:ext>
            </a:extLst>
          </p:cNvPr>
          <p:cNvCxnSpPr>
            <a:cxnSpLocks/>
          </p:cNvCxnSpPr>
          <p:nvPr/>
        </p:nvCxnSpPr>
        <p:spPr>
          <a:xfrm flipH="1">
            <a:off x="2505281" y="3671028"/>
            <a:ext cx="917391" cy="665024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xmlns="" id="{EB518E98-1661-1B46-9355-EA4CCD675748}"/>
              </a:ext>
            </a:extLst>
          </p:cNvPr>
          <p:cNvCxnSpPr>
            <a:cxnSpLocks/>
          </p:cNvCxnSpPr>
          <p:nvPr/>
        </p:nvCxnSpPr>
        <p:spPr>
          <a:xfrm>
            <a:off x="3503479" y="4991124"/>
            <a:ext cx="1039230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002DB40D-E7E8-4B4E-9363-E10E179BA39C}"/>
              </a:ext>
            </a:extLst>
          </p:cNvPr>
          <p:cNvSpPr/>
          <p:nvPr/>
        </p:nvSpPr>
        <p:spPr>
          <a:xfrm>
            <a:off x="1585910" y="1175205"/>
            <a:ext cx="304537" cy="141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8BB0F7F4-21F8-714D-902D-BDB5B746E35F}"/>
              </a:ext>
            </a:extLst>
          </p:cNvPr>
          <p:cNvSpPr/>
          <p:nvPr/>
        </p:nvSpPr>
        <p:spPr>
          <a:xfrm>
            <a:off x="4311792" y="1326097"/>
            <a:ext cx="351259" cy="173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76E14DF-1C1B-4849-886B-B292CBC27A75}"/>
              </a:ext>
            </a:extLst>
          </p:cNvPr>
          <p:cNvSpPr txBox="1"/>
          <p:nvPr/>
        </p:nvSpPr>
        <p:spPr>
          <a:xfrm>
            <a:off x="611903" y="5638800"/>
            <a:ext cx="55084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1. Gating strategy for CD45</a:t>
            </a:r>
            <a:r>
              <a:rPr lang="en-US" sz="1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populations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Representative gating strategy used to determine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immune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cell populations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as seen in  WT spleen.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536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660E0A8-5913-FD4E-BB27-4B7A76959354}"/>
              </a:ext>
            </a:extLst>
          </p:cNvPr>
          <p:cNvSpPr txBox="1"/>
          <p:nvPr/>
        </p:nvSpPr>
        <p:spPr>
          <a:xfrm>
            <a:off x="1247074" y="572470"/>
            <a:ext cx="24583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Splenic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71171B1-2EF2-5E4C-9AF5-74FEA1067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207" y="904509"/>
            <a:ext cx="4458986" cy="6600108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04D1B809-6E53-9F40-A451-E0AD675A1900}"/>
              </a:ext>
            </a:extLst>
          </p:cNvPr>
          <p:cNvCxnSpPr>
            <a:cxnSpLocks/>
          </p:cNvCxnSpPr>
          <p:nvPr/>
        </p:nvCxnSpPr>
        <p:spPr>
          <a:xfrm>
            <a:off x="1247074" y="834080"/>
            <a:ext cx="24583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2813" y="110109"/>
            <a:ext cx="24379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2094D2A-DEC4-2A49-A42C-F8EB328F1A08}"/>
              </a:ext>
            </a:extLst>
          </p:cNvPr>
          <p:cNvSpPr txBox="1"/>
          <p:nvPr/>
        </p:nvSpPr>
        <p:spPr>
          <a:xfrm>
            <a:off x="674797" y="7840560"/>
            <a:ext cx="55084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Analysis of GFP expression in CD45+ populations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Representative contour plots from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subsets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 WT,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Il12a</a:t>
            </a:r>
            <a:r>
              <a:rPr lang="en-US" sz="11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naïve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Il12a</a:t>
            </a:r>
            <a:r>
              <a:rPr lang="en-US" sz="11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GFP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KPC tumor-bearing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spleens and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tumors.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Percentages of GFP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cells depicted in each plot.</a:t>
            </a:r>
          </a:p>
          <a:p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735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A235437-7C47-4A4A-8141-18D7B731B7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997" b="11342"/>
          <a:stretch/>
        </p:blipFill>
        <p:spPr>
          <a:xfrm>
            <a:off x="871364" y="635714"/>
            <a:ext cx="1137081" cy="11840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B879DAFF-A286-D84D-9B8A-C1CC9418D9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997" b="11342"/>
          <a:stretch/>
        </p:blipFill>
        <p:spPr>
          <a:xfrm>
            <a:off x="2309854" y="628297"/>
            <a:ext cx="1137081" cy="1184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C040E927-3BB0-504B-868F-71D77D9787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997" b="11342"/>
          <a:stretch/>
        </p:blipFill>
        <p:spPr>
          <a:xfrm>
            <a:off x="3706854" y="635714"/>
            <a:ext cx="1137081" cy="11840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FFEF0D7-F45C-474C-8BFA-714611123E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978" b="11342"/>
          <a:stretch/>
        </p:blipFill>
        <p:spPr>
          <a:xfrm>
            <a:off x="5103854" y="1980725"/>
            <a:ext cx="1137081" cy="11840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08B0B86A-E2C2-C340-A9BE-958384A9E3B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978" b="11342"/>
          <a:stretch/>
        </p:blipFill>
        <p:spPr>
          <a:xfrm>
            <a:off x="5098940" y="3319908"/>
            <a:ext cx="1137081" cy="11840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04032B0A-89C9-0C43-8B5A-1035DB0DF4E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978" b="11342"/>
          <a:stretch/>
        </p:blipFill>
        <p:spPr>
          <a:xfrm>
            <a:off x="3307673" y="1984630"/>
            <a:ext cx="1137081" cy="11840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C8AA2072-8091-644F-B52A-E9C41A9DCD2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6978" b="11342"/>
          <a:stretch/>
        </p:blipFill>
        <p:spPr>
          <a:xfrm>
            <a:off x="3311909" y="3326221"/>
            <a:ext cx="1137081" cy="118401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DD89B4F5-33AB-974F-9994-9B063CA88FF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6978" b="11342"/>
          <a:stretch/>
        </p:blipFill>
        <p:spPr>
          <a:xfrm>
            <a:off x="1883752" y="1979022"/>
            <a:ext cx="1137081" cy="118401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E75F2CD9-ADE3-D14D-BB5B-DDE857A09AD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6978" b="11342"/>
          <a:stretch/>
        </p:blipFill>
        <p:spPr>
          <a:xfrm>
            <a:off x="1900643" y="3341020"/>
            <a:ext cx="1137081" cy="118401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E2089FD1-940F-6B4D-AA3D-9B8602B07B6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6978" b="11342"/>
          <a:stretch/>
        </p:blipFill>
        <p:spPr>
          <a:xfrm>
            <a:off x="531176" y="3341020"/>
            <a:ext cx="1137081" cy="118401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8C1168B-CF35-4C4C-BBDA-A6A81C742099}"/>
              </a:ext>
            </a:extLst>
          </p:cNvPr>
          <p:cNvSpPr txBox="1"/>
          <p:nvPr/>
        </p:nvSpPr>
        <p:spPr>
          <a:xfrm rot="16200000">
            <a:off x="222244" y="1136690"/>
            <a:ext cx="11055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E6A8330C-FB18-EF47-B61F-DE685F67BF26}"/>
              </a:ext>
            </a:extLst>
          </p:cNvPr>
          <p:cNvSpPr txBox="1"/>
          <p:nvPr/>
        </p:nvSpPr>
        <p:spPr>
          <a:xfrm>
            <a:off x="906493" y="1795129"/>
            <a:ext cx="1096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AE19D994-2288-4A45-A707-7C3E8A92CD55}"/>
              </a:ext>
            </a:extLst>
          </p:cNvPr>
          <p:cNvSpPr txBox="1"/>
          <p:nvPr/>
        </p:nvSpPr>
        <p:spPr>
          <a:xfrm rot="16200000">
            <a:off x="1663572" y="1127568"/>
            <a:ext cx="11042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A2E1F83-6BEE-E04E-8695-08FB02B11AF9}"/>
              </a:ext>
            </a:extLst>
          </p:cNvPr>
          <p:cNvSpPr txBox="1"/>
          <p:nvPr/>
        </p:nvSpPr>
        <p:spPr>
          <a:xfrm>
            <a:off x="2360729" y="1789790"/>
            <a:ext cx="10791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949733B-5F70-6F40-890C-6E05D868AE4B}"/>
              </a:ext>
            </a:extLst>
          </p:cNvPr>
          <p:cNvSpPr txBox="1"/>
          <p:nvPr/>
        </p:nvSpPr>
        <p:spPr>
          <a:xfrm rot="16200000">
            <a:off x="4507332" y="1089636"/>
            <a:ext cx="10167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Live/Dead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0D9A1C98-545D-C74A-AF76-4ED737534C47}"/>
              </a:ext>
            </a:extLst>
          </p:cNvPr>
          <p:cNvSpPr txBox="1"/>
          <p:nvPr/>
        </p:nvSpPr>
        <p:spPr>
          <a:xfrm>
            <a:off x="3726730" y="1811873"/>
            <a:ext cx="11172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8930B996-A7FB-F041-A5EC-76A5DBA986E5}"/>
              </a:ext>
            </a:extLst>
          </p:cNvPr>
          <p:cNvSpPr/>
          <p:nvPr/>
        </p:nvSpPr>
        <p:spPr>
          <a:xfrm>
            <a:off x="934782" y="719896"/>
            <a:ext cx="402138" cy="22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E6CF51C7-D4C1-CF46-B36C-C2281F0E9E98}"/>
              </a:ext>
            </a:extLst>
          </p:cNvPr>
          <p:cNvCxnSpPr>
            <a:cxnSpLocks/>
          </p:cNvCxnSpPr>
          <p:nvPr/>
        </p:nvCxnSpPr>
        <p:spPr>
          <a:xfrm flipV="1">
            <a:off x="1816230" y="1670796"/>
            <a:ext cx="643255" cy="1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xmlns="" id="{DE008A14-7597-3943-9F27-E66691ACB71C}"/>
              </a:ext>
            </a:extLst>
          </p:cNvPr>
          <p:cNvCxnSpPr>
            <a:cxnSpLocks/>
          </p:cNvCxnSpPr>
          <p:nvPr/>
        </p:nvCxnSpPr>
        <p:spPr>
          <a:xfrm>
            <a:off x="3228705" y="1000965"/>
            <a:ext cx="659605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EFE126C6-001A-154F-A000-1A55B275BC9D}"/>
              </a:ext>
            </a:extLst>
          </p:cNvPr>
          <p:cNvSpPr txBox="1"/>
          <p:nvPr/>
        </p:nvSpPr>
        <p:spPr>
          <a:xfrm rot="16200000">
            <a:off x="4468890" y="2469550"/>
            <a:ext cx="1092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CD19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1B569780-6DE6-0641-BA1F-2B060EE8550F}"/>
              </a:ext>
            </a:extLst>
          </p:cNvPr>
          <p:cNvSpPr txBox="1"/>
          <p:nvPr/>
        </p:nvSpPr>
        <p:spPr>
          <a:xfrm>
            <a:off x="5130366" y="3125966"/>
            <a:ext cx="11104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DDF37CF2-0882-0141-A5D2-23F3B4A602CF}"/>
              </a:ext>
            </a:extLst>
          </p:cNvPr>
          <p:cNvSpPr/>
          <p:nvPr/>
        </p:nvSpPr>
        <p:spPr>
          <a:xfrm>
            <a:off x="5556971" y="3398032"/>
            <a:ext cx="402138" cy="22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445A83B5-0D3E-7144-80A1-30C08A742A82}"/>
              </a:ext>
            </a:extLst>
          </p:cNvPr>
          <p:cNvCxnSpPr>
            <a:cxnSpLocks/>
          </p:cNvCxnSpPr>
          <p:nvPr/>
        </p:nvCxnSpPr>
        <p:spPr>
          <a:xfrm flipH="1">
            <a:off x="6052254" y="2760224"/>
            <a:ext cx="1" cy="825754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EF0ABFFB-6FFE-F542-8175-3253A752ED0B}"/>
              </a:ext>
            </a:extLst>
          </p:cNvPr>
          <p:cNvSpPr txBox="1"/>
          <p:nvPr/>
        </p:nvSpPr>
        <p:spPr>
          <a:xfrm rot="16200000">
            <a:off x="4469658" y="3804040"/>
            <a:ext cx="1092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CD1d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96A89B88-3712-7D4B-89F4-55A6EB02D562}"/>
              </a:ext>
            </a:extLst>
          </p:cNvPr>
          <p:cNvSpPr txBox="1"/>
          <p:nvPr/>
        </p:nvSpPr>
        <p:spPr>
          <a:xfrm>
            <a:off x="5131135" y="4465516"/>
            <a:ext cx="11048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CD5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1CF76A92-F245-D143-9336-EAD53DC9EB69}"/>
              </a:ext>
            </a:extLst>
          </p:cNvPr>
          <p:cNvSpPr/>
          <p:nvPr/>
        </p:nvSpPr>
        <p:spPr>
          <a:xfrm>
            <a:off x="3372362" y="2085702"/>
            <a:ext cx="706466" cy="384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5E8B1D1C-F91E-8342-92D7-F9C2CEA8B116}"/>
              </a:ext>
            </a:extLst>
          </p:cNvPr>
          <p:cNvSpPr txBox="1"/>
          <p:nvPr/>
        </p:nvSpPr>
        <p:spPr>
          <a:xfrm rot="16200000">
            <a:off x="2670076" y="2469550"/>
            <a:ext cx="1092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CD19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8F5C5C87-FB93-784A-A023-6B486F0932AB}"/>
              </a:ext>
            </a:extLst>
          </p:cNvPr>
          <p:cNvSpPr txBox="1"/>
          <p:nvPr/>
        </p:nvSpPr>
        <p:spPr>
          <a:xfrm>
            <a:off x="3331552" y="3132978"/>
            <a:ext cx="11067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CD93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CB508FCE-6EE1-6E4C-89D9-9DE343E0CF27}"/>
              </a:ext>
            </a:extLst>
          </p:cNvPr>
          <p:cNvSpPr txBox="1"/>
          <p:nvPr/>
        </p:nvSpPr>
        <p:spPr>
          <a:xfrm rot="16200000">
            <a:off x="2673078" y="3797655"/>
            <a:ext cx="11027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B59EE30-2B6E-4942-97BA-43EB1DDC899A}"/>
              </a:ext>
            </a:extLst>
          </p:cNvPr>
          <p:cNvSpPr txBox="1"/>
          <p:nvPr/>
        </p:nvSpPr>
        <p:spPr>
          <a:xfrm>
            <a:off x="3342228" y="4481264"/>
            <a:ext cx="11067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CD23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3F9A0704-F074-2F41-AFC3-F9F90B40C20F}"/>
              </a:ext>
            </a:extLst>
          </p:cNvPr>
          <p:cNvSpPr/>
          <p:nvPr/>
        </p:nvSpPr>
        <p:spPr>
          <a:xfrm>
            <a:off x="3964168" y="3400604"/>
            <a:ext cx="454143" cy="22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C1F65C26-5426-D546-ACCA-B944321B1F0E}"/>
              </a:ext>
            </a:extLst>
          </p:cNvPr>
          <p:cNvSpPr txBox="1"/>
          <p:nvPr/>
        </p:nvSpPr>
        <p:spPr>
          <a:xfrm>
            <a:off x="3318349" y="3541160"/>
            <a:ext cx="3678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T1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819E5E08-3F2E-C548-81F2-E4EF5251BCE7}"/>
              </a:ext>
            </a:extLst>
          </p:cNvPr>
          <p:cNvSpPr txBox="1"/>
          <p:nvPr/>
        </p:nvSpPr>
        <p:spPr>
          <a:xfrm>
            <a:off x="4004805" y="3828239"/>
            <a:ext cx="362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T2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2897A86C-BC9C-9342-81F6-769CCDA2E9D6}"/>
              </a:ext>
            </a:extLst>
          </p:cNvPr>
          <p:cNvSpPr txBox="1"/>
          <p:nvPr/>
        </p:nvSpPr>
        <p:spPr>
          <a:xfrm>
            <a:off x="3988574" y="4088447"/>
            <a:ext cx="3947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T3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xmlns="" id="{80A14EE8-5B78-584C-94E6-D90928629DC5}"/>
              </a:ext>
            </a:extLst>
          </p:cNvPr>
          <p:cNvCxnSpPr>
            <a:cxnSpLocks/>
          </p:cNvCxnSpPr>
          <p:nvPr/>
        </p:nvCxnSpPr>
        <p:spPr>
          <a:xfrm flipH="1">
            <a:off x="3645263" y="2665416"/>
            <a:ext cx="217780" cy="810068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7E78EB10-5E4C-9D45-8501-47811F2F58C6}"/>
              </a:ext>
            </a:extLst>
          </p:cNvPr>
          <p:cNvSpPr txBox="1"/>
          <p:nvPr/>
        </p:nvSpPr>
        <p:spPr>
          <a:xfrm>
            <a:off x="5145408" y="5804932"/>
            <a:ext cx="10837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CD19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DB4123DB-A591-5549-9FD9-AC7B0FADF484}"/>
              </a:ext>
            </a:extLst>
          </p:cNvPr>
          <p:cNvSpPr txBox="1"/>
          <p:nvPr/>
        </p:nvSpPr>
        <p:spPr>
          <a:xfrm>
            <a:off x="1914072" y="3136928"/>
            <a:ext cx="11067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11501A5D-B380-E040-96F6-C4D8DD71A511}"/>
              </a:ext>
            </a:extLst>
          </p:cNvPr>
          <p:cNvSpPr txBox="1"/>
          <p:nvPr/>
        </p:nvSpPr>
        <p:spPr>
          <a:xfrm rot="16200000">
            <a:off x="-122866" y="3819660"/>
            <a:ext cx="11082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IgD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CBA170A2-4CF8-0545-99F1-E0C79865880E}"/>
              </a:ext>
            </a:extLst>
          </p:cNvPr>
          <p:cNvSpPr txBox="1"/>
          <p:nvPr/>
        </p:nvSpPr>
        <p:spPr>
          <a:xfrm>
            <a:off x="546655" y="4502427"/>
            <a:ext cx="11176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56EE9BAB-34CF-2C42-A8C0-F9AA75A72AF7}"/>
              </a:ext>
            </a:extLst>
          </p:cNvPr>
          <p:cNvSpPr/>
          <p:nvPr/>
        </p:nvSpPr>
        <p:spPr>
          <a:xfrm>
            <a:off x="2543100" y="2053400"/>
            <a:ext cx="454143" cy="22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80758C0F-9414-5943-8E98-6BA801A9D3A3}"/>
              </a:ext>
            </a:extLst>
          </p:cNvPr>
          <p:cNvSpPr/>
          <p:nvPr/>
        </p:nvSpPr>
        <p:spPr>
          <a:xfrm>
            <a:off x="2562283" y="3423411"/>
            <a:ext cx="454143" cy="22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70730D26-221A-5544-8F27-D6B2250D8E32}"/>
              </a:ext>
            </a:extLst>
          </p:cNvPr>
          <p:cNvSpPr/>
          <p:nvPr/>
        </p:nvSpPr>
        <p:spPr>
          <a:xfrm>
            <a:off x="1210192" y="3433828"/>
            <a:ext cx="430972" cy="22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8A075EEF-B396-384F-9CEF-14994C69A256}"/>
              </a:ext>
            </a:extLst>
          </p:cNvPr>
          <p:cNvSpPr txBox="1"/>
          <p:nvPr/>
        </p:nvSpPr>
        <p:spPr>
          <a:xfrm>
            <a:off x="1948656" y="4491636"/>
            <a:ext cx="10828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CD23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6AA7F5B0-FE0F-8D4F-89DE-BF12B05EDD92}"/>
              </a:ext>
            </a:extLst>
          </p:cNvPr>
          <p:cNvSpPr txBox="1"/>
          <p:nvPr/>
        </p:nvSpPr>
        <p:spPr>
          <a:xfrm rot="16200000">
            <a:off x="1264441" y="3826283"/>
            <a:ext cx="11214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IgD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xmlns="" id="{0C495523-67C7-DE48-8637-D8C96D72862B}"/>
              </a:ext>
            </a:extLst>
          </p:cNvPr>
          <p:cNvCxnSpPr>
            <a:cxnSpLocks/>
          </p:cNvCxnSpPr>
          <p:nvPr/>
        </p:nvCxnSpPr>
        <p:spPr>
          <a:xfrm flipH="1">
            <a:off x="1283245" y="2883593"/>
            <a:ext cx="760903" cy="816175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A3EE7CC2-2531-FD41-9B85-4E1334E8F16A}"/>
              </a:ext>
            </a:extLst>
          </p:cNvPr>
          <p:cNvSpPr txBox="1"/>
          <p:nvPr/>
        </p:nvSpPr>
        <p:spPr>
          <a:xfrm>
            <a:off x="522818" y="3594193"/>
            <a:ext cx="4788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FOL I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86C54920-2DD7-E641-95BD-477AA1C0AF43}"/>
              </a:ext>
            </a:extLst>
          </p:cNvPr>
          <p:cNvSpPr txBox="1"/>
          <p:nvPr/>
        </p:nvSpPr>
        <p:spPr>
          <a:xfrm>
            <a:off x="1141297" y="3926363"/>
            <a:ext cx="523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FOL II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E421480E-C4D7-B54D-A8A6-5D65E5074790}"/>
              </a:ext>
            </a:extLst>
          </p:cNvPr>
          <p:cNvSpPr txBox="1"/>
          <p:nvPr/>
        </p:nvSpPr>
        <p:spPr>
          <a:xfrm>
            <a:off x="1925651" y="3552193"/>
            <a:ext cx="4009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MZ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72FEA877-3AF4-8746-B132-DBD03651ACCE}"/>
              </a:ext>
            </a:extLst>
          </p:cNvPr>
          <p:cNvSpPr txBox="1"/>
          <p:nvPr/>
        </p:nvSpPr>
        <p:spPr>
          <a:xfrm>
            <a:off x="2284359" y="3552193"/>
            <a:ext cx="4541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MZP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xmlns="" id="{DA610C7E-637D-9B45-83BA-70A80E8A34B4}"/>
              </a:ext>
            </a:extLst>
          </p:cNvPr>
          <p:cNvCxnSpPr>
            <a:cxnSpLocks/>
          </p:cNvCxnSpPr>
          <p:nvPr/>
        </p:nvCxnSpPr>
        <p:spPr>
          <a:xfrm>
            <a:off x="2584114" y="2548090"/>
            <a:ext cx="0" cy="1046103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1444B587-2827-AD41-A612-302D6B1A1BE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6898" b="11695"/>
          <a:stretch/>
        </p:blipFill>
        <p:spPr>
          <a:xfrm>
            <a:off x="5098940" y="4659091"/>
            <a:ext cx="1137081" cy="1178156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8BEE16F7-8F1E-6948-8145-BDDD39B7FE7A}"/>
              </a:ext>
            </a:extLst>
          </p:cNvPr>
          <p:cNvSpPr txBox="1"/>
          <p:nvPr/>
        </p:nvSpPr>
        <p:spPr>
          <a:xfrm>
            <a:off x="5324923" y="4736100"/>
            <a:ext cx="57443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BReg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E06F13D1-D283-5746-BAAD-39DE0DFAB512}"/>
              </a:ext>
            </a:extLst>
          </p:cNvPr>
          <p:cNvSpPr txBox="1"/>
          <p:nvPr/>
        </p:nvSpPr>
        <p:spPr>
          <a:xfrm rot="16200000">
            <a:off x="4468878" y="5138528"/>
            <a:ext cx="10921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CD21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A19A8192-2A1C-C74A-91D9-AE3ED9E9D4A0}"/>
              </a:ext>
            </a:extLst>
          </p:cNvPr>
          <p:cNvSpPr txBox="1"/>
          <p:nvPr/>
        </p:nvSpPr>
        <p:spPr>
          <a:xfrm rot="16200000">
            <a:off x="1241664" y="2459432"/>
            <a:ext cx="11123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CD21</a:t>
            </a: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D222C2F1-9435-A84A-A97E-6C0DB9BBB65A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7197" b="11670"/>
          <a:stretch/>
        </p:blipFill>
        <p:spPr>
          <a:xfrm>
            <a:off x="5103854" y="641542"/>
            <a:ext cx="1138314" cy="1184015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121A7696-386C-7345-8C03-E629C43F5C67}"/>
              </a:ext>
            </a:extLst>
          </p:cNvPr>
          <p:cNvSpPr txBox="1"/>
          <p:nvPr/>
        </p:nvSpPr>
        <p:spPr>
          <a:xfrm>
            <a:off x="5124544" y="1793936"/>
            <a:ext cx="11172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A34CB0CE-1FA7-574E-8167-977C77A28B4D}"/>
              </a:ext>
            </a:extLst>
          </p:cNvPr>
          <p:cNvSpPr txBox="1"/>
          <p:nvPr/>
        </p:nvSpPr>
        <p:spPr>
          <a:xfrm rot="16200000">
            <a:off x="3074526" y="1120055"/>
            <a:ext cx="10960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SSC-W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25822E21-E448-374B-A18D-C1A20854B35F}"/>
              </a:ext>
            </a:extLst>
          </p:cNvPr>
          <p:cNvSpPr/>
          <p:nvPr/>
        </p:nvSpPr>
        <p:spPr>
          <a:xfrm>
            <a:off x="5795629" y="719896"/>
            <a:ext cx="402138" cy="22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xmlns="" id="{592DFEDC-4CFF-0A47-926A-5DF05AD70B8D}"/>
              </a:ext>
            </a:extLst>
          </p:cNvPr>
          <p:cNvSpPr/>
          <p:nvPr/>
        </p:nvSpPr>
        <p:spPr>
          <a:xfrm>
            <a:off x="4413860" y="760298"/>
            <a:ext cx="402138" cy="22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BDAAF185-01DE-844E-9CDE-4525A9306400}"/>
              </a:ext>
            </a:extLst>
          </p:cNvPr>
          <p:cNvSpPr/>
          <p:nvPr/>
        </p:nvSpPr>
        <p:spPr>
          <a:xfrm>
            <a:off x="2376540" y="734925"/>
            <a:ext cx="402138" cy="22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xmlns="" id="{58530762-4FEC-7E45-97B4-32EDE04BA1FC}"/>
              </a:ext>
            </a:extLst>
          </p:cNvPr>
          <p:cNvCxnSpPr>
            <a:cxnSpLocks/>
          </p:cNvCxnSpPr>
          <p:nvPr/>
        </p:nvCxnSpPr>
        <p:spPr>
          <a:xfrm>
            <a:off x="4327160" y="1495009"/>
            <a:ext cx="915577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xmlns="" id="{4F54D88B-9D97-EB46-9796-9E8C7A87E81B}"/>
              </a:ext>
            </a:extLst>
          </p:cNvPr>
          <p:cNvCxnSpPr>
            <a:cxnSpLocks/>
          </p:cNvCxnSpPr>
          <p:nvPr/>
        </p:nvCxnSpPr>
        <p:spPr>
          <a:xfrm>
            <a:off x="6037297" y="1670796"/>
            <a:ext cx="164" cy="709025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00271EAC-9E0C-F545-B297-0FA1F0DE70B8}"/>
              </a:ext>
            </a:extLst>
          </p:cNvPr>
          <p:cNvSpPr/>
          <p:nvPr/>
        </p:nvSpPr>
        <p:spPr>
          <a:xfrm>
            <a:off x="5494643" y="2069124"/>
            <a:ext cx="402138" cy="22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xmlns="" id="{01785F1A-8693-4541-BA92-9723D1D7D20C}"/>
              </a:ext>
            </a:extLst>
          </p:cNvPr>
          <p:cNvCxnSpPr>
            <a:cxnSpLocks/>
          </p:cNvCxnSpPr>
          <p:nvPr/>
        </p:nvCxnSpPr>
        <p:spPr>
          <a:xfrm flipH="1">
            <a:off x="6052254" y="3798709"/>
            <a:ext cx="1" cy="96836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xmlns="" id="{39190C99-ED28-164B-9E44-1F1501041754}"/>
              </a:ext>
            </a:extLst>
          </p:cNvPr>
          <p:cNvCxnSpPr>
            <a:cxnSpLocks/>
          </p:cNvCxnSpPr>
          <p:nvPr/>
        </p:nvCxnSpPr>
        <p:spPr>
          <a:xfrm flipH="1">
            <a:off x="4327160" y="1657063"/>
            <a:ext cx="1035516" cy="722758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xmlns="" id="{506782AD-CD70-864B-B29A-D234E11F18FD}"/>
              </a:ext>
            </a:extLst>
          </p:cNvPr>
          <p:cNvCxnSpPr>
            <a:cxnSpLocks/>
          </p:cNvCxnSpPr>
          <p:nvPr/>
        </p:nvCxnSpPr>
        <p:spPr>
          <a:xfrm flipH="1">
            <a:off x="2901264" y="2819030"/>
            <a:ext cx="531951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52813" y="110109"/>
            <a:ext cx="24379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4A8F6915-17BC-D44C-8904-A27555930F86}"/>
              </a:ext>
            </a:extLst>
          </p:cNvPr>
          <p:cNvSpPr txBox="1"/>
          <p:nvPr/>
        </p:nvSpPr>
        <p:spPr>
          <a:xfrm>
            <a:off x="618159" y="6391102"/>
            <a:ext cx="55084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Gating strategy for CD19</a:t>
            </a:r>
            <a:r>
              <a:rPr lang="en-US" sz="1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B cell populations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Representative gating strategy used to determine various B cell populations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as seen in WT spleen.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090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D47DFBA-45E3-A147-A083-6B117F424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478053"/>
            <a:ext cx="4560995" cy="76171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C4CD0FC-7A2C-D047-A2E1-FF1B52C8524F}"/>
              </a:ext>
            </a:extLst>
          </p:cNvPr>
          <p:cNvSpPr txBox="1"/>
          <p:nvPr/>
        </p:nvSpPr>
        <p:spPr>
          <a:xfrm>
            <a:off x="2355312" y="94171"/>
            <a:ext cx="2593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Splenic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F352DB64-CDB2-2F4F-82C2-9476BCED3C0A}"/>
              </a:ext>
            </a:extLst>
          </p:cNvPr>
          <p:cNvCxnSpPr>
            <a:cxnSpLocks/>
          </p:cNvCxnSpPr>
          <p:nvPr/>
        </p:nvCxnSpPr>
        <p:spPr>
          <a:xfrm>
            <a:off x="2355312" y="355782"/>
            <a:ext cx="259357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2813" y="110109"/>
            <a:ext cx="24379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44B6FA6-4350-1441-9745-673A50DB0C8B}"/>
              </a:ext>
            </a:extLst>
          </p:cNvPr>
          <p:cNvSpPr/>
          <p:nvPr/>
        </p:nvSpPr>
        <p:spPr>
          <a:xfrm>
            <a:off x="732797" y="8095172"/>
            <a:ext cx="56007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4. Analysis of GFP expression in B cell populations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Representative contour plots from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CD19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subsets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 WT,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Il12a</a:t>
            </a:r>
            <a:r>
              <a:rPr lang="en-US" sz="11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naïve, and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Il12a</a:t>
            </a:r>
            <a:r>
              <a:rPr lang="en-US" sz="11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GFP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KPC tumor-bearing spleens and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tumors.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Percentages of GFP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cells depicted in each plot.</a:t>
            </a:r>
          </a:p>
        </p:txBody>
      </p:sp>
    </p:spTree>
    <p:extLst>
      <p:ext uri="{BB962C8B-B14F-4D97-AF65-F5344CB8AC3E}">
        <p14:creationId xmlns:p14="http://schemas.microsoft.com/office/powerpoint/2010/main" val="1374389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2813" y="110109"/>
            <a:ext cx="6506901" cy="8729104"/>
            <a:chOff x="152813" y="110109"/>
            <a:chExt cx="6506901" cy="8729104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xmlns="" id="{39ACC142-F4DE-1B4D-8281-3C96A60E1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286" y="950458"/>
              <a:ext cx="4555959" cy="7197095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C5F94C41-3B5D-B448-9EFE-6972917DA9A3}"/>
                </a:ext>
              </a:extLst>
            </p:cNvPr>
            <p:cNvSpPr txBox="1"/>
            <p:nvPr/>
          </p:nvSpPr>
          <p:spPr>
            <a:xfrm>
              <a:off x="1014153" y="572470"/>
              <a:ext cx="269130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Splenic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xmlns="" id="{0E1EC92F-96D2-AA4D-88E1-8825F956BDC8}"/>
                </a:ext>
              </a:extLst>
            </p:cNvPr>
            <p:cNvCxnSpPr>
              <a:cxnSpLocks/>
            </p:cNvCxnSpPr>
            <p:nvPr/>
          </p:nvCxnSpPr>
          <p:spPr>
            <a:xfrm>
              <a:off x="1014153" y="834080"/>
              <a:ext cx="269130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152813" y="110109"/>
              <a:ext cx="24379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5.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xmlns="" id="{FA857426-0249-514C-ABBB-CDBD89442B43}"/>
                </a:ext>
              </a:extLst>
            </p:cNvPr>
            <p:cNvSpPr/>
            <p:nvPr/>
          </p:nvSpPr>
          <p:spPr>
            <a:xfrm>
              <a:off x="304800" y="8069772"/>
              <a:ext cx="6354914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Supplemental Figure 5. Analysis of Tomato expression in CD45+ populations</a:t>
              </a:r>
            </a:p>
            <a:p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Representative contour plots from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CD45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subsets 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 WT, </a:t>
              </a:r>
              <a:r>
                <a:rPr lang="en-US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Ebi3</a:t>
              </a:r>
              <a:r>
                <a:rPr lang="en-US" sz="11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Tom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naïve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, and </a:t>
              </a:r>
              <a:r>
                <a:rPr lang="en-US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Ebi3</a:t>
              </a:r>
              <a:r>
                <a:rPr lang="en-US" sz="11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Tom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KPC 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tumor-bearing spleens and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tumors. 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Percentages of Tomato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cells depicted in each plot.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2575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2813" y="110109"/>
            <a:ext cx="6552787" cy="8895207"/>
            <a:chOff x="152813" y="110109"/>
            <a:chExt cx="6552787" cy="889520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xmlns="" id="{2DC46850-8B1B-9A41-B797-8F97185E9A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7973" y="487951"/>
              <a:ext cx="4482053" cy="7747924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xmlns="" id="{3485DFB4-CDC1-8D45-8221-FD377262805E}"/>
                </a:ext>
              </a:extLst>
            </p:cNvPr>
            <p:cNvSpPr txBox="1"/>
            <p:nvPr/>
          </p:nvSpPr>
          <p:spPr>
            <a:xfrm>
              <a:off x="2249238" y="111067"/>
              <a:ext cx="2458385" cy="265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Splenic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567DA822-9205-B74C-8292-512B22BA5E1B}"/>
                </a:ext>
              </a:extLst>
            </p:cNvPr>
            <p:cNvCxnSpPr>
              <a:cxnSpLocks/>
            </p:cNvCxnSpPr>
            <p:nvPr/>
          </p:nvCxnSpPr>
          <p:spPr>
            <a:xfrm>
              <a:off x="2249238" y="376545"/>
              <a:ext cx="24583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152813" y="110109"/>
              <a:ext cx="24379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6.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6B833B5-1D3C-4049-AE2D-8A6E9D88894D}"/>
                </a:ext>
              </a:extLst>
            </p:cNvPr>
            <p:cNvSpPr/>
            <p:nvPr/>
          </p:nvSpPr>
          <p:spPr>
            <a:xfrm>
              <a:off x="247650" y="8235875"/>
              <a:ext cx="645795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Supplemental Figure 6. Analysis of Tomato expression in B cell populations</a:t>
              </a:r>
            </a:p>
            <a:p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Representative contour plots from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 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cell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subsets 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 WT, </a:t>
              </a:r>
              <a:r>
                <a:rPr lang="en-US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Ebi3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Tom 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naïve, and </a:t>
              </a:r>
              <a:r>
                <a:rPr lang="en-US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Ebi3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Tom 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KPC tumor-bearing spleens and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tumors. 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Percentages of Tomato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cells depicted in each plot.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6896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30889</TotalTime>
  <Words>304</Words>
  <Application>Microsoft Office PowerPoint</Application>
  <PresentationFormat>On-screen Show (4:3)</PresentationFormat>
  <Paragraphs>77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Yuliya</dc:creator>
  <cp:lastModifiedBy>Pylayeva-Gupta, Yuliya</cp:lastModifiedBy>
  <cp:revision>1326</cp:revision>
  <cp:lastPrinted>2017-12-05T14:16:28Z</cp:lastPrinted>
  <dcterms:created xsi:type="dcterms:W3CDTF">2011-07-18T11:19:40Z</dcterms:created>
  <dcterms:modified xsi:type="dcterms:W3CDTF">2019-07-31T19:50:51Z</dcterms:modified>
</cp:coreProperties>
</file>