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tif" ContentType="image/tiff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59" r:id="rId2"/>
    <p:sldId id="258" r:id="rId3"/>
    <p:sldId id="256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74"/>
  </p:normalViewPr>
  <p:slideViewPr>
    <p:cSldViewPr snapToGrid="0" snapToObjects="1">
      <p:cViewPr varScale="1">
        <p:scale>
          <a:sx n="127" d="100"/>
          <a:sy n="127" d="100"/>
        </p:scale>
        <p:origin x="16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//Users/hong.zheng/Desktop/Experiments/WB/Cell/Leptin-C6-5-30-19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oleObject" Target="file:////Users/hong.zheng/Desktop/Experiments/WB/Cell/Leptin-C6-5-30-19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7561856319887"/>
          <c:y val="0.12037037037037"/>
          <c:w val="0.775743588083303"/>
          <c:h val="0.724749927092447"/>
        </c:manualLayout>
      </c:layout>
      <c:barChart>
        <c:barDir val="col"/>
        <c:grouping val="clustered"/>
        <c:varyColors val="0"/>
        <c:ser>
          <c:idx val="0"/>
          <c:order val="0"/>
          <c:tx>
            <c:v>CLU Cells (n=4)</c:v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Sheet1!$T$11:$T$15</c:f>
                <c:numCache>
                  <c:formatCode>General</c:formatCode>
                  <c:ptCount val="5"/>
                  <c:pt idx="0">
                    <c:v>0.0</c:v>
                  </c:pt>
                  <c:pt idx="1">
                    <c:v>0.14</c:v>
                  </c:pt>
                  <c:pt idx="2">
                    <c:v>0.14</c:v>
                  </c:pt>
                  <c:pt idx="3">
                    <c:v>0.05</c:v>
                  </c:pt>
                  <c:pt idx="4">
                    <c:v>0.1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Sheet1!$A$26:$A$30</c:f>
              <c:strCache>
                <c:ptCount val="5"/>
                <c:pt idx="0">
                  <c:v>Leptin0</c:v>
                </c:pt>
                <c:pt idx="1">
                  <c:v>Leptin25</c:v>
                </c:pt>
                <c:pt idx="2">
                  <c:v>Leptin50</c:v>
                </c:pt>
                <c:pt idx="3">
                  <c:v>Leptin100</c:v>
                </c:pt>
                <c:pt idx="4">
                  <c:v>Leptin200</c:v>
                </c:pt>
              </c:strCache>
            </c:strRef>
          </c:cat>
          <c:val>
            <c:numRef>
              <c:f>Sheet1!$S$11:$S$15</c:f>
              <c:numCache>
                <c:formatCode>General</c:formatCode>
                <c:ptCount val="5"/>
                <c:pt idx="0">
                  <c:v>0.997603637374056</c:v>
                </c:pt>
                <c:pt idx="1">
                  <c:v>1.001600047499259</c:v>
                </c:pt>
                <c:pt idx="2">
                  <c:v>0.8776299882658</c:v>
                </c:pt>
                <c:pt idx="3">
                  <c:v>0.932646932913828</c:v>
                </c:pt>
                <c:pt idx="4">
                  <c:v>0.970854376710647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axId val="-1479091520"/>
        <c:axId val="-1478784848"/>
      </c:barChart>
      <c:catAx>
        <c:axId val="-1479091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1" i="0" u="none" strike="noStrike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478784848"/>
        <c:crosses val="autoZero"/>
        <c:auto val="1"/>
        <c:lblAlgn val="ctr"/>
        <c:lblOffset val="100"/>
        <c:noMultiLvlLbl val="0"/>
      </c:catAx>
      <c:valAx>
        <c:axId val="-1478784848"/>
        <c:scaling>
          <c:orientation val="minMax"/>
          <c:max val="1.5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minorGridlines>
          <c:spPr>
            <a:ln w="9525" cap="flat" cmpd="sng" algn="ctr">
              <a:noFill/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dirty="0" smtClean="0"/>
                  <a:t>Ratio</a:t>
                </a:r>
                <a:r>
                  <a:rPr lang="en-US" baseline="0" dirty="0" smtClean="0"/>
                  <a:t> of </a:t>
                </a:r>
                <a:r>
                  <a:rPr lang="en-US" dirty="0" smtClean="0"/>
                  <a:t>Intensity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479091520"/>
        <c:crosses val="autoZero"/>
        <c:crossBetween val="between"/>
        <c:majorUnit val="0.3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04231846019248"/>
          <c:y val="0.0581594488188976"/>
          <c:w val="0.432229624215839"/>
          <c:h val="0.1108774424030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Arial" charset="0"/>
              <a:ea typeface="Arial" charset="0"/>
              <a:cs typeface="Arial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b="1">
          <a:solidFill>
            <a:schemeClr val="tx1"/>
          </a:solidFill>
          <a:latin typeface="Arial" charset="0"/>
          <a:ea typeface="Arial" charset="0"/>
          <a:cs typeface="Arial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3988270231498"/>
          <c:y val="0.12037037037037"/>
          <c:w val="0.789317082533199"/>
          <c:h val="0.724749927092447"/>
        </c:manualLayout>
      </c:layout>
      <c:barChart>
        <c:barDir val="col"/>
        <c:grouping val="clustered"/>
        <c:varyColors val="0"/>
        <c:ser>
          <c:idx val="0"/>
          <c:order val="0"/>
          <c:tx>
            <c:v>CLU Cells (n=4)</c:v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Sheet1!$T$3:$T$7</c:f>
                <c:numCache>
                  <c:formatCode>General</c:formatCode>
                  <c:ptCount val="5"/>
                  <c:pt idx="0">
                    <c:v>0.0</c:v>
                  </c:pt>
                  <c:pt idx="1">
                    <c:v>0.15</c:v>
                  </c:pt>
                  <c:pt idx="2">
                    <c:v>0.11</c:v>
                  </c:pt>
                  <c:pt idx="3">
                    <c:v>0.22</c:v>
                  </c:pt>
                  <c:pt idx="4">
                    <c:v>0.17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Sheet1!$A$26:$A$30</c:f>
              <c:strCache>
                <c:ptCount val="5"/>
                <c:pt idx="0">
                  <c:v>Leptin0</c:v>
                </c:pt>
                <c:pt idx="1">
                  <c:v>Leptin25</c:v>
                </c:pt>
                <c:pt idx="2">
                  <c:v>Leptin50</c:v>
                </c:pt>
                <c:pt idx="3">
                  <c:v>Leptin100</c:v>
                </c:pt>
                <c:pt idx="4">
                  <c:v>Leptin200</c:v>
                </c:pt>
              </c:strCache>
            </c:strRef>
          </c:cat>
          <c:val>
            <c:numRef>
              <c:f>Sheet1!$S$3:$S$7</c:f>
              <c:numCache>
                <c:formatCode>General</c:formatCode>
                <c:ptCount val="5"/>
                <c:pt idx="0">
                  <c:v>0.99084615272661</c:v>
                </c:pt>
                <c:pt idx="1">
                  <c:v>0.84737286332953</c:v>
                </c:pt>
                <c:pt idx="2">
                  <c:v>0.915699850180373</c:v>
                </c:pt>
                <c:pt idx="3">
                  <c:v>1.128811496068892</c:v>
                </c:pt>
                <c:pt idx="4">
                  <c:v>0.960015646466188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axId val="-1479040480"/>
        <c:axId val="-1479038160"/>
      </c:barChart>
      <c:catAx>
        <c:axId val="-1479040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1" i="0" u="none" strike="noStrike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479038160"/>
        <c:crosses val="autoZero"/>
        <c:auto val="1"/>
        <c:lblAlgn val="ctr"/>
        <c:lblOffset val="100"/>
        <c:noMultiLvlLbl val="0"/>
      </c:catAx>
      <c:valAx>
        <c:axId val="-1479038160"/>
        <c:scaling>
          <c:orientation val="minMax"/>
          <c:max val="1.5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minorGridlines>
          <c:spPr>
            <a:ln w="9525" cap="flat" cmpd="sng" algn="ctr">
              <a:noFill/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dirty="0" smtClean="0"/>
                  <a:t>Ratio</a:t>
                </a:r>
                <a:r>
                  <a:rPr lang="en-US" baseline="0" dirty="0" smtClean="0"/>
                  <a:t> of</a:t>
                </a:r>
                <a:r>
                  <a:rPr lang="en-US" dirty="0" smtClean="0"/>
                  <a:t> </a:t>
                </a:r>
                <a:r>
                  <a:rPr lang="en-US" dirty="0"/>
                  <a:t>Intensity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479040480"/>
        <c:crosses val="autoZero"/>
        <c:crossBetween val="between"/>
        <c:majorUnit val="0.3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01087257960679"/>
          <c:y val="0.0766779673374162"/>
          <c:w val="0.372185568106078"/>
          <c:h val="0.09698855351414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Arial" charset="0"/>
              <a:ea typeface="Arial" charset="0"/>
              <a:cs typeface="Arial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b="1">
          <a:solidFill>
            <a:schemeClr val="tx1"/>
          </a:solidFill>
          <a:latin typeface="Arial" charset="0"/>
          <a:ea typeface="Arial" charset="0"/>
          <a:cs typeface="Arial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4BFD6-AAA0-9746-AD63-2811702DAA91}" type="datetimeFigureOut">
              <a:rPr lang="en-US" smtClean="0"/>
              <a:t>11/12/19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1BB416-5B14-DA48-9408-F3D6178C4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50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B9E7D-9E3B-0B42-AA89-4BF8871DDED8}" type="datetimeFigureOut">
              <a:rPr lang="en-US" smtClean="0"/>
              <a:t>11/12/19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76D91-8E16-0F46-B85C-63CC71EBF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B9E7D-9E3B-0B42-AA89-4BF8871DDED8}" type="datetimeFigureOut">
              <a:rPr lang="en-US" smtClean="0"/>
              <a:t>11/12/19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76D91-8E16-0F46-B85C-63CC71EBF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B9E7D-9E3B-0B42-AA89-4BF8871DDED8}" type="datetimeFigureOut">
              <a:rPr lang="en-US" smtClean="0"/>
              <a:t>11/12/19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76D91-8E16-0F46-B85C-63CC71EBF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B9E7D-9E3B-0B42-AA89-4BF8871DDED8}" type="datetimeFigureOut">
              <a:rPr lang="en-US" smtClean="0"/>
              <a:t>11/12/19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76D91-8E16-0F46-B85C-63CC71EBF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B9E7D-9E3B-0B42-AA89-4BF8871DDED8}" type="datetimeFigureOut">
              <a:rPr lang="en-US" smtClean="0"/>
              <a:t>11/12/19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76D91-8E16-0F46-B85C-63CC71EBF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B9E7D-9E3B-0B42-AA89-4BF8871DDED8}" type="datetimeFigureOut">
              <a:rPr lang="en-US" smtClean="0"/>
              <a:t>11/12/19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76D91-8E16-0F46-B85C-63CC71EBF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B9E7D-9E3B-0B42-AA89-4BF8871DDED8}" type="datetimeFigureOut">
              <a:rPr lang="en-US" smtClean="0"/>
              <a:t>11/12/19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76D91-8E16-0F46-B85C-63CC71EBF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B9E7D-9E3B-0B42-AA89-4BF8871DDED8}" type="datetimeFigureOut">
              <a:rPr lang="en-US" smtClean="0"/>
              <a:t>11/12/19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76D91-8E16-0F46-B85C-63CC71EBF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B9E7D-9E3B-0B42-AA89-4BF8871DDED8}" type="datetimeFigureOut">
              <a:rPr lang="en-US" smtClean="0"/>
              <a:t>11/12/19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76D91-8E16-0F46-B85C-63CC71EBF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B9E7D-9E3B-0B42-AA89-4BF8871DDED8}" type="datetimeFigureOut">
              <a:rPr lang="en-US" smtClean="0"/>
              <a:t>11/12/19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76D91-8E16-0F46-B85C-63CC71EBF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B9E7D-9E3B-0B42-AA89-4BF8871DDED8}" type="datetimeFigureOut">
              <a:rPr lang="en-US" smtClean="0"/>
              <a:t>11/12/19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76D91-8E16-0F46-B85C-63CC71EBF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B9E7D-9E3B-0B42-AA89-4BF8871DDED8}" type="datetimeFigureOut">
              <a:rPr lang="en-US" smtClean="0"/>
              <a:t>11/12/19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76D91-8E16-0F46-B85C-63CC71EBF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60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t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image" Target="../media/image3.jpeg"/><Relationship Id="rId5" Type="http://schemas.microsoft.com/office/2007/relationships/hdphoto" Target="../media/hdphoto2.wdp"/><Relationship Id="rId6" Type="http://schemas.openxmlformats.org/officeDocument/2006/relationships/image" Target="../media/image4.tiff"/><Relationship Id="rId7" Type="http://schemas.openxmlformats.org/officeDocument/2006/relationships/image" Target="../media/image5.jpeg"/><Relationship Id="rId8" Type="http://schemas.microsoft.com/office/2007/relationships/hdphoto" Target="../media/hdphoto3.wdp"/><Relationship Id="rId9" Type="http://schemas.openxmlformats.org/officeDocument/2006/relationships/image" Target="../media/image6.tiff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03384" y="1014887"/>
            <a:ext cx="769703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charset="0"/>
                <a:ea typeface="Arial" charset="0"/>
                <a:cs typeface="Arial" charset="0"/>
              </a:rPr>
              <a:t>Methods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dirty="0">
                <a:latin typeface="Arial" charset="0"/>
                <a:ea typeface="Arial" charset="0"/>
                <a:cs typeface="Arial" charset="0"/>
              </a:rPr>
              <a:t> </a:t>
            </a:r>
          </a:p>
          <a:p>
            <a:pPr algn="just"/>
            <a:r>
              <a:rPr lang="en-US" sz="1600" b="1" dirty="0">
                <a:latin typeface="Arial" charset="0"/>
                <a:ea typeface="Arial" charset="0"/>
                <a:cs typeface="Arial" charset="0"/>
              </a:rPr>
              <a:t>Power calculations of numbers of animals: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  <a:p>
            <a:pPr algn="just"/>
            <a:r>
              <a:rPr lang="en-US" sz="1600" dirty="0">
                <a:latin typeface="Arial" charset="0"/>
                <a:ea typeface="Arial" charset="0"/>
                <a:cs typeface="Arial" charset="0"/>
              </a:rPr>
              <a:t>The sample size was determined using the method and spreadsheet provided at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Boston University Research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Compliance Research Committees website. The method is based on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the power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calculation formula: n= (</a:t>
            </a:r>
            <a:r>
              <a:rPr lang="en-US" sz="1600" dirty="0">
                <a:latin typeface="Arial" charset="0"/>
                <a:ea typeface="Arial" charset="0"/>
                <a:cs typeface="Arial" charset="0"/>
                <a:sym typeface="Symbol" charset="2"/>
              </a:rPr>
              <a:t></a:t>
            </a:r>
            <a:r>
              <a:rPr lang="en-US" sz="1600" baseline="-25000" dirty="0">
                <a:latin typeface="Arial" charset="0"/>
                <a:ea typeface="Arial" charset="0"/>
                <a:cs typeface="Arial" charset="0"/>
              </a:rPr>
              <a:t>1</a:t>
            </a:r>
            <a:r>
              <a:rPr lang="en-US" sz="1600" baseline="30000" dirty="0">
                <a:latin typeface="Arial" charset="0"/>
                <a:ea typeface="Arial" charset="0"/>
                <a:cs typeface="Arial" charset="0"/>
              </a:rPr>
              <a:t>2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+</a:t>
            </a:r>
            <a:r>
              <a:rPr lang="en-US" sz="1600" dirty="0">
                <a:latin typeface="Arial" charset="0"/>
                <a:ea typeface="Arial" charset="0"/>
                <a:cs typeface="Arial" charset="0"/>
                <a:sym typeface="Symbol" charset="2"/>
              </a:rPr>
              <a:t></a:t>
            </a:r>
            <a:r>
              <a:rPr lang="en-US" sz="1600" baseline="-25000" dirty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US" sz="1600" baseline="30000" dirty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) </a:t>
            </a:r>
            <a:r>
              <a:rPr lang="en-US" sz="1600" dirty="0">
                <a:latin typeface="Arial" charset="0"/>
                <a:ea typeface="Arial" charset="0"/>
                <a:cs typeface="Arial" charset="0"/>
                <a:sym typeface="Symbol" charset="2"/>
              </a:rPr>
              <a:t>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(</a:t>
            </a:r>
            <a:r>
              <a:rPr lang="en-US" sz="1600" dirty="0">
                <a:latin typeface="Arial" charset="0"/>
                <a:ea typeface="Arial" charset="0"/>
                <a:cs typeface="Arial" charset="0"/>
                <a:sym typeface="Symbol" charset="2"/>
              </a:rPr>
              <a:t></a:t>
            </a:r>
            <a:r>
              <a:rPr lang="en-US" sz="1600" baseline="-25000" dirty="0">
                <a:latin typeface="Arial" charset="0"/>
                <a:ea typeface="Arial" charset="0"/>
                <a:cs typeface="Arial" charset="0"/>
              </a:rPr>
              <a:t>1-</a:t>
            </a:r>
            <a:r>
              <a:rPr lang="en-US" sz="1600" baseline="-25000" dirty="0">
                <a:latin typeface="Arial" charset="0"/>
                <a:ea typeface="Arial" charset="0"/>
                <a:cs typeface="Arial" charset="0"/>
                <a:sym typeface="Symbol" charset="2"/>
              </a:rPr>
              <a:t></a:t>
            </a:r>
            <a:r>
              <a:rPr lang="en-US" sz="1600" baseline="-25000" dirty="0">
                <a:latin typeface="Arial" charset="0"/>
                <a:ea typeface="Arial" charset="0"/>
                <a:cs typeface="Arial" charset="0"/>
              </a:rPr>
              <a:t>/2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+ </a:t>
            </a:r>
            <a:r>
              <a:rPr lang="en-US" sz="1600" dirty="0">
                <a:latin typeface="Arial" charset="0"/>
                <a:ea typeface="Arial" charset="0"/>
                <a:cs typeface="Arial" charset="0"/>
                <a:sym typeface="Symbol" charset="2"/>
              </a:rPr>
              <a:t></a:t>
            </a:r>
            <a:r>
              <a:rPr lang="en-US" sz="1600" baseline="-25000" dirty="0">
                <a:latin typeface="Arial" charset="0"/>
                <a:ea typeface="Arial" charset="0"/>
                <a:cs typeface="Arial" charset="0"/>
              </a:rPr>
              <a:t>1-</a:t>
            </a:r>
            <a:r>
              <a:rPr lang="en-US" sz="1600" baseline="-25000" dirty="0">
                <a:latin typeface="Arial" charset="0"/>
                <a:ea typeface="Arial" charset="0"/>
                <a:cs typeface="Arial" charset="0"/>
                <a:sym typeface="Symbol" charset="2"/>
              </a:rPr>
              <a:t>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)</a:t>
            </a:r>
            <a:r>
              <a:rPr lang="en-US" sz="1600" baseline="30000" dirty="0">
                <a:latin typeface="Arial" charset="0"/>
                <a:ea typeface="Arial" charset="0"/>
                <a:cs typeface="Arial" charset="0"/>
              </a:rPr>
              <a:t>2 </a:t>
            </a:r>
            <a:r>
              <a:rPr lang="en-US" sz="1600" dirty="0">
                <a:latin typeface="Arial" charset="0"/>
                <a:ea typeface="Arial" charset="0"/>
                <a:cs typeface="Arial" charset="0"/>
                <a:sym typeface="Symbol" charset="2"/>
              </a:rPr>
              <a:t>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(m</a:t>
            </a:r>
            <a:r>
              <a:rPr lang="en-US" sz="1600" baseline="-25000" dirty="0">
                <a:latin typeface="Arial" charset="0"/>
                <a:ea typeface="Arial" charset="0"/>
                <a:cs typeface="Arial" charset="0"/>
              </a:rPr>
              <a:t>1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- m</a:t>
            </a:r>
            <a:r>
              <a:rPr lang="en-US" sz="1600" baseline="-25000" dirty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)</a:t>
            </a:r>
            <a:r>
              <a:rPr lang="en-US" sz="1600" baseline="30000" dirty="0">
                <a:latin typeface="Arial" charset="0"/>
                <a:ea typeface="Arial" charset="0"/>
                <a:cs typeface="Arial" charset="0"/>
              </a:rPr>
              <a:t>2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  <a:p>
            <a:pPr algn="just"/>
            <a:r>
              <a:rPr lang="en-US" sz="1600" dirty="0">
                <a:latin typeface="Arial" charset="0"/>
                <a:ea typeface="Arial" charset="0"/>
                <a:cs typeface="Arial" charset="0"/>
              </a:rPr>
              <a:t>“z” represents a standard normal distribution. “</a:t>
            </a:r>
            <a:r>
              <a:rPr lang="en-US" sz="1600" dirty="0">
                <a:latin typeface="Arial" charset="0"/>
                <a:ea typeface="Arial" charset="0"/>
                <a:cs typeface="Arial" charset="0"/>
                <a:sym typeface="Symbol" charset="2"/>
              </a:rPr>
              <a:t>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” represents the probability of a Type I error (it is 0.05 in our studies). “</a:t>
            </a:r>
            <a:r>
              <a:rPr lang="en-US" sz="1600" dirty="0">
                <a:latin typeface="Arial" charset="0"/>
                <a:ea typeface="Arial" charset="0"/>
                <a:cs typeface="Arial" charset="0"/>
                <a:sym typeface="Symbol" charset="2"/>
              </a:rPr>
              <a:t>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” represents the probability of a Type II error (it is 0.05). “</a:t>
            </a:r>
            <a:r>
              <a:rPr lang="en-US" sz="1600" dirty="0">
                <a:latin typeface="Arial" charset="0"/>
                <a:ea typeface="Arial" charset="0"/>
                <a:cs typeface="Arial" charset="0"/>
                <a:sym typeface="Symbol" charset="2"/>
              </a:rPr>
              <a:t></a:t>
            </a:r>
            <a:r>
              <a:rPr lang="en-US" sz="1600" baseline="-25000" dirty="0">
                <a:latin typeface="Arial" charset="0"/>
                <a:ea typeface="Arial" charset="0"/>
                <a:cs typeface="Arial" charset="0"/>
              </a:rPr>
              <a:t>1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” and “</a:t>
            </a:r>
            <a:r>
              <a:rPr lang="en-US" sz="1600" dirty="0">
                <a:latin typeface="Arial" charset="0"/>
                <a:ea typeface="Arial" charset="0"/>
                <a:cs typeface="Arial" charset="0"/>
                <a:sym typeface="Symbol" charset="2"/>
              </a:rPr>
              <a:t></a:t>
            </a:r>
            <a:r>
              <a:rPr lang="en-US" sz="1600" baseline="-25000" dirty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” represent the standard deviations of the two groups. “m</a:t>
            </a:r>
            <a:r>
              <a:rPr lang="en-US" sz="1600" baseline="-25000" dirty="0">
                <a:latin typeface="Arial" charset="0"/>
                <a:ea typeface="Arial" charset="0"/>
                <a:cs typeface="Arial" charset="0"/>
              </a:rPr>
              <a:t>1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” and “m</a:t>
            </a:r>
            <a:r>
              <a:rPr lang="en-US" sz="1600" baseline="-25000" dirty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” are the mean values of the two groups. Based on the preliminary study, thus, the number of animals for functional studies is about 7-8, the number of animals for tissue assay is about 5-6.</a:t>
            </a:r>
          </a:p>
          <a:p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412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5951" y="541327"/>
            <a:ext cx="2467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Supplement Figure 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1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2000"/>
                    </a14:imgEffect>
                    <a14:imgEffect>
                      <a14:brightnessContrast bright="18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120" y="1741017"/>
            <a:ext cx="3358784" cy="25094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63" y="1741017"/>
            <a:ext cx="3358784" cy="25094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flipH="1">
            <a:off x="2260879" y="1371685"/>
            <a:ext cx="1085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Control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 flipH="1">
            <a:off x="4799944" y="1371685"/>
            <a:ext cx="3309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OBR siRNA Treated C6 Cells 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901124" y="4388313"/>
            <a:ext cx="720789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kern="0" dirty="0" smtClean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Supplement Figure </a:t>
            </a:r>
            <a:r>
              <a:rPr lang="en-US" sz="1400" b="1" kern="0" dirty="0" smtClean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1. </a:t>
            </a:r>
            <a:r>
              <a:rPr lang="en-US" sz="1400" b="1" kern="0" dirty="0" smtClean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Immunofluorescent photomicrographs from the cultured astrocytic C6 cells stained for OBR (red), GFAP (green) and DAPI (blue) with/without OBR siRNA treatment. </a:t>
            </a:r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Bar = 50 </a:t>
            </a:r>
            <a:r>
              <a:rPr lang="en-US" sz="1400" b="1" dirty="0">
                <a:latin typeface="Arial" charset="0"/>
                <a:ea typeface="Arial" charset="0"/>
                <a:cs typeface="Arial" charset="0"/>
                <a:sym typeface="Symbol" charset="2"/>
              </a:rPr>
              <a:t></a:t>
            </a:r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m </a:t>
            </a:r>
            <a:endParaRPr lang="en-US" sz="1400" b="1" i="1" kern="0" dirty="0">
              <a:solidFill>
                <a:srgbClr val="000000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6893169" y="4051998"/>
            <a:ext cx="72348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0524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39835" y="799351"/>
            <a:ext cx="7579401" cy="4367094"/>
            <a:chOff x="639835" y="799351"/>
            <a:chExt cx="7579401" cy="4367094"/>
          </a:xfrm>
        </p:grpSpPr>
        <p:sp>
          <p:nvSpPr>
            <p:cNvPr id="4" name="TextBox 3"/>
            <p:cNvSpPr txBox="1"/>
            <p:nvPr/>
          </p:nvSpPr>
          <p:spPr>
            <a:xfrm>
              <a:off x="639835" y="799351"/>
              <a:ext cx="22140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charset="0"/>
                  <a:ea typeface="Arial" charset="0"/>
                  <a:cs typeface="Arial" charset="0"/>
                </a:rPr>
                <a:t>Supplement Figure 2</a:t>
              </a:r>
              <a:endParaRPr lang="en-US" sz="16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" name="Rectangle 1"/>
            <p:cNvSpPr/>
            <p:nvPr/>
          </p:nvSpPr>
          <p:spPr>
            <a:xfrm>
              <a:off x="749858" y="4427781"/>
              <a:ext cx="741923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</a:tabLst>
              </a:pPr>
              <a:r>
                <a:rPr lang="en-US" sz="1400" b="1" dirty="0" smtClean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Supplement Figure 2: Representative </a:t>
              </a:r>
              <a:r>
                <a:rPr lang="en-US" sz="1400" b="1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gel and mean protein expressions of excitatory amino acid transporter 1 (EAAT1) (</a:t>
              </a:r>
              <a:r>
                <a:rPr lang="en-US" sz="1400" b="1" dirty="0" smtClean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A) and EAAT2 </a:t>
              </a:r>
              <a:r>
                <a:rPr lang="en-US" sz="1400" b="1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(</a:t>
              </a:r>
              <a:r>
                <a:rPr lang="en-US" sz="1400" b="1" dirty="0" smtClean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B) in </a:t>
              </a:r>
              <a:r>
                <a:rPr lang="en-US" sz="1400" b="1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the </a:t>
              </a:r>
              <a:r>
                <a:rPr lang="en-US" sz="1400" b="1" dirty="0" smtClean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neuronal cell line CLU with </a:t>
              </a:r>
              <a:r>
                <a:rPr lang="en-US" sz="1400" b="1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leptin treatment. </a:t>
              </a:r>
              <a:endParaRPr lang="en-US" sz="1400" b="1" dirty="0">
                <a:effectLst/>
                <a:latin typeface="Arial" charset="0"/>
                <a:ea typeface="Arial" charset="0"/>
                <a:cs typeface="Arial" charset="0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639835" y="1312081"/>
              <a:ext cx="7579401" cy="2873874"/>
              <a:chOff x="639835" y="1312081"/>
              <a:chExt cx="7579401" cy="2873874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639835" y="1312081"/>
                <a:ext cx="7579401" cy="2873874"/>
                <a:chOff x="639835" y="1312081"/>
                <a:chExt cx="7579401" cy="2873874"/>
              </a:xfrm>
            </p:grpSpPr>
            <p:graphicFrame>
              <p:nvGraphicFramePr>
                <p:cNvPr id="39" name="Chart 38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866686256"/>
                    </p:ext>
                  </p:extLst>
                </p:nvPr>
              </p:nvGraphicFramePr>
              <p:xfrm>
                <a:off x="4955028" y="2634893"/>
                <a:ext cx="2903422" cy="1551062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graphicFrame>
              <p:nvGraphicFramePr>
                <p:cNvPr id="38" name="Chart 37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499986466"/>
                    </p:ext>
                  </p:extLst>
                </p:nvPr>
              </p:nvGraphicFramePr>
              <p:xfrm>
                <a:off x="1117869" y="2541869"/>
                <a:ext cx="2954193" cy="1636809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sp>
              <p:nvSpPr>
                <p:cNvPr id="8" name="TextBox 7"/>
                <p:cNvSpPr txBox="1"/>
                <p:nvPr/>
              </p:nvSpPr>
              <p:spPr>
                <a:xfrm>
                  <a:off x="874428" y="2088036"/>
                  <a:ext cx="60465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>
                      <a:latin typeface="Arial" charset="0"/>
                      <a:ea typeface="Arial" charset="0"/>
                      <a:cs typeface="Arial" charset="0"/>
                    </a:rPr>
                    <a:t>β</a:t>
                  </a:r>
                  <a:r>
                    <a:rPr lang="en-US" sz="1000" b="1" dirty="0" smtClean="0">
                      <a:latin typeface="Arial" charset="0"/>
                      <a:ea typeface="Arial" charset="0"/>
                      <a:cs typeface="Arial" charset="0"/>
                    </a:rPr>
                    <a:t>-actin</a:t>
                  </a:r>
                  <a:endParaRPr lang="en-US" sz="10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3783728" y="2101382"/>
                  <a:ext cx="559769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>
                      <a:latin typeface="Arial" charset="0"/>
                      <a:ea typeface="Arial" charset="0"/>
                      <a:cs typeface="Arial" charset="0"/>
                    </a:rPr>
                    <a:t>43kDa</a:t>
                  </a:r>
                  <a:endParaRPr lang="en-US" sz="10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3804555" y="1839039"/>
                  <a:ext cx="559769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>
                      <a:latin typeface="Arial" charset="0"/>
                      <a:ea typeface="Arial" charset="0"/>
                      <a:cs typeface="Arial" charset="0"/>
                    </a:rPr>
                    <a:t>58kDa</a:t>
                  </a:r>
                  <a:endParaRPr lang="en-US" sz="10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901322" y="1832673"/>
                  <a:ext cx="60465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>
                      <a:latin typeface="Arial" charset="0"/>
                      <a:ea typeface="Arial" charset="0"/>
                      <a:cs typeface="Arial" charset="0"/>
                    </a:rPr>
                    <a:t>EAAT1</a:t>
                  </a:r>
                  <a:endParaRPr lang="en-US" sz="10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4769304" y="2115904"/>
                  <a:ext cx="60465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>
                      <a:latin typeface="Arial" charset="0"/>
                      <a:ea typeface="Arial" charset="0"/>
                      <a:cs typeface="Arial" charset="0"/>
                    </a:rPr>
                    <a:t>β</a:t>
                  </a:r>
                  <a:r>
                    <a:rPr lang="en-US" sz="1000" b="1" dirty="0" smtClean="0">
                      <a:latin typeface="Arial" charset="0"/>
                      <a:ea typeface="Arial" charset="0"/>
                      <a:cs typeface="Arial" charset="0"/>
                    </a:rPr>
                    <a:t>-actin</a:t>
                  </a:r>
                  <a:endParaRPr lang="en-US" sz="10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7587046" y="2146846"/>
                  <a:ext cx="559769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>
                      <a:latin typeface="Arial" charset="0"/>
                      <a:ea typeface="Arial" charset="0"/>
                      <a:cs typeface="Arial" charset="0"/>
                    </a:rPr>
                    <a:t>43kDa</a:t>
                  </a:r>
                  <a:endParaRPr lang="en-US" sz="10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7609329" y="1860841"/>
                  <a:ext cx="559769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>
                      <a:latin typeface="Arial" charset="0"/>
                      <a:ea typeface="Arial" charset="0"/>
                      <a:cs typeface="Arial" charset="0"/>
                    </a:rPr>
                    <a:t>65kDa</a:t>
                  </a:r>
                  <a:endParaRPr lang="en-US" sz="10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4769305" y="1884316"/>
                  <a:ext cx="60465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>
                      <a:latin typeface="Arial" charset="0"/>
                      <a:ea typeface="Arial" charset="0"/>
                      <a:cs typeface="Arial" charset="0"/>
                    </a:rPr>
                    <a:t>EAAT2</a:t>
                  </a:r>
                  <a:endParaRPr lang="en-US" sz="10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1246939" y="1312081"/>
                  <a:ext cx="33855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>
                      <a:latin typeface="Arial" charset="0"/>
                      <a:ea typeface="Arial" charset="0"/>
                      <a:cs typeface="Arial" charset="0"/>
                    </a:rPr>
                    <a:t>A</a:t>
                  </a:r>
                  <a:r>
                    <a:rPr lang="en-US" sz="1200" b="1" dirty="0" smtClean="0">
                      <a:latin typeface="Arial" charset="0"/>
                      <a:ea typeface="Arial" charset="0"/>
                      <a:cs typeface="Arial" charset="0"/>
                    </a:rPr>
                    <a:t>.</a:t>
                  </a:r>
                  <a:endParaRPr lang="en-US" sz="12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4955028" y="1417743"/>
                  <a:ext cx="33855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>
                      <a:latin typeface="Arial" charset="0"/>
                      <a:ea typeface="Arial" charset="0"/>
                      <a:cs typeface="Arial" charset="0"/>
                    </a:rPr>
                    <a:t>B</a:t>
                  </a:r>
                  <a:r>
                    <a:rPr lang="en-US" sz="1200" b="1" smtClean="0">
                      <a:latin typeface="Arial" charset="0"/>
                      <a:ea typeface="Arial" charset="0"/>
                      <a:cs typeface="Arial" charset="0"/>
                    </a:rPr>
                    <a:t>.</a:t>
                  </a:r>
                  <a:endParaRPr lang="en-US" sz="12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18" name="TextBox 35"/>
                <p:cNvSpPr txBox="1">
                  <a:spLocks noChangeArrowheads="1"/>
                </p:cNvSpPr>
                <p:nvPr/>
              </p:nvSpPr>
              <p:spPr bwMode="auto">
                <a:xfrm>
                  <a:off x="639835" y="1618058"/>
                  <a:ext cx="3276205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000" b="1" dirty="0">
                      <a:latin typeface="Arial" charset="0"/>
                    </a:rPr>
                    <a:t>Leptin (ng/ml)     0        </a:t>
                  </a:r>
                  <a:r>
                    <a:rPr lang="en-US" altLang="en-US" sz="1000" b="1" dirty="0" smtClean="0">
                      <a:latin typeface="Arial" charset="0"/>
                    </a:rPr>
                    <a:t>  25         50        100       200     </a:t>
                  </a:r>
                  <a:endParaRPr lang="en-US" altLang="en-US" sz="1000" b="1" dirty="0">
                    <a:latin typeface="Arial" charset="0"/>
                  </a:endParaRPr>
                </a:p>
              </p:txBody>
            </p:sp>
            <p:sp>
              <p:nvSpPr>
                <p:cNvPr id="19" name="TextBox 35"/>
                <p:cNvSpPr txBox="1">
                  <a:spLocks noChangeArrowheads="1"/>
                </p:cNvSpPr>
                <p:nvPr/>
              </p:nvSpPr>
              <p:spPr bwMode="auto">
                <a:xfrm>
                  <a:off x="4471071" y="1627857"/>
                  <a:ext cx="3639765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000" b="1" dirty="0">
                      <a:latin typeface="Arial" charset="0"/>
                    </a:rPr>
                    <a:t>Leptin (ng/ml)     0        </a:t>
                  </a:r>
                  <a:r>
                    <a:rPr lang="en-US" altLang="en-US" sz="1000" b="1" dirty="0" smtClean="0">
                      <a:latin typeface="Arial" charset="0"/>
                    </a:rPr>
                    <a:t>   25       50         100       200</a:t>
                  </a:r>
                  <a:endParaRPr lang="en-US" altLang="en-US" sz="1000" b="1" dirty="0">
                    <a:latin typeface="Arial" charset="0"/>
                  </a:endParaRP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3916040" y="3904029"/>
                  <a:ext cx="52610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(ng/ml)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7693130" y="3933018"/>
                  <a:ext cx="52610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(ng/ml)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pic>
              <p:nvPicPr>
                <p:cNvPr id="33" name="Picture 32"/>
                <p:cNvPicPr>
                  <a:picLocks/>
                </p:cNvPicPr>
                <p:nvPr/>
              </p:nvPicPr>
              <p:blipFill>
                <a:blip r:embed="rId4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sharpenSoften amount="50000"/>
                          </a14:imgEffect>
                          <a14:imgEffect>
                            <a14:brightnessContrast bright="4000" contrast="6500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592610" y="1874078"/>
                  <a:ext cx="2231136" cy="192024"/>
                </a:xfrm>
                <a:prstGeom prst="rect">
                  <a:avLst/>
                </a:prstGeom>
              </p:spPr>
            </p:pic>
            <p:pic>
              <p:nvPicPr>
                <p:cNvPr id="35" name="Picture 34"/>
                <p:cNvPicPr>
                  <a:picLocks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577790" y="2107062"/>
                  <a:ext cx="2231136" cy="192024"/>
                </a:xfrm>
                <a:prstGeom prst="rect">
                  <a:avLst/>
                </a:prstGeom>
              </p:spPr>
            </p:pic>
          </p:grpSp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5000"/>
                        </a14:imgEffect>
                        <a14:imgEffect>
                          <a14:brightnessContrast bright="27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5373957" y="1887939"/>
                <a:ext cx="2231136" cy="192024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55910" y="2165404"/>
                <a:ext cx="2231136" cy="192024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9863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36622" y="156510"/>
            <a:ext cx="7721623" cy="5865900"/>
            <a:chOff x="336622" y="156510"/>
            <a:chExt cx="7721623" cy="5865900"/>
          </a:xfrm>
        </p:grpSpPr>
        <p:grpSp>
          <p:nvGrpSpPr>
            <p:cNvPr id="5" name="Group 4"/>
            <p:cNvGrpSpPr/>
            <p:nvPr/>
          </p:nvGrpSpPr>
          <p:grpSpPr>
            <a:xfrm>
              <a:off x="1016484" y="924395"/>
              <a:ext cx="6960108" cy="3598141"/>
              <a:chOff x="1016484" y="924395"/>
              <a:chExt cx="6960108" cy="3598141"/>
            </a:xfrm>
          </p:grpSpPr>
          <p:pic>
            <p:nvPicPr>
              <p:cNvPr id="6" name="Picture 5" descr="ARCN-2.12-image.tif                                            00076846Macintosh HD                   C54C4BEC: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6484" y="924395"/>
                <a:ext cx="3136392" cy="158311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1882410" y="2090833"/>
                <a:ext cx="51809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ARCN</a:t>
                </a:r>
                <a:endParaRPr lang="en-US" sz="900" b="1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331382" y="2206249"/>
                <a:ext cx="61174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-2.1mm</a:t>
                </a:r>
                <a:endParaRPr lang="en-US" sz="900" b="1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  <p:pic>
            <p:nvPicPr>
              <p:cNvPr id="9" name="Picture 4" descr="ARCN-2.30-image.tif                                            00076846Macintosh HD                   C54C4BEC: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54298" y="927156"/>
                <a:ext cx="3522294" cy="15819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5412166" y="2136503"/>
                <a:ext cx="51809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ARCN</a:t>
                </a:r>
                <a:endParaRPr lang="en-US" sz="900" b="1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7046789" y="2238568"/>
                <a:ext cx="61174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-2.3mm</a:t>
                </a:r>
                <a:endParaRPr lang="en-US" sz="900" b="1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  <p:pic>
            <p:nvPicPr>
              <p:cNvPr id="12" name="Picture 5" descr="ARCN-2.56-image                                                00076846Macintosh HD                   C54C4BEC: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3018" y="2804070"/>
                <a:ext cx="3142214" cy="15819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1758910" y="3959770"/>
                <a:ext cx="53340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ARCN</a:t>
                </a:r>
                <a:endParaRPr lang="en-US" sz="900" b="1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391192" y="4105280"/>
                <a:ext cx="61174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-2.6mm</a:t>
                </a:r>
                <a:endParaRPr lang="en-US" sz="900" b="1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  <p:pic>
            <p:nvPicPr>
              <p:cNvPr id="15" name="Picture 7" descr="ARCN-2.80-image                                                00076846Macintosh HD                   C54C4BEC: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3532" y="2783769"/>
                <a:ext cx="3045855" cy="15819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5464154" y="3988967"/>
                <a:ext cx="51809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ARCN</a:t>
                </a:r>
                <a:endParaRPr lang="en-US" sz="900" b="1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7200959" y="4070476"/>
                <a:ext cx="61174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-2.8mm</a:t>
                </a:r>
                <a:endParaRPr lang="en-US" sz="900" b="1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18" name="Line 10"/>
              <p:cNvSpPr>
                <a:spLocks noChangeShapeType="1"/>
              </p:cNvSpPr>
              <p:nvPr/>
            </p:nvSpPr>
            <p:spPr bwMode="auto">
              <a:xfrm>
                <a:off x="1665624" y="4301308"/>
                <a:ext cx="35823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Text Box 11"/>
              <p:cNvSpPr txBox="1">
                <a:spLocks noChangeArrowheads="1"/>
              </p:cNvSpPr>
              <p:nvPr/>
            </p:nvSpPr>
            <p:spPr bwMode="auto">
              <a:xfrm>
                <a:off x="1569663" y="4291704"/>
                <a:ext cx="550151" cy="230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900" b="1" dirty="0" smtClean="0">
                    <a:latin typeface="Arial" charset="0"/>
                    <a:ea typeface="Arial" charset="0"/>
                    <a:cs typeface="Arial" charset="0"/>
                  </a:rPr>
                  <a:t>0.5mm</a:t>
                </a:r>
                <a:endParaRPr lang="en-US" altLang="en-US" sz="9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2472791" y="2086699"/>
                <a:ext cx="19676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•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6271007" y="2071180"/>
                <a:ext cx="19676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•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493742" y="1920645"/>
                <a:ext cx="19676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•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546600" y="3799865"/>
                <a:ext cx="19676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•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172200" y="3838835"/>
                <a:ext cx="19676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•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6171428" y="2133126"/>
                <a:ext cx="19676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•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6128520" y="2108763"/>
                <a:ext cx="19676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•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6159641" y="2043903"/>
                <a:ext cx="19676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•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2664626" y="3941998"/>
                <a:ext cx="19676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•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2641511" y="3816652"/>
                <a:ext cx="19676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•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203436" y="3939671"/>
                <a:ext cx="19676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•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2695846" y="3910030"/>
                <a:ext cx="19676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•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2607197" y="3846554"/>
                <a:ext cx="19676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•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6189302" y="1985653"/>
                <a:ext cx="19676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•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2578771" y="3973506"/>
                <a:ext cx="19676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•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2544570" y="3889789"/>
                <a:ext cx="19676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•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103885" y="1997931"/>
                <a:ext cx="3496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✦</a:t>
                </a:r>
                <a:endParaRPr lang="en-US" sz="800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2598593" y="3939762"/>
                <a:ext cx="3496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✦</a:t>
                </a:r>
                <a:endParaRPr lang="en-US" sz="800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201848" y="2063757"/>
                <a:ext cx="28723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✦</a:t>
                </a:r>
                <a:endParaRPr lang="en-US" sz="800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2540140" y="3738842"/>
                <a:ext cx="3496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✦</a:t>
                </a:r>
                <a:endParaRPr lang="en-US" sz="800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271439" y="1951422"/>
                <a:ext cx="3496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✦</a:t>
                </a:r>
                <a:endParaRPr lang="en-US" sz="800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6280087" y="3991464"/>
                <a:ext cx="3496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✦</a:t>
                </a:r>
                <a:endParaRPr lang="en-US" sz="800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2737083" y="3992513"/>
                <a:ext cx="3496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✦</a:t>
                </a:r>
                <a:endParaRPr lang="en-US" sz="800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2672361" y="4035026"/>
                <a:ext cx="3496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✦</a:t>
                </a:r>
                <a:endParaRPr lang="en-US" sz="800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398553" y="3876476"/>
                <a:ext cx="3496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✦</a:t>
                </a:r>
                <a:endParaRPr lang="en-US" sz="800" dirty="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2540140" y="2031345"/>
                <a:ext cx="19676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•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2685010" y="2054365"/>
                <a:ext cx="19676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•</a:t>
                </a: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6421316" y="2096815"/>
                <a:ext cx="19676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•</a:t>
                </a: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2509729" y="2134263"/>
                <a:ext cx="3496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✦</a:t>
                </a:r>
                <a:endParaRPr lang="en-US" sz="800" dirty="0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6212681" y="2176823"/>
                <a:ext cx="3496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✦</a:t>
                </a:r>
                <a:endParaRPr lang="en-US" sz="800" dirty="0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2727782" y="3958769"/>
                <a:ext cx="3496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✦</a:t>
                </a:r>
                <a:endParaRPr lang="en-US" sz="800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6250212" y="3916598"/>
                <a:ext cx="3496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✦</a:t>
                </a:r>
                <a:endParaRPr lang="en-US" sz="800" dirty="0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6129940" y="1947177"/>
                <a:ext cx="3496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✦</a:t>
                </a:r>
                <a:endParaRPr lang="en-US" sz="800" dirty="0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2474731" y="2011996"/>
                <a:ext cx="3496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✦</a:t>
                </a:r>
                <a:endParaRPr lang="en-US" sz="800" dirty="0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6164472" y="3922975"/>
                <a:ext cx="3496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✦</a:t>
                </a:r>
                <a:endParaRPr lang="en-US" sz="800" dirty="0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2764469" y="3808534"/>
                <a:ext cx="3496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✦</a:t>
                </a:r>
                <a:endParaRPr lang="en-US" sz="800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6220388" y="3999179"/>
                <a:ext cx="3496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✦</a:t>
                </a:r>
                <a:endParaRPr lang="en-US" sz="800" dirty="0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6214888" y="3832613"/>
                <a:ext cx="3496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✦</a:t>
                </a:r>
                <a:endParaRPr lang="en-US" sz="800" dirty="0"/>
              </a:p>
            </p:txBody>
          </p:sp>
        </p:grpSp>
        <p:sp>
          <p:nvSpPr>
            <p:cNvPr id="2" name="Rectangle 1"/>
            <p:cNvSpPr/>
            <p:nvPr/>
          </p:nvSpPr>
          <p:spPr>
            <a:xfrm>
              <a:off x="336622" y="156510"/>
              <a:ext cx="221406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>
                  <a:latin typeface="Arial" charset="0"/>
                  <a:ea typeface="Arial" charset="0"/>
                  <a:cs typeface="Arial" charset="0"/>
                </a:rPr>
                <a:t>Supplement Figure </a:t>
              </a:r>
              <a:r>
                <a:rPr lang="en-US" sz="1600" b="1" dirty="0">
                  <a:latin typeface="Arial" charset="0"/>
                  <a:ea typeface="Arial" charset="0"/>
                  <a:cs typeface="Arial" charset="0"/>
                </a:rPr>
                <a:t>3</a:t>
              </a:r>
              <a:endParaRPr lang="en-US" sz="16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850350" y="4637415"/>
              <a:ext cx="7207895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1400" b="1" kern="0" dirty="0" smtClean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Supplement Figure </a:t>
              </a:r>
              <a:r>
                <a:rPr lang="en-US" sz="1400" b="1" kern="0" dirty="0" smtClean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3. </a:t>
              </a:r>
              <a:r>
                <a:rPr lang="en-US" sz="1400" b="1" kern="0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Schematics representations of injection sites in serial sections from the rostral (-2.1) to the caudal (-2.8) extent of the region of the ARCN. The distance posterior to </a:t>
              </a:r>
              <a:r>
                <a:rPr lang="en-US" sz="1400" b="1" kern="0" dirty="0" err="1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bregma</a:t>
              </a:r>
              <a:r>
                <a:rPr lang="en-US" sz="1400" b="1" kern="0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 is shown for each section according to </a:t>
              </a:r>
              <a:r>
                <a:rPr lang="en-US" sz="1400" b="1" kern="0" dirty="0" err="1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Paxinos</a:t>
              </a:r>
              <a:r>
                <a:rPr lang="en-US" sz="1400" b="1" kern="0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 and Watson. “</a:t>
              </a:r>
              <a:r>
                <a:rPr lang="en-US" sz="1400" b="1" kern="0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  <a:sym typeface="Symbol" charset="2"/>
                </a:rPr>
                <a:t></a:t>
              </a:r>
              <a:r>
                <a:rPr lang="en-US" sz="1400" b="1" kern="0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” represents the center of microinjection sites from control rats. “</a:t>
              </a:r>
              <a:r>
                <a:rPr lang="en-US" sz="1400" b="1" kern="0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  <a:sym typeface="Symbol" charset="2"/>
                </a:rPr>
                <a:t></a:t>
              </a:r>
              <a:r>
                <a:rPr lang="en-US" sz="1400" b="1" kern="0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” represents the center of microinjection sites from the HFD rats. LH, lateral hypothalamus; VMH, ventromedial hypothalamus; 3V, third ventricle.</a:t>
              </a:r>
              <a:endParaRPr lang="en-US" sz="1400" b="1" i="1" kern="0" dirty="0">
                <a:solidFill>
                  <a:srgbClr val="000000"/>
                </a:solidFill>
                <a:effectLst/>
                <a:latin typeface="Arial" charset="0"/>
                <a:ea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3735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</TotalTime>
  <Words>273</Words>
  <Application>Microsoft Macintosh PowerPoint</Application>
  <PresentationFormat>On-screen Show (4:3)</PresentationFormat>
  <Paragraphs>76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ＭＳ Ｐゴシック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Zheng, Hong</dc:creator>
  <cp:lastModifiedBy>Zheng, Hong</cp:lastModifiedBy>
  <cp:revision>20</cp:revision>
  <dcterms:created xsi:type="dcterms:W3CDTF">2019-07-30T19:58:35Z</dcterms:created>
  <dcterms:modified xsi:type="dcterms:W3CDTF">2019-11-12T17:08:46Z</dcterms:modified>
</cp:coreProperties>
</file>