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6858000" cy="9144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3" d="100"/>
          <a:sy n="53" d="100"/>
        </p:scale>
        <p:origin x="-2238" y="-9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2019-7-1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2019-7-1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2019-7-1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2019-7-1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2019-7-1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2019-7-1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2019-7-1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2019-7-1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2019-7-1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2019-7-1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2019-7-1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pPr/>
              <a:t>2019-7-1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24844" y="251520"/>
            <a:ext cx="25382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b="1" dirty="0" smtClean="0"/>
              <a:t>Supplementary  Figure 1</a:t>
            </a:r>
            <a:endParaRPr lang="zh-CN" altLang="en-US" b="1" dirty="0"/>
          </a:p>
        </p:txBody>
      </p:sp>
      <p:pic>
        <p:nvPicPr>
          <p:cNvPr id="4" name="图片 3" descr="图片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259632"/>
            <a:ext cx="6858000" cy="4875889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44016" y="6318190"/>
            <a:ext cx="6525344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Supplementary Figure 1. No correlation exists between the levels of </a:t>
            </a:r>
            <a:r>
              <a:rPr lang="en-US" altLang="zh-CN" dirty="0" err="1" smtClean="0"/>
              <a:t>hepcidin</a:t>
            </a:r>
            <a:r>
              <a:rPr lang="en-US" altLang="zh-CN" dirty="0" smtClean="0"/>
              <a:t> and folic acid and vitamin B12 in sera of IBD patients. (a) Correlation between the levels of </a:t>
            </a:r>
            <a:r>
              <a:rPr lang="en-US" altLang="zh-CN" dirty="0" err="1" smtClean="0"/>
              <a:t>hepcidin</a:t>
            </a:r>
            <a:r>
              <a:rPr lang="en-US" altLang="zh-CN" dirty="0" smtClean="0"/>
              <a:t> and folic acid in UC patients (n = 30), (b) Correlation between the levels of </a:t>
            </a:r>
            <a:r>
              <a:rPr lang="en-US" altLang="zh-CN" dirty="0" err="1" smtClean="0"/>
              <a:t>hepcidin</a:t>
            </a:r>
            <a:r>
              <a:rPr lang="en-US" altLang="zh-CN" dirty="0" smtClean="0"/>
              <a:t> and folic acid in CD patients (n = 66), (c) Correlation between the levels of </a:t>
            </a:r>
            <a:r>
              <a:rPr lang="en-US" altLang="zh-CN" dirty="0" err="1" smtClean="0"/>
              <a:t>hepcidin</a:t>
            </a:r>
            <a:r>
              <a:rPr lang="en-US" altLang="zh-CN" dirty="0" smtClean="0"/>
              <a:t> and vitamin B12 in UC patients (n = 30), (d) Correlation between the levels of </a:t>
            </a:r>
            <a:r>
              <a:rPr lang="en-US" altLang="zh-CN" dirty="0" err="1" smtClean="0"/>
              <a:t>hepcidin</a:t>
            </a:r>
            <a:r>
              <a:rPr lang="en-US" altLang="zh-CN" dirty="0" smtClean="0"/>
              <a:t> and vitamin B12 in CD patients (n = 66). Spearman’s correlation analysis was used for correlation analysis. </a:t>
            </a:r>
            <a:r>
              <a:rPr lang="en-US" altLang="zh-CN" i="1" dirty="0" smtClean="0"/>
              <a:t>r</a:t>
            </a:r>
            <a:r>
              <a:rPr lang="en-US" altLang="zh-CN" dirty="0" smtClean="0"/>
              <a:t> and </a:t>
            </a:r>
            <a:r>
              <a:rPr lang="en-US" altLang="zh-CN" i="1" dirty="0" smtClean="0"/>
              <a:t>P</a:t>
            </a:r>
            <a:r>
              <a:rPr lang="en-US" altLang="zh-CN" dirty="0" smtClean="0"/>
              <a:t> values are shown in each panel. </a:t>
            </a:r>
            <a:endParaRPr lang="zh-CN" altLang="zh-CN" dirty="0" smtClean="0"/>
          </a:p>
          <a:p>
            <a:endParaRPr lang="zh-CN" alt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24844" y="251520"/>
            <a:ext cx="25382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b="1" dirty="0" smtClean="0"/>
              <a:t>Supplementary  Figure </a:t>
            </a:r>
            <a:r>
              <a:rPr lang="en-US" altLang="zh-CN" b="1" dirty="0" smtClean="0"/>
              <a:t>2</a:t>
            </a:r>
            <a:endParaRPr lang="zh-CN" altLang="en-US" b="1" dirty="0"/>
          </a:p>
        </p:txBody>
      </p:sp>
      <p:sp>
        <p:nvSpPr>
          <p:cNvPr id="5" name="TextBox 4"/>
          <p:cNvSpPr txBox="1"/>
          <p:nvPr/>
        </p:nvSpPr>
        <p:spPr>
          <a:xfrm>
            <a:off x="350658" y="6012160"/>
            <a:ext cx="6156684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Supplementary Figure 2. No significant differences in the viability of LO2 cells and HepG2 cells after exposure to TNF-a, IFX, and JNK-IN-8, BAY 11-7802, and Z-DEVD-FMK, respectively, for 12 h. (a) LO2 cell line and (b) HepG2 cell line were incubated with TNF-a (10 </a:t>
            </a:r>
            <a:r>
              <a:rPr lang="en-US" altLang="zh-CN" dirty="0" err="1" smtClean="0"/>
              <a:t>ng/mL</a:t>
            </a:r>
            <a:r>
              <a:rPr lang="en-US" altLang="zh-CN" dirty="0" smtClean="0"/>
              <a:t>) in the presence of anti-TNF-a </a:t>
            </a:r>
            <a:r>
              <a:rPr lang="en-US" altLang="zh-CN" dirty="0" err="1" smtClean="0"/>
              <a:t>mAb</a:t>
            </a:r>
            <a:r>
              <a:rPr lang="en-US" altLang="zh-CN" dirty="0" smtClean="0"/>
              <a:t> (IFX, 50ng/uL), JNK inhibitor (JNK-IN-8, 10 </a:t>
            </a:r>
            <a:r>
              <a:rPr lang="en-US" altLang="zh-CN" dirty="0" err="1" smtClean="0"/>
              <a:t>μM</a:t>
            </a:r>
            <a:r>
              <a:rPr lang="en-US" altLang="zh-CN" dirty="0" smtClean="0"/>
              <a:t>), NF-</a:t>
            </a:r>
            <a:r>
              <a:rPr lang="en-US" altLang="zh-CN" dirty="0" err="1" smtClean="0"/>
              <a:t>kB</a:t>
            </a:r>
            <a:r>
              <a:rPr lang="en-US" altLang="zh-CN" dirty="0" smtClean="0"/>
              <a:t> inhibitor (BAY 11-7082, 10 </a:t>
            </a:r>
            <a:r>
              <a:rPr lang="en-US" altLang="zh-CN" dirty="0" err="1" smtClean="0"/>
              <a:t>μM</a:t>
            </a:r>
            <a:r>
              <a:rPr lang="en-US" altLang="zh-CN" dirty="0" smtClean="0"/>
              <a:t>), and caspase-3/8 inhibitor (Z-DEVD-FMK, 50 </a:t>
            </a:r>
            <a:r>
              <a:rPr lang="en-US" altLang="zh-CN" dirty="0" err="1" smtClean="0"/>
              <a:t>μM</a:t>
            </a:r>
            <a:r>
              <a:rPr lang="en-US" altLang="zh-CN" dirty="0" smtClean="0"/>
              <a:t>), respectively, as indicated. One way ANOVA was performed for statistical analysis.  </a:t>
            </a:r>
            <a:endParaRPr lang="zh-CN" altLang="zh-CN" dirty="0" smtClean="0"/>
          </a:p>
          <a:p>
            <a:endParaRPr lang="zh-CN" altLang="en-US" dirty="0"/>
          </a:p>
        </p:txBody>
      </p:sp>
      <p:pic>
        <p:nvPicPr>
          <p:cNvPr id="6" name="图片 5" descr="图片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619672"/>
            <a:ext cx="6858000" cy="3985327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239</Words>
  <Application>Microsoft Office PowerPoint</Application>
  <PresentationFormat>全屏显示(4:3)</PresentationFormat>
  <Paragraphs>4</Paragraphs>
  <Slides>2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2</vt:i4>
      </vt:variant>
    </vt:vector>
  </HeadingPairs>
  <TitlesOfParts>
    <vt:vector size="3" baseType="lpstr">
      <vt:lpstr>Office 主题</vt:lpstr>
      <vt:lpstr>幻灯片 1</vt:lpstr>
      <vt:lpstr>幻灯片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cp:lastModifiedBy>Administrator</cp:lastModifiedBy>
  <cp:revision>2</cp:revision>
  <dcterms:modified xsi:type="dcterms:W3CDTF">2019-07-01T11:14:52Z</dcterms:modified>
</cp:coreProperties>
</file>