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2" userDrawn="1">
          <p15:clr>
            <a:srgbClr val="A4A3A4"/>
          </p15:clr>
        </p15:guide>
        <p15:guide id="2" pos="1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2"/>
    <p:restoredTop sz="78801"/>
  </p:normalViewPr>
  <p:slideViewPr>
    <p:cSldViewPr snapToGrid="0" snapToObjects="1" showGuides="1">
      <p:cViewPr>
        <p:scale>
          <a:sx n="125" d="100"/>
          <a:sy n="125" d="100"/>
        </p:scale>
        <p:origin x="1472" y="-2232"/>
      </p:cViewPr>
      <p:guideLst>
        <p:guide orient="horz" pos="1442"/>
        <p:guide pos="1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88827-E046-7441-A0E9-DAAEB26EC332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F1FBA-DBF9-2043-819C-A714860AD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924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Supplementary figure 3</a:t>
            </a:r>
            <a:r>
              <a:rPr lang="en-GB" dirty="0"/>
              <a:t>. A, B : (</a:t>
            </a:r>
            <a:r>
              <a:rPr lang="en-GB" dirty="0" err="1"/>
              <a:t>i</a:t>
            </a:r>
            <a:r>
              <a:rPr lang="en-GB" dirty="0"/>
              <a:t>) LC3b I, (ii)II and (iii) LC3bII/I densitometry analyses from western blots performed on 2 independent IPF/control cohorts, C and D : relative mRNA expression of p62 and Beclin1. E.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Representative images of LC3b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immunostained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alveolar macrophages from IPF and control samples treated with CQ or left untreated. </a:t>
            </a:r>
            <a:r>
              <a:rPr lang="en-GB" dirty="0"/>
              <a:t>All graphs represent median and interquartile ranges, no significant differences observed according to Mann-Whitney test.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FC3C9E-E111-D74D-80DD-B1DF93E3A59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745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483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93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190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148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573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865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925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5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490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006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36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41486-0DC6-A147-946E-69BCB240DF6D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7EACA-2628-804F-A7A3-2FB2ECE4E8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731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emf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F62DC0B-14FD-C844-A462-4F3238866DD4}"/>
              </a:ext>
            </a:extLst>
          </p:cNvPr>
          <p:cNvSpPr txBox="1"/>
          <p:nvPr/>
        </p:nvSpPr>
        <p:spPr>
          <a:xfrm>
            <a:off x="131885" y="57152"/>
            <a:ext cx="334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1DB282-DCF6-004E-A387-DBE772B805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9236"/>
          <a:stretch/>
        </p:blipFill>
        <p:spPr>
          <a:xfrm>
            <a:off x="396076" y="149055"/>
            <a:ext cx="6134100" cy="17503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2AD045F-F22D-704A-A6F0-F7992D9018E7}"/>
              </a:ext>
            </a:extLst>
          </p:cNvPr>
          <p:cNvSpPr txBox="1"/>
          <p:nvPr/>
        </p:nvSpPr>
        <p:spPr>
          <a:xfrm>
            <a:off x="552385" y="201169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(</a:t>
            </a:r>
            <a:r>
              <a:rPr lang="en-GB" sz="1200" dirty="0" err="1"/>
              <a:t>i</a:t>
            </a:r>
            <a:r>
              <a:rPr lang="en-GB" sz="1200" dirty="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86B8ED-F68C-A644-801D-13339E716CA0}"/>
              </a:ext>
            </a:extLst>
          </p:cNvPr>
          <p:cNvSpPr txBox="1"/>
          <p:nvPr/>
        </p:nvSpPr>
        <p:spPr>
          <a:xfrm>
            <a:off x="2478139" y="2024004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(ii)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009285-D0C3-2B42-8433-31812753DD81}"/>
              </a:ext>
            </a:extLst>
          </p:cNvPr>
          <p:cNvSpPr txBox="1"/>
          <p:nvPr/>
        </p:nvSpPr>
        <p:spPr>
          <a:xfrm>
            <a:off x="4486524" y="2011690"/>
            <a:ext cx="383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(iii)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1B2728-8BCD-DB44-A33D-89E514613C75}"/>
              </a:ext>
            </a:extLst>
          </p:cNvPr>
          <p:cNvSpPr txBox="1"/>
          <p:nvPr/>
        </p:nvSpPr>
        <p:spPr>
          <a:xfrm>
            <a:off x="552385" y="136742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(</a:t>
            </a:r>
            <a:r>
              <a:rPr lang="en-GB" sz="1200" dirty="0" err="1"/>
              <a:t>i</a:t>
            </a:r>
            <a:r>
              <a:rPr lang="en-GB" sz="1200" dirty="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967E84-D967-F04A-AA57-9A311A266F0F}"/>
              </a:ext>
            </a:extLst>
          </p:cNvPr>
          <p:cNvSpPr txBox="1"/>
          <p:nvPr/>
        </p:nvSpPr>
        <p:spPr>
          <a:xfrm>
            <a:off x="2478139" y="149055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(ii)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97FD39-7EE5-BE41-836F-F67C5861FE76}"/>
              </a:ext>
            </a:extLst>
          </p:cNvPr>
          <p:cNvSpPr txBox="1"/>
          <p:nvPr/>
        </p:nvSpPr>
        <p:spPr>
          <a:xfrm>
            <a:off x="4486524" y="136741"/>
            <a:ext cx="383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(iii)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14B9DF-0E62-C645-9123-042FD2187F65}"/>
              </a:ext>
            </a:extLst>
          </p:cNvPr>
          <p:cNvSpPr txBox="1"/>
          <p:nvPr/>
        </p:nvSpPr>
        <p:spPr>
          <a:xfrm>
            <a:off x="141877" y="1836046"/>
            <a:ext cx="327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8CB6B1-8702-FB44-B30D-8FBB6C910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213" y="4202254"/>
            <a:ext cx="2518720" cy="197526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519BFD4-93C1-1C41-8735-459F43039B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7863" y="4202253"/>
            <a:ext cx="2518720" cy="197526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EB8E118E-4B8D-A744-BF8E-F875A0190D90}"/>
              </a:ext>
            </a:extLst>
          </p:cNvPr>
          <p:cNvSpPr txBox="1"/>
          <p:nvPr/>
        </p:nvSpPr>
        <p:spPr>
          <a:xfrm>
            <a:off x="869339" y="4048365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5376447-0DA9-8A49-A10D-B8D678F6F2D4}"/>
              </a:ext>
            </a:extLst>
          </p:cNvPr>
          <p:cNvSpPr txBox="1"/>
          <p:nvPr/>
        </p:nvSpPr>
        <p:spPr>
          <a:xfrm>
            <a:off x="3383445" y="4048365"/>
            <a:ext cx="335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D.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4A2734D6-C0FA-F641-9B8A-0DFAFE4C51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267"/>
          <a:stretch/>
        </p:blipFill>
        <p:spPr>
          <a:xfrm>
            <a:off x="327827" y="1982563"/>
            <a:ext cx="6134100" cy="19192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A5BD63-EF2B-CE42-B24D-9264046348EF}"/>
              </a:ext>
            </a:extLst>
          </p:cNvPr>
          <p:cNvSpPr txBox="1"/>
          <p:nvPr/>
        </p:nvSpPr>
        <p:spPr>
          <a:xfrm>
            <a:off x="134470" y="8713693"/>
            <a:ext cx="6530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Supplementary figure 3</a:t>
            </a:r>
            <a:r>
              <a:rPr lang="en-GB" sz="1200" dirty="0"/>
              <a:t>. A, B : (</a:t>
            </a:r>
            <a:r>
              <a:rPr lang="en-GB" sz="1200" dirty="0" err="1"/>
              <a:t>i</a:t>
            </a:r>
            <a:r>
              <a:rPr lang="en-GB" sz="1200" dirty="0"/>
              <a:t>) LC3b I, (ii)II and (iii) LC3bII/I densitometry analyses from western blots performed on 2 independent IPF/control cohorts, C and D : relative mRNA expression of p62 and Beclin1. E. Representative images of LC3b </a:t>
            </a:r>
            <a:r>
              <a:rPr lang="en-GB" sz="1200" dirty="0" err="1"/>
              <a:t>immunostained</a:t>
            </a:r>
            <a:r>
              <a:rPr lang="en-GB" sz="1200" dirty="0"/>
              <a:t> alveolar macrophages from IPF and control samples treated with CQ or left untreated. All graphs represent median and interquartile ranges, no significant differences observed according to Mann-Whitney test.</a:t>
            </a:r>
          </a:p>
          <a:p>
            <a:pPr algn="just"/>
            <a:endParaRPr lang="en-GB" sz="12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E1EC8F2-CC88-0F46-82F0-89D9B3E00A2A}"/>
              </a:ext>
            </a:extLst>
          </p:cNvPr>
          <p:cNvGrpSpPr/>
          <p:nvPr/>
        </p:nvGrpSpPr>
        <p:grpSpPr>
          <a:xfrm>
            <a:off x="197070" y="6391743"/>
            <a:ext cx="6322747" cy="1994849"/>
            <a:chOff x="67715" y="134854"/>
            <a:chExt cx="6322747" cy="199484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28318AF-DCE1-A54D-9422-81A52C2FE50B}"/>
                </a:ext>
              </a:extLst>
            </p:cNvPr>
            <p:cNvSpPr txBox="1"/>
            <p:nvPr/>
          </p:nvSpPr>
          <p:spPr>
            <a:xfrm>
              <a:off x="1880147" y="134854"/>
              <a:ext cx="645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Control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FC47F37-D184-E244-9C9D-3A4AD7C11125}"/>
                </a:ext>
              </a:extLst>
            </p:cNvPr>
            <p:cNvSpPr txBox="1"/>
            <p:nvPr/>
          </p:nvSpPr>
          <p:spPr>
            <a:xfrm>
              <a:off x="5043744" y="134854"/>
              <a:ext cx="3738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IPF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22E6DB3-4613-CA48-A34C-CD781306706B}"/>
                </a:ext>
              </a:extLst>
            </p:cNvPr>
            <p:cNvGrpSpPr/>
            <p:nvPr/>
          </p:nvGrpSpPr>
          <p:grpSpPr>
            <a:xfrm>
              <a:off x="152776" y="462027"/>
              <a:ext cx="6237686" cy="1667676"/>
              <a:chOff x="189258" y="7892097"/>
              <a:chExt cx="6237686" cy="1667676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1D9573A3-C0CB-3143-A965-07F30E9BEF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53469" y="8119773"/>
                <a:ext cx="1440000" cy="1440000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41E748DC-50E5-DE4E-8289-67BDEB5313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86944" y="8115952"/>
                <a:ext cx="1440000" cy="1440000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172F3246-B7AD-174F-8943-8C83C0E97A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6557" y="8117108"/>
                <a:ext cx="1440000" cy="1440000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B9C59F03-738D-7549-8CB6-1931CDE4D0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06145" y="8113598"/>
                <a:ext cx="1440000" cy="1440000"/>
              </a:xfrm>
              <a:prstGeom prst="rect">
                <a:avLst/>
              </a:prstGeom>
            </p:spPr>
          </p:pic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F2E14809-13A1-C347-8EF8-1E331D366E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1487" y="7926313"/>
                <a:ext cx="29205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6D31DFF-AB5E-714D-8606-8B8A8998FD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7763" y="7926313"/>
                <a:ext cx="292052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44 - TextBox">
                <a:extLst>
                  <a:ext uri="{FF2B5EF4-FFF2-40B4-BE49-F238E27FC236}">
                    <a16:creationId xmlns:a16="http://schemas.microsoft.com/office/drawing/2014/main" id="{820044BA-F7D7-BD4A-B9FA-BFD172D8A5A7}"/>
                  </a:ext>
                </a:extLst>
              </p:cNvPr>
              <p:cNvSpPr txBox="1"/>
              <p:nvPr/>
            </p:nvSpPr>
            <p:spPr>
              <a:xfrm>
                <a:off x="476557" y="7893142"/>
                <a:ext cx="29054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NT                                   CQ</a:t>
                </a:r>
              </a:p>
            </p:txBody>
          </p:sp>
          <p:sp>
            <p:nvSpPr>
              <p:cNvPr id="31" name="44 - TextBox">
                <a:extLst>
                  <a:ext uri="{FF2B5EF4-FFF2-40B4-BE49-F238E27FC236}">
                    <a16:creationId xmlns:a16="http://schemas.microsoft.com/office/drawing/2014/main" id="{55BD4561-1308-4C43-BDE5-6B8048CBC5C4}"/>
                  </a:ext>
                </a:extLst>
              </p:cNvPr>
              <p:cNvSpPr txBox="1"/>
              <p:nvPr/>
            </p:nvSpPr>
            <p:spPr>
              <a:xfrm>
                <a:off x="3504952" y="7892097"/>
                <a:ext cx="29054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NT                                   CQ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AD444C6-3A04-0D42-9F31-9913BB6EE1D1}"/>
                  </a:ext>
                </a:extLst>
              </p:cNvPr>
              <p:cNvSpPr txBox="1"/>
              <p:nvPr/>
            </p:nvSpPr>
            <p:spPr>
              <a:xfrm rot="16200000">
                <a:off x="82370" y="8670345"/>
                <a:ext cx="4907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LC3B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610F467-BD8B-924E-9876-0A2031D72E25}"/>
                </a:ext>
              </a:extLst>
            </p:cNvPr>
            <p:cNvSpPr txBox="1"/>
            <p:nvPr/>
          </p:nvSpPr>
          <p:spPr>
            <a:xfrm>
              <a:off x="67715" y="221762"/>
              <a:ext cx="3305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7353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583</TotalTime>
  <Words>214</Words>
  <Application>Microsoft Macintosh PowerPoint</Application>
  <PresentationFormat>A4 Paper (210x297 mm)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70</cp:revision>
  <dcterms:created xsi:type="dcterms:W3CDTF">2018-07-18T09:30:46Z</dcterms:created>
  <dcterms:modified xsi:type="dcterms:W3CDTF">2019-01-15T14:33:44Z</dcterms:modified>
</cp:coreProperties>
</file>