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96" r:id="rId2"/>
    <p:sldId id="297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282" r:id="rId11"/>
    <p:sldId id="307" r:id="rId12"/>
    <p:sldId id="309" r:id="rId13"/>
    <p:sldId id="311" r:id="rId14"/>
    <p:sldId id="306" r:id="rId15"/>
    <p:sldId id="308" r:id="rId16"/>
    <p:sldId id="310" r:id="rId17"/>
    <p:sldId id="312" r:id="rId18"/>
  </p:sldIdLst>
  <p:sldSz cx="10799763" cy="14400213"/>
  <p:notesSz cx="9144000" cy="6858000"/>
  <p:defaultTextStyle>
    <a:defPPr>
      <a:defRPr lang="en-US"/>
    </a:defPPr>
    <a:lvl1pPr marL="0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FD"/>
    <a:srgbClr val="399245"/>
    <a:srgbClr val="ECBED5"/>
    <a:srgbClr val="CD899F"/>
    <a:srgbClr val="81494D"/>
    <a:srgbClr val="824475"/>
    <a:srgbClr val="D7CEFF"/>
    <a:srgbClr val="D1F8D3"/>
    <a:srgbClr val="4BF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1"/>
  </p:normalViewPr>
  <p:slideViewPr>
    <p:cSldViewPr snapToGrid="0" snapToObjects="1">
      <p:cViewPr>
        <p:scale>
          <a:sx n="125" d="100"/>
          <a:sy n="125" d="100"/>
        </p:scale>
        <p:origin x="21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5F78C-7FF0-9540-97FD-39B25ABB74FB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03638" y="857250"/>
            <a:ext cx="17367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CA6AC-C6CF-7843-A5C1-F41EB847A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1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356703"/>
            <a:ext cx="9179799" cy="501340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7563446"/>
            <a:ext cx="8099822" cy="3476717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766678"/>
            <a:ext cx="2328699" cy="12203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766678"/>
            <a:ext cx="6851100" cy="1220351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3590057"/>
            <a:ext cx="9314796" cy="5990088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9636813"/>
            <a:ext cx="9314796" cy="3150046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3833390"/>
            <a:ext cx="4589899" cy="91368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3833390"/>
            <a:ext cx="4589899" cy="91368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66681"/>
            <a:ext cx="9314796" cy="27833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3530053"/>
            <a:ext cx="4568805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5260078"/>
            <a:ext cx="4568805" cy="77367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3530053"/>
            <a:ext cx="4591306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5260078"/>
            <a:ext cx="4591306" cy="77367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2073367"/>
            <a:ext cx="5467380" cy="1023348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2073367"/>
            <a:ext cx="5467380" cy="1023348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766681"/>
            <a:ext cx="931479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3833390"/>
            <a:ext cx="931479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C783B-D511-E843-99BF-00AE4F3DA27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3346867"/>
            <a:ext cx="364492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C7FE-223A-D940-AE1F-B4BE79DF3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2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2635685"/>
            <a:ext cx="78409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20 novel disease group-specific-, and 12 new shared- macrophage pathways have been identified in eight groups of 34 diseases including 24 </a:t>
            </a:r>
            <a:r>
              <a:rPr lang="en-US" sz="1600" b="1" dirty="0" smtClean="0"/>
              <a:t>inflammatory organ diseases, </a:t>
            </a:r>
            <a:r>
              <a:rPr lang="en-US" sz="1600" b="1" dirty="0"/>
              <a:t>and 10 </a:t>
            </a:r>
            <a:r>
              <a:rPr lang="en-US" sz="1600" b="1" dirty="0" smtClean="0"/>
              <a:t>tumors. </a:t>
            </a:r>
            <a:endParaRPr lang="en-US" sz="1600" dirty="0"/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Supplemental data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smtClean="0"/>
              <a:t>Bin Lai, Jiwei Wang, …</a:t>
            </a:r>
            <a:r>
              <a:rPr lang="en-US" sz="1600" dirty="0" err="1" smtClean="0"/>
              <a:t>Xiaofeng</a:t>
            </a:r>
            <a:r>
              <a:rPr lang="en-US" sz="1600" dirty="0" smtClean="0"/>
              <a:t> Yang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50444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661699"/>
              </p:ext>
            </p:extLst>
          </p:nvPr>
        </p:nvGraphicFramePr>
        <p:xfrm>
          <a:off x="731375" y="1469985"/>
          <a:ext cx="9083956" cy="6865936"/>
        </p:xfrm>
        <a:graphic>
          <a:graphicData uri="http://schemas.openxmlformats.org/drawingml/2006/table">
            <a:tbl>
              <a:tblPr/>
              <a:tblGrid>
                <a:gridCol w="731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7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3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21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21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721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721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012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Autoimmune diseases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Cardiovascular diseases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120">
                <a:tc rowSpan="6"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GEO ID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GSE55235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GSE81622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GSE57376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GSE27335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GSE19339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23561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GSE57691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GSE57691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  <a:endParaRPr lang="en-US" sz="800" b="0" i="0" u="none" strike="noStrike" dirty="0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  <a:endParaRPr lang="en-US" sz="800" b="0" i="0" u="none" strike="noStrike" dirty="0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  <a:endParaRPr lang="en-US" sz="800" b="0" i="0" u="none" strike="noStrike" dirty="0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  <a:endParaRPr lang="en-US" sz="800" b="0" i="0" u="none" strike="noStrike" dirty="0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synovial membrane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monocytes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skin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airway fibroblasts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blood leukocytes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jurkat Tcell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Abodominal aorta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Abodominal aorta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Rheumatoid arthritis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Systemic lupus erythematosus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Psoriasis lesional skin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Asthma 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Myocardial infarction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Coronary artery disease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Abdominal aortic aneurysm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Aortic occlusive disease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nonlesional skin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0120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IL1B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-2.307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4.325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-1.689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-2.934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-3.328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17.183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2.457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6.910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9.518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2.016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CXCL10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5.060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5.638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1.878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5.868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5.577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2.481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IL23A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1.779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-1.813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1.759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2.323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-4.205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2.346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2.004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0120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16.084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2.228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2.247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-2.067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1.829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-2.637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CCL18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31.684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54.989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2.416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CD200R1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-1.582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-2.462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2.009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F13A1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IL1RN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2.179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1.516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7.431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2.193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1.840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1.980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3.095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-3.591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PDE4DIP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-2.173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-1.524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2.347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Chil4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Retnla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0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IL10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-1.883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2.772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2.041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2.323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1.759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01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16.084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2.228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1.980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3.095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-3.591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0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M2d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-2.934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1.759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2.323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0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M4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MMP7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22.821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16.084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2.228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S100A8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3.240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-6.427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01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HMOX1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9.729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2.135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NFE2L2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1.977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1.599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-1.619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TXNRD1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1.836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1.955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-1.532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-2.160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SRXN1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2.235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2.037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2.222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012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M(hb) markers</a:t>
                      </a:r>
                    </a:p>
                  </a:txBody>
                  <a:tcPr marL="5428" marR="5428" marT="542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2.247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-2.067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16.084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2.228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012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markers</a:t>
                      </a:r>
                    </a:p>
                  </a:txBody>
                  <a:tcPr marL="5428" marR="5428" marT="542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2.247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-2.067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0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HA-mac markers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2.247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1.976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-1.722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-2.067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HLA-DRB1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3.075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-2.213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0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HLA-DRA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5.038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012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662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16/31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20/31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012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4/31</a:t>
                      </a:r>
                    </a:p>
                  </a:txBody>
                  <a:tcPr marL="5428" marR="5428" marT="5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428" marR="5428" marT="5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731374" y="1187592"/>
            <a:ext cx="9083957" cy="2823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S9.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31 macrophage markers in 10 </a:t>
            </a:r>
            <a:r>
              <a:rPr lang="en-US" sz="1000" dirty="0" err="1" smtClean="0">
                <a:latin typeface="Arial" charset="0"/>
                <a:ea typeface="Arial" charset="0"/>
                <a:cs typeface="Arial" charset="0"/>
              </a:rPr>
              <a:t>Mφ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subsets are modulated in autoimmune diseases and cardiovascular diseases.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351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174038"/>
              </p:ext>
            </p:extLst>
          </p:nvPr>
        </p:nvGraphicFramePr>
        <p:xfrm>
          <a:off x="844954" y="1502425"/>
          <a:ext cx="9086127" cy="7155776"/>
        </p:xfrm>
        <a:graphic>
          <a:graphicData uri="http://schemas.openxmlformats.org/drawingml/2006/table">
            <a:tbl>
              <a:tblPr/>
              <a:tblGrid>
                <a:gridCol w="620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1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5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5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50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50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50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535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5898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r>
                        <a:rPr lang="sk-S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Digestive inflammatory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Infection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138">
                <a:tc rowSpan="6"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GEO ID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GSE46451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27411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GSE16879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GSE16879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GSE29507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GSE48080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GSE40224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GSE65517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Rectal mucosa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Stomach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ileal mucosa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colonic mucosa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Frontal cortex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Monocyte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Monocyte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Monocyte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9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Ulcerative colitis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Gastritis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Crohn’s ileitis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Crohn’s colitis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Tuberculous Meningitis coinfected with HIV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Sepsis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Chronic HCV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Tuberculosis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9138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IL1B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4.477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12.716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20.373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-12.083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3.499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-6.021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-7.464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2.028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3.525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-11.236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9.120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5.545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7.842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-14.689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6.414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-3.506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3.607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5.597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31.214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5.744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2.567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CXCL10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2.735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3.542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13.985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4.438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2.636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6.235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6.819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7.108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IL23A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2.321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2.428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4.113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-2.428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-2.812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-13.985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9138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4.244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2.978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CCL18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2.471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11.109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CD200R1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-2.888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F13A1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-5.141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IL1RN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3.308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12.050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20.749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2.604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3.636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4.288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PDE4DIP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3.568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4.865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-12.565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Retnla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91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IL10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4.168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4.907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91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3.636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4.288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91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M2d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2.028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3.525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-11.236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-2.428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91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M4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MMP7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2.890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2.279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5.389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69.593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-5.816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S100A8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9.383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33.187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103.245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913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HMOX1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1.517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-3.730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1.746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1.716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NFE2L2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-2.569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-14.124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TXNRD1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-13.141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SRXN1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1.547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-11.610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913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M(hb) markers</a:t>
                      </a:r>
                    </a:p>
                  </a:txBody>
                  <a:tcPr marL="5378" marR="5378" marT="537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4.244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940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markers</a:t>
                      </a:r>
                    </a:p>
                  </a:txBody>
                  <a:tcPr marL="5378" marR="5378" marT="537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4.244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913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HA-mac markers</a:t>
                      </a:r>
                    </a:p>
                  </a:txBody>
                  <a:tcPr marL="5378" marR="5378" marT="5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4.244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1.843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HLA-DRB1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7.552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12.799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9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HLA-DRA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1.948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2.406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19.011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9138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662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9138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5378" marR="5378" marT="5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5378" marR="5378" marT="53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731374" y="1187592"/>
            <a:ext cx="9083957" cy="2823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smtClean="0">
                <a:latin typeface="Arial" charset="0"/>
                <a:ea typeface="Arial" charset="0"/>
                <a:cs typeface="Arial" charset="0"/>
              </a:rPr>
              <a:t>Figure S10.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31 macrophage markers in 10 </a:t>
            </a:r>
            <a:r>
              <a:rPr lang="en-US" sz="1000" dirty="0" err="1" smtClean="0">
                <a:latin typeface="Arial" charset="0"/>
                <a:ea typeface="Arial" charset="0"/>
                <a:cs typeface="Arial" charset="0"/>
              </a:rPr>
              <a:t>Mφ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subsets are modulated in digestive inflammatory diseases and infection diseases.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946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31120"/>
              </p:ext>
            </p:extLst>
          </p:nvPr>
        </p:nvGraphicFramePr>
        <p:xfrm>
          <a:off x="810227" y="1458228"/>
          <a:ext cx="9016679" cy="6991864"/>
        </p:xfrm>
        <a:graphic>
          <a:graphicData uri="http://schemas.openxmlformats.org/drawingml/2006/table">
            <a:tbl>
              <a:tblPr/>
              <a:tblGrid>
                <a:gridCol w="482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7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4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88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4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23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24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97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67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880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7766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Metabolic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Respiratory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250">
                <a:tc rowSpan="6"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GEO ID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GSE25724</a:t>
                      </a:r>
                      <a:endParaRPr lang="is-IS" sz="800" b="0" i="0" u="none" strike="noStrike" dirty="0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GSE55100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GSE23561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GSE6088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GSE37768</a:t>
                      </a: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GSE53408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GSE65204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GSE48080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Pancreatic islets</a:t>
                      </a: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monocytes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jurkat Tcell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Circulating T cells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 tissue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 tissue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nasal epithelial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mononuclear cells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Type 2 diabetes</a:t>
                      </a: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Type 1 diabetes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Metabolic syndrome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Familial Hypercholesterolemia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COPD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PAH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Asthma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Pneumonia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26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7766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IL1B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2.625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1.625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3.037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IL6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7.864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4.545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CXCL10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IL23A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ARG2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-5.098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7766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-2.296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1.767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3.224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3.669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CCL18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CD200R1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F13A1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2.349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IL1RN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1.809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-3.074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2.728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2.546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1.874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4.265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PDE4DIP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-1.906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1.705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Chil3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Retnla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776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IL10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1.630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77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-2.296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2.546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1.874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4.265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776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M2d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1.625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776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M4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MMP7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-2.296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S100A8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-3.706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776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HMOX1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2.145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NFE2L2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-2.669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1.773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TXNRD1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2.500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SRXN1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776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M(hb) markers</a:t>
                      </a:r>
                    </a:p>
                  </a:txBody>
                  <a:tcPr marL="4234" marR="4234" marT="423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1.767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3.224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-2.296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2.299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9225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markers</a:t>
                      </a:r>
                    </a:p>
                  </a:txBody>
                  <a:tcPr marL="4234" marR="4234" marT="423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1.767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3.224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776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HA-mac markers</a:t>
                      </a:r>
                    </a:p>
                  </a:txBody>
                  <a:tcPr marL="4234" marR="4234" marT="42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1.767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3.224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HLA-DRB1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2.032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-2.610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7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HLA-DRA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-1.912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7766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662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2/31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2/31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7766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4/31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4234" marR="4234" marT="42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0/31</a:t>
                      </a:r>
                    </a:p>
                  </a:txBody>
                  <a:tcPr marL="4234" marR="4234" marT="42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731374" y="1187592"/>
            <a:ext cx="9083957" cy="2823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S11.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31 macrophage markers in 10 </a:t>
            </a:r>
            <a:r>
              <a:rPr lang="en-US" sz="1000" dirty="0" err="1" smtClean="0">
                <a:latin typeface="Arial" charset="0"/>
                <a:ea typeface="Arial" charset="0"/>
                <a:cs typeface="Arial" charset="0"/>
              </a:rPr>
              <a:t>Mφ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subsets are modulated in metabolic diseases and respiratory diseases.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42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2793"/>
              </p:ext>
            </p:extLst>
          </p:nvPr>
        </p:nvGraphicFramePr>
        <p:xfrm>
          <a:off x="856524" y="1450351"/>
          <a:ext cx="8866206" cy="7191344"/>
        </p:xfrm>
        <a:graphic>
          <a:graphicData uri="http://schemas.openxmlformats.org/drawingml/2006/table">
            <a:tbl>
              <a:tblPr/>
              <a:tblGrid>
                <a:gridCol w="601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9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9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9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5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95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92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61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4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57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136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097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Digestive tumors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Other tumors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44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GEO ID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GSE79973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GSE74656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GSE41657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GSE16515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45670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GSE70951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46602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36668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GSE75037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GSE71963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stomach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Liver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Colorectum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Pancreas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Esophagus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Breast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Prostate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Ovary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Kidney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1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Gastric adenocarcinoma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Hepatocellular cancer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Colorectal adenocarcinoma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Pancreatic cancer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Esophageal cancer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Breast Adenocarcinoma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Prostate cancer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Ovarian carcinoma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 cancer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Renal carcinoma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Para-carcinoma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Para-carcinoma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744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IL1B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-2.035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-6.419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1.775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23.201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-3.344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1.522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-15.453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-3.101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3.553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3.386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9.375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3.139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9.753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6.140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3.919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3.879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7.710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4.549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5.462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2.409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1.830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2.815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4.725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5.910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IL23A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-1.975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3.145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2.530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1.646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2.360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1.833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-1.923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1.686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-2.597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29.177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-1.547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2.451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4.466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-1.837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1.554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-3.062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9744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3.648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-4.391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-1.666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-2.409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-5.416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-1.904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-6.659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2.371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4.852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CCL18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5.163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9.085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-30.216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4.011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2.501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5.255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-3.689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12.061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CD200R1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-2.043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2.583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F13A1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-2.418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-7.536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-4.617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-1.885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2.407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-5.685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IL1RN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-2.423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-1.606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11.754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2.230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1.513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-4.357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-2.744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-7.532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PDE4DIP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2.403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-6.288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-4.034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-1.792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-2.309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Retnla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97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IL10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2.451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1.686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-2.597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29.177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-1.547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97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3.648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-2.744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-7.532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97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M2d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1.775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23.201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-3.344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1.686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-2.597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29.177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-1.547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2.451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97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M4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MMP7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4.121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72.619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5.347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2.352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63.662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-5.607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3.648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S100A8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3.706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2.724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-1.747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-8.158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974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HMOX1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1.700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-3.463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1.540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-3.461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NFE2L2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-3.297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-1.651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TXNRD1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4.124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1.866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SRXN1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4.439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1.917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1.696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1.755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97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M(hb)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-4.391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-1.666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-2.409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-5.416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-2.872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3.648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2154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-4.391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-1.666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-2.409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-5.416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097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HA-mac markers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-4.391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-1.666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-2.409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-5.416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HLA-DRB1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-3.608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4.419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-2.609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09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HLA-DRA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-5.265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1.888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3.988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-2.424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2.251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097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662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6/31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8/31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097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6/31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4652" marR="4652" marT="4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4/31</a:t>
                      </a:r>
                    </a:p>
                  </a:txBody>
                  <a:tcPr marL="4652" marR="4652" marT="46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731374" y="1187592"/>
            <a:ext cx="9083957" cy="2823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S12.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31 macrophage markers in 10 </a:t>
            </a:r>
            <a:r>
              <a:rPr lang="en-US" sz="1000" dirty="0" err="1" smtClean="0">
                <a:latin typeface="Arial" charset="0"/>
                <a:ea typeface="Arial" charset="0"/>
                <a:cs typeface="Arial" charset="0"/>
              </a:rPr>
              <a:t>Mφ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 subsets are modulated in digestive tumors and other tumors.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18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818869"/>
              </p:ext>
            </p:extLst>
          </p:nvPr>
        </p:nvGraphicFramePr>
        <p:xfrm>
          <a:off x="937548" y="1484478"/>
          <a:ext cx="8692590" cy="7221899"/>
        </p:xfrm>
        <a:graphic>
          <a:graphicData uri="http://schemas.openxmlformats.org/drawingml/2006/table">
            <a:tbl>
              <a:tblPr/>
              <a:tblGrid>
                <a:gridCol w="443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25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354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Autoimmune diseases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Cardiovascular diseases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311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ID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GSE55235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GSE81622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GSE57376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GSE27335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GSE19339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23561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GSE57691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GSE57691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053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773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synovial membrane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monocytes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skin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airway fibroblasts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blood leukocytes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jurkat Tcell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Abodominal aorta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Abodominal aorta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773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Rheumatoid arthritis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Systemic lupus erythematosus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Psoriasis lesional skin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Asthma 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Myocardial infarction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Coronary artery disease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Abdominal aortic aneurysm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Aortic occlusive disease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54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54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nonlesional skin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54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-2.047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RELA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-2.067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IRF3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7.792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3.340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2.369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STAT2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-1.752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54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PPARD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1.985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1.544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PPARG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-2.586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24.122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2.269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-1.685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-2.014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KLF4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-8.295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-1.741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AKT1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5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MAPK1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1.585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2.098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1.780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2.169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-1.510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354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NFKB2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-2.103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NR3C1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-1.561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-2.602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1.735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3.085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35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Mhb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ATF1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35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35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NR1H2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1.723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3540">
                <a:tc rowSpan="2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Mφ general 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CREB1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1.620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-3.956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HMGA1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2.738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1.648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SMAD4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-2.624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1.830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-1.597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-2.348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ZNF148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-1.581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-2.185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HBP1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-4.920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-1.708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CKLF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2.103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1.932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-2.058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ZNF281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2.620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FOXO3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-3.270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-2.219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-4.747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HEY1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4.982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1.700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-1.511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ETS2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-2.995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-2.453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-3.956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-1.715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-2.212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3.085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1.842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STAT4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-1.598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MELTF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-1.861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7.234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BATF3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1.723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2.169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-1.510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RIT1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1.893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1.724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1.770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HIVEP1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1.746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JUNB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-4.749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1.724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NFX1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-2.800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1.608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-2.481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FOXN3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-1.797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-1.970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-2.357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1.780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-2.047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PWWP3A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MXD4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-1.799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-2.273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E2F3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2.077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-1.534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CEBPD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-7.472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9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NME1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4.153 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1.933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-1.945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-2.660 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354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5/41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4/41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8/41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18/41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4/41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3540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9/41</a:t>
                      </a:r>
                    </a:p>
                  </a:txBody>
                  <a:tcPr marL="4469" marR="4469" marT="44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4469" marR="4469" marT="44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6/41</a:t>
                      </a:r>
                    </a:p>
                  </a:txBody>
                  <a:tcPr marL="4469" marR="4469" marT="44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4/41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8/41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18/41</a:t>
                      </a:r>
                    </a:p>
                  </a:txBody>
                  <a:tcPr marL="4469" marR="4469" marT="44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835546" y="1086338"/>
            <a:ext cx="9083957" cy="3981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S13.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18 macrophage subset transcription factors and 27 </a:t>
            </a:r>
            <a:r>
              <a:rPr lang="en-US" altLang="zh-CN" sz="1000" dirty="0">
                <a:latin typeface="Arial" charset="0"/>
                <a:ea typeface="Arial" charset="0"/>
                <a:cs typeface="Arial" charset="0"/>
              </a:rPr>
              <a:t>macrophage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general  transcription factors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are modulated in autoimmune diseases and cardiovascular diseases.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985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863335"/>
              </p:ext>
            </p:extLst>
          </p:nvPr>
        </p:nvGraphicFramePr>
        <p:xfrm>
          <a:off x="914404" y="1585705"/>
          <a:ext cx="9086123" cy="7201263"/>
        </p:xfrm>
        <a:graphic>
          <a:graphicData uri="http://schemas.openxmlformats.org/drawingml/2006/table">
            <a:tbl>
              <a:tblPr/>
              <a:tblGrid>
                <a:gridCol w="695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7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52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43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15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61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25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49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4891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Digestive inflammatory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Infection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GSE46451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27411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GSE16879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GSE16879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GSE29507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GSE48080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GSE40224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GSE65517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792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Rectal mucosa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Stomach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ileal mucosa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colonic mucosa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Frontal cortex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Monocyte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Monocyte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Monocyte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539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Ulcerative colitis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Gastritis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Crohn’s ileitis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Crohn’s colitis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Tuberculous Meningitis coinfected with HIV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Sepsis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Chronic HCV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Tuberculosis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792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89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2.120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2.437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-19.963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-3.837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RELA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-5.622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IRF3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2.018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3.806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4.798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-4.819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2.266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3.630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STAT2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1.661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1.999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2.219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89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PPARD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1.654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-1.632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PPARG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-1.710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-3.212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-20.856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4.950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KLF4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-1.857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-1.875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-6.488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-2.532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AKT1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-16.476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489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MAPK1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1.886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-17.842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1.646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2.028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-4.711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1.852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489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-9.328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NFKB2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2.042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2.410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NR3C1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-1.715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2.774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-20.376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4.102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-10.401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2.144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Mhb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ATF1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-1.643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-10.800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-1.801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489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NR1H2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-8.282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-1.801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4891">
                <a:tc rowSpan="2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Mφ general 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CREB1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-15.666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-3.053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HMGA1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-7.039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SMAD4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3.852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-1.560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-9.266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2.585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ZNF148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-5.220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HBP1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-19.963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CKLF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2.473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-11.180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ZNF281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1.509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1.996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-20.856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FOXO3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HEY1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2.842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-12.025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-6.409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ETS2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3.175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-23.938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2.576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2.120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2.437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-19.963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-3.837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STAT4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1.692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MELTF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-2.316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2.567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BATF3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1.768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2.489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4.102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-10.401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2.144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-9.328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RIT1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-1.709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-9.328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HIVEP1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-7.309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JUNB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2.202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-6.768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-2.144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NFX1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1.757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-5.890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2.395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FOXN3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-1.665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-2.277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-10.533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-4.257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1.646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2.028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-4.711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1.852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PWWP3A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MXD4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E2F3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1.654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1.690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1.913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CEBPD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1.806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2.733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48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NME1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1.624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1.673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1.505 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-8.978 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7/41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4891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28/41</a:t>
                      </a:r>
                    </a:p>
                  </a:txBody>
                  <a:tcPr marL="5025" marR="5025" marT="50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6/41</a:t>
                      </a:r>
                    </a:p>
                  </a:txBody>
                  <a:tcPr marL="5025" marR="5025" marT="50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914404" y="1109488"/>
            <a:ext cx="9083957" cy="3604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S14.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18 macrophage subset transcription factors and 27 </a:t>
            </a:r>
            <a:r>
              <a:rPr lang="en-US" altLang="zh-CN" sz="1000" dirty="0">
                <a:latin typeface="Arial" charset="0"/>
                <a:ea typeface="Arial" charset="0"/>
                <a:cs typeface="Arial" charset="0"/>
              </a:rPr>
              <a:t>macrophage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general  transcription factors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are modulated in digestive inflammation diseases and infection diseases.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37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601470"/>
              </p:ext>
            </p:extLst>
          </p:nvPr>
        </p:nvGraphicFramePr>
        <p:xfrm>
          <a:off x="928912" y="1530461"/>
          <a:ext cx="8895640" cy="7480765"/>
        </p:xfrm>
        <a:graphic>
          <a:graphicData uri="http://schemas.openxmlformats.org/drawingml/2006/table">
            <a:tbl>
              <a:tblPr/>
              <a:tblGrid>
                <a:gridCol w="565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508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Metabolic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Respiratory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30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GSE25724</a:t>
                      </a:r>
                      <a:b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endParaRPr lang="is-IS" sz="800" b="0" i="0" u="none" strike="noStrike">
                        <a:solidFill>
                          <a:srgbClr val="22222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GSE55100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GSE23561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GSE6088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GSE37768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GSE53408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GSE65204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GSE48080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30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Pancreatic islets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monocytes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Peripheral blood jurkat Tcell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Circulating T cells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 tissue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 tissue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nasal epithelial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mononuclear cells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35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Type 2 diabetes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Type 1 diabetes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Metabolic syndrome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Familial Hypercholesterolemia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COPD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PAH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Asthma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Pneumonia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2255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-1.624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-1.594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2.398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RELA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IRF3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1.555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STAT2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1.547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225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PPARD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PPARG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1.936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7.254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KLF4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AKT1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22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MAPK1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-1.851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225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NFKB2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NR3C1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-2.452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-1.580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Mhb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ATF1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-3.840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22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NR1H2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1.524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-1.655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2255">
                <a:tc rowSpan="2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Mφ general 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CREB1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-1.928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HMGA1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-1.508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SMAD4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-1.631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-2.222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ZNF148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-1.865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2.042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HBP1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-1.620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1.695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CKLF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-1.802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-1.804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ZNF281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FOXO3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HEY1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1.558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-2.793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ETS2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-3.460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2.877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2.398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STAT4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MELTF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BATF3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1.524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-1.655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RIT1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-1.680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1.532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HIVEP1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-1.517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2.020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JUNB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-1.943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1.538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NFX1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FOXN3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1.688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-1.624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-1.594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PWWP3A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MXD4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1.676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E2F3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CEBPD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-2.015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-1.525 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022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NME1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-2.900 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0225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12/41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227" marR="5227" marT="5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1/41</a:t>
                      </a:r>
                    </a:p>
                  </a:txBody>
                  <a:tcPr marL="5227" marR="5227" marT="52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914404" y="1109488"/>
            <a:ext cx="9083957" cy="3604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S15.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18 macrophage subset transcription factors and 27 </a:t>
            </a:r>
            <a:r>
              <a:rPr lang="en-US" altLang="zh-CN" sz="1000" dirty="0">
                <a:latin typeface="Arial" charset="0"/>
                <a:ea typeface="Arial" charset="0"/>
                <a:cs typeface="Arial" charset="0"/>
              </a:rPr>
              <a:t>macrophage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general  transcription factors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are modulated in metabolic diseases and respiratory diseases.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789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991316"/>
              </p:ext>
            </p:extLst>
          </p:nvPr>
        </p:nvGraphicFramePr>
        <p:xfrm>
          <a:off x="914404" y="1578073"/>
          <a:ext cx="9201869" cy="7108675"/>
        </p:xfrm>
        <a:graphic>
          <a:graphicData uri="http://schemas.openxmlformats.org/drawingml/2006/table">
            <a:tbl>
              <a:tblPr/>
              <a:tblGrid>
                <a:gridCol w="53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6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9789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Diseases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Digestive tumors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Other tumors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GSE79973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GSE74656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GSE41657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GSE16515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45670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GSE70951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46602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 36668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GSE75037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GSE71963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80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Tissue/cell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Homo sapiens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stomach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Liver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Colorectum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Pancreas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Esophagus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Breast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Prostate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Ovary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Kidney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40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Gastric adenocarcinoma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Hepatocellular cancer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Colorectal adenocarcinoma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Pancreatic cancer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Esophageal cancer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Breast Adenocarcinoma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Prostate cancer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Ovarian carinoma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 cancer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Renal carcinoma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880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Para-carcinoma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Para-carcinoma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2222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Normal controls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141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1.734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-2.054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RELA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1.743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IRF3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-1.594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2.126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2.095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3.074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6.222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2.199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4.993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2.475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1.912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2.204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-2.198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1.511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1.796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141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PPARD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2.698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-2.367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3.454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2.277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PPARG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-2.532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2.311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4.103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-5.144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-5.835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KLF4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-3.988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-4.570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2.078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-3.101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-2.969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-7.766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-1.656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AKT1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1.762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14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MAPK1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-4.794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-2.352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1.932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-3.763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1.665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-1.756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141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-2.887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2.951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1.835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NR3C1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-10.571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-2.347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-3.183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-2.108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2.119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-1.998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10.190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-1.952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Mhb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ATF1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1.818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-1.939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-1.780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-1.612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1.861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14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-1.612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1.861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1414">
                <a:tc rowSpan="2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Mφ general 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CREB1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1.696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-2.735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2.664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HMGA1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1.781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2.797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2.416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3.022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2.049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2.339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21.856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5.724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SMAD4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-1.813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-1.575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-1.614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-2.030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ZNF148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2.162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-1.725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1.880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HBP1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-2.140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-3.668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CKLF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1.614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1.900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2.686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1.624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ZNF281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1.562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1.661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1.600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1.636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2.256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FOXO3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-1.554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-1.578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-1.843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HEY1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2.046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-2.682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1.885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-1.879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-2.709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-3.576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3.773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ETS2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-2.537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2.733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2.156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-7.911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-1.534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-2.583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1.734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-2.054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STAT4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-1.758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MELTF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6.840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2.949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4.387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13.985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1.712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BATF3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-1.998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10.190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-1.952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RIT1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-1.804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2.407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-1.769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2.015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HIVEP1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JUNB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1.746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-1.549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-2.293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NFX1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FOXN3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-1.558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-2.059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-1.993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-2.153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-2.689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1.932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-3.763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1.665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-1.756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PWWP3A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MXD4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-1.569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-1.533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-1.800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E2F3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2.298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2.823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1.947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1.805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2.030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1.557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2.194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2.927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2.340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CEBPD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-2.095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-3.031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-1.617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NME1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1.968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2.100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2.058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1.513 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2.506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2.413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3.033 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8/41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6/41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141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5/41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9/41</a:t>
                      </a:r>
                    </a:p>
                  </a:txBody>
                  <a:tcPr marL="5045" marR="5045" marT="5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3/41</a:t>
                      </a:r>
                    </a:p>
                  </a:txBody>
                  <a:tcPr marL="5045" marR="5045" marT="5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914404" y="1109488"/>
            <a:ext cx="9083957" cy="360497"/>
          </a:xfrm>
          <a:prstGeom prst="rect">
            <a:avLst/>
          </a:prstGeom>
        </p:spPr>
        <p:txBody>
          <a:bodyPr>
            <a:noAutofit/>
          </a:bodyPr>
          <a:lstStyle>
            <a:lvl1pPr algn="l" defTabSz="10799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S16. 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The expressions of 18 macrophage subset transcription factors and 27 </a:t>
            </a:r>
            <a:r>
              <a:rPr lang="en-US" altLang="zh-CN" sz="1000" dirty="0">
                <a:latin typeface="Arial" charset="0"/>
                <a:ea typeface="Arial" charset="0"/>
                <a:cs typeface="Arial" charset="0"/>
              </a:rPr>
              <a:t>macrophage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general  transcription factors </a:t>
            </a:r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are modulated in digestive tumors and infection tumors.</a:t>
            </a:r>
            <a:r>
              <a:rPr lang="en-US" altLang="zh-CN" sz="10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89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 txBox="1">
            <a:spLocks noChangeArrowheads="1"/>
          </p:cNvSpPr>
          <p:nvPr/>
        </p:nvSpPr>
        <p:spPr bwMode="auto">
          <a:xfrm>
            <a:off x="845831" y="1081203"/>
            <a:ext cx="9073673" cy="29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0" b="1" dirty="0" smtClean="0">
                <a:cs typeface="Arial" panose="020B0604020202020204" pitchFamily="34" charset="0"/>
              </a:rPr>
              <a:t>Figure </a:t>
            </a:r>
            <a:r>
              <a:rPr lang="en-US" altLang="zh-CN" sz="1000" b="1" dirty="0">
                <a:cs typeface="Arial" panose="020B0604020202020204" pitchFamily="34" charset="0"/>
              </a:rPr>
              <a:t>S1.  </a:t>
            </a:r>
            <a:r>
              <a:rPr lang="en-US" altLang="zh-CN" sz="1000" dirty="0">
                <a:cs typeface="Arial" panose="020B0604020202020204" pitchFamily="34" charset="0"/>
              </a:rPr>
              <a:t>The 10 newly classified macrophage subtypes and their 31 marker genes </a:t>
            </a:r>
            <a:r>
              <a:rPr lang="en-US" altLang="zh-CN" sz="1000" dirty="0" smtClean="0">
                <a:cs typeface="Arial" panose="020B0604020202020204" pitchFamily="34" charset="0"/>
              </a:rPr>
              <a:t>were </a:t>
            </a:r>
            <a:r>
              <a:rPr lang="en-US" altLang="zh-CN" sz="1000" dirty="0">
                <a:cs typeface="Arial" panose="020B0604020202020204" pitchFamily="34" charset="0"/>
              </a:rPr>
              <a:t>studied.</a:t>
            </a:r>
            <a:endParaRPr lang="zh-CN" altLang="zh-CN" sz="1000" dirty="0">
              <a:cs typeface="Arial" panose="020B0604020202020204" pitchFamily="34" charset="0"/>
            </a:endParaRPr>
          </a:p>
        </p:txBody>
      </p:sp>
      <p:sp>
        <p:nvSpPr>
          <p:cNvPr id="47107" name="Rectangle 2"/>
          <p:cNvSpPr txBox="1">
            <a:spLocks noChangeArrowheads="1"/>
          </p:cNvSpPr>
          <p:nvPr/>
        </p:nvSpPr>
        <p:spPr bwMode="auto">
          <a:xfrm>
            <a:off x="823561" y="7403248"/>
            <a:ext cx="8164820" cy="28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✭ </a:t>
            </a:r>
            <a:r>
              <a:rPr lang="en-US" altLang="zh-CN" sz="1000" dirty="0" smtClean="0">
                <a:cs typeface="Arial" panose="020B0604020202020204" pitchFamily="34" charset="0"/>
              </a:rPr>
              <a:t>12 genes are overlapped in different macrophage subsets</a:t>
            </a:r>
          </a:p>
          <a:p>
            <a:pPr lvl="0"/>
            <a:r>
              <a:rPr lang="en-US" altLang="zh-CN" sz="1000" dirty="0" smtClean="0">
                <a:cs typeface="Arial" panose="020B0604020202020204" pitchFamily="34" charset="0"/>
              </a:rPr>
              <a:t>✼ The </a:t>
            </a:r>
            <a:r>
              <a:rPr lang="en-US" altLang="zh-CN" sz="1000" dirty="0" err="1" smtClean="0">
                <a:cs typeface="Arial" panose="020B0604020202020204" pitchFamily="34" charset="0"/>
              </a:rPr>
              <a:t>homologus</a:t>
            </a:r>
            <a:r>
              <a:rPr lang="en-US" altLang="zh-CN" sz="1000" dirty="0" smtClean="0">
                <a:cs typeface="Arial" panose="020B0604020202020204" pitchFamily="34" charset="0"/>
              </a:rPr>
              <a:t> gene is not found in the NCBI Gene </a:t>
            </a:r>
            <a:r>
              <a:rPr lang="en-US" altLang="zh-CN" sz="1000" dirty="0" err="1" smtClean="0">
                <a:cs typeface="Arial" panose="020B0604020202020204" pitchFamily="34" charset="0"/>
              </a:rPr>
              <a:t>datebase</a:t>
            </a:r>
            <a:r>
              <a:rPr lang="en-US" altLang="zh-CN" sz="1000" dirty="0" smtClean="0">
                <a:cs typeface="Arial" panose="020B0604020202020204" pitchFamily="34" charset="0"/>
              </a:rPr>
              <a:t>.</a:t>
            </a:r>
            <a:endParaRPr lang="en-US" altLang="zh-CN" sz="1000" dirty="0"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955762"/>
              </p:ext>
            </p:extLst>
          </p:nvPr>
        </p:nvGraphicFramePr>
        <p:xfrm>
          <a:off x="943128" y="1422395"/>
          <a:ext cx="8976377" cy="5694717"/>
        </p:xfrm>
        <a:graphic>
          <a:graphicData uri="http://schemas.openxmlformats.org/drawingml/2006/table">
            <a:tbl>
              <a:tblPr/>
              <a:tblGrid>
                <a:gridCol w="855835">
                  <a:extLst>
                    <a:ext uri="{9D8B030D-6E8A-4147-A177-3AD203B41FA5}">
                      <a16:colId xmlns:a16="http://schemas.microsoft.com/office/drawing/2014/main" val="248662124"/>
                    </a:ext>
                  </a:extLst>
                </a:gridCol>
                <a:gridCol w="1073504">
                  <a:extLst>
                    <a:ext uri="{9D8B030D-6E8A-4147-A177-3AD203B41FA5}">
                      <a16:colId xmlns:a16="http://schemas.microsoft.com/office/drawing/2014/main" val="3484672459"/>
                    </a:ext>
                  </a:extLst>
                </a:gridCol>
                <a:gridCol w="1075979">
                  <a:extLst>
                    <a:ext uri="{9D8B030D-6E8A-4147-A177-3AD203B41FA5}">
                      <a16:colId xmlns:a16="http://schemas.microsoft.com/office/drawing/2014/main" val="1826104827"/>
                    </a:ext>
                  </a:extLst>
                </a:gridCol>
                <a:gridCol w="3702847">
                  <a:extLst>
                    <a:ext uri="{9D8B030D-6E8A-4147-A177-3AD203B41FA5}">
                      <a16:colId xmlns:a16="http://schemas.microsoft.com/office/drawing/2014/main" val="377121791"/>
                    </a:ext>
                  </a:extLst>
                </a:gridCol>
                <a:gridCol w="895411">
                  <a:extLst>
                    <a:ext uri="{9D8B030D-6E8A-4147-A177-3AD203B41FA5}">
                      <a16:colId xmlns:a16="http://schemas.microsoft.com/office/drawing/2014/main" val="2724881548"/>
                    </a:ext>
                  </a:extLst>
                </a:gridCol>
                <a:gridCol w="724740">
                  <a:extLst>
                    <a:ext uri="{9D8B030D-6E8A-4147-A177-3AD203B41FA5}">
                      <a16:colId xmlns:a16="http://schemas.microsoft.com/office/drawing/2014/main" val="4000697745"/>
                    </a:ext>
                  </a:extLst>
                </a:gridCol>
                <a:gridCol w="648061">
                  <a:extLst>
                    <a:ext uri="{9D8B030D-6E8A-4147-A177-3AD203B41FA5}">
                      <a16:colId xmlns:a16="http://schemas.microsoft.com/office/drawing/2014/main" val="1023408632"/>
                    </a:ext>
                  </a:extLst>
                </a:gridCol>
              </a:tblGrid>
              <a:tr h="10415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Subtypes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Marker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Gene Symbol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Gene full name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PMID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Gene 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147356"/>
                  </a:ext>
                </a:extLst>
              </a:tr>
              <a:tr h="1041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72345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IL‑1</a:t>
                      </a:r>
                      <a:r>
                        <a:rPr kumimoji="0" lang="el-GR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β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 beta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3553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16176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990841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(10)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TNF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A5FD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A5FD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tumor necrosis factor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7124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21926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455693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3569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95466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CXCL11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C-X-C motif chemokine ligand 11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6373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56066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082600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CXCL10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CXCL10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C-X-C motif chemokine ligand 10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3627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15945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98536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CXCL9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C-X-C motif chemokine ligand 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4283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17329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852375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IL‑23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IL23A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23 subunit alpha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51561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83430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288190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IL‑12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12A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3592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16159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552119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12B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320153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arginase II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arginase 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11847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781229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mannose receptor C-type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17533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569591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(12)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 molecule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9332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93671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319060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stabilin‑1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stabilin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23166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192187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74632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CCL18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CCL18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C-C motif chemokine ligand 18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6362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/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50951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CD200R1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CD200 receptor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131450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57781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596601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factor XIIIa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F13A1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coagulation factor XIII A chain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2162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74145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69792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IL‑1RA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IL1RN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 receptor antagonist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3557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16181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737944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Arginase 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arginase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11846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979494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MMGL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PDE4DIP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phosphodiesterase 4D interacting protein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9659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506244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Ym2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chitinase-like 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104183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10200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Ym1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Chil3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chitinase-like 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12655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16097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resistin-like </a:t>
                      </a:r>
                      <a:r>
                        <a:rPr kumimoji="0" lang="el-GR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α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Retnla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resistin like alpha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57262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80832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IL‑10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3586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16153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55295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IL‑12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12B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946861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12A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3592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16159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876731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mannose receptor C-type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17533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99419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(2)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Arginase 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arginase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11846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76274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M2d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TNF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A5FD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TNF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A5FD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tumor necrosis factor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7124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21926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16526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IL-12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IL12A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12A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3592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16159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8678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IL12B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interleukin 12B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530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MMP‑7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MMP7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matrix metallopeptidase 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4316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19652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mannose receptor C-type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17533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244555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S100‑A8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S100A8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S100 calcium binding protein A8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20201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0285467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Mox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HO-1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HMOX1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heme oxygenase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3162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15368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47334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(4)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NFE2L2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NFE2L2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nuclear factor, erythroid 2 like 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4780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18024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60771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TXNRD1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thioredoxin reductase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7296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50493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63456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sulfiredoxin-1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SRXN1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sulfiredoxin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140809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76650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94047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M(hb)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 molecule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9332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93671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92733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(2)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MRC1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mannose receptor C-type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4360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17533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366768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Mhem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 molecule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9332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93671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937311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HA-mac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CD163 molecule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9332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93671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952967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HLA-DRB1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major histocompatibility complex, class II, DR beta 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3123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123119"/>
                  </a:ext>
                </a:extLst>
              </a:tr>
              <a:tr h="1041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HLA-DRA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major histocompatibility complex, class II, DR alpha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24998279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3122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663562"/>
                  </a:ext>
                </a:extLst>
              </a:tr>
              <a:tr h="208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Total number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43-12=31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0048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92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64044" y="1254357"/>
            <a:ext cx="9043886" cy="321460"/>
          </a:xfrm>
        </p:spPr>
        <p:txBody>
          <a:bodyPr>
            <a:normAutofit/>
          </a:bodyPr>
          <a:lstStyle/>
          <a:p>
            <a:pPr algn="l"/>
            <a:r>
              <a:rPr lang="en-US" altLang="en-US" sz="1000" b="1" dirty="0" smtClean="0">
                <a:latin typeface="Arial" charset="0"/>
                <a:ea typeface="Arial" charset="0"/>
                <a:cs typeface="Arial" charset="0"/>
              </a:rPr>
              <a:t>Figure S2.  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18 macrophage subset transcription factors in seven macrophage subtypes and 27 macrophage general transcription factors have been 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identified.</a:t>
            </a:r>
            <a:endParaRPr lang="en-US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7391" y="8629417"/>
            <a:ext cx="9182780" cy="35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✭</a:t>
            </a:r>
            <a:r>
              <a:rPr lang="en-US" altLang="zh-CN" sz="1000" dirty="0" smtClean="0">
                <a:cs typeface="Arial" panose="020B0604020202020204" pitchFamily="34" charset="0"/>
              </a:rPr>
              <a:t>NR1H3 </a:t>
            </a:r>
            <a:r>
              <a:rPr lang="en-US" altLang="zh-CN" sz="1000" dirty="0">
                <a:cs typeface="Arial" panose="020B0604020202020204" pitchFamily="34" charset="0"/>
              </a:rPr>
              <a:t>is overlapped in different macrophage subsets transcription factors.</a:t>
            </a:r>
          </a:p>
          <a:p>
            <a:r>
              <a:rPr lang="en-US" altLang="zh-CN" sz="1000" dirty="0">
                <a:cs typeface="Arial" panose="020B0604020202020204" pitchFamily="34" charset="0"/>
              </a:rPr>
              <a:t> ✼ </a:t>
            </a:r>
            <a:r>
              <a:rPr lang="en-US" altLang="zh-CN" sz="1000" dirty="0" smtClean="0">
                <a:cs typeface="Arial" panose="020B0604020202020204" pitchFamily="34" charset="0"/>
              </a:rPr>
              <a:t>4  </a:t>
            </a:r>
            <a:r>
              <a:rPr lang="en-US" altLang="zh-CN" sz="1000" dirty="0">
                <a:cs typeface="Arial" panose="020B0604020202020204" pitchFamily="34" charset="0"/>
              </a:rPr>
              <a:t>genes such as NFE2, HIF1A, STAT3, NFKB1 are overlapped in macrophage subset transcription factors and general transcription </a:t>
            </a:r>
            <a:r>
              <a:rPr lang="en-US" altLang="zh-CN" sz="1000" dirty="0" smtClean="0">
                <a:cs typeface="Arial" panose="020B0604020202020204" pitchFamily="34" charset="0"/>
              </a:rPr>
              <a:t>factors</a:t>
            </a:r>
            <a:endParaRPr lang="en-US" altLang="zh-CN" sz="1000" dirty="0">
              <a:cs typeface="Arial" panose="020B0604020202020204" pitchFamily="34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964625"/>
              </p:ext>
            </p:extLst>
          </p:nvPr>
        </p:nvGraphicFramePr>
        <p:xfrm>
          <a:off x="864044" y="1575817"/>
          <a:ext cx="9086127" cy="7053600"/>
        </p:xfrm>
        <a:graphic>
          <a:graphicData uri="http://schemas.openxmlformats.org/drawingml/2006/table">
            <a:tbl>
              <a:tblPr/>
              <a:tblGrid>
                <a:gridCol w="855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5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85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46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46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46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17674"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231F2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Subsets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Markers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 Symbol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 full name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PMID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 ID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674"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Hs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Mm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674">
                <a:tc rowSpan="19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Macrophage subset transcription factors(18)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 smtClean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hypoxia inducible factor 1 subunit alpha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25228902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3091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15251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(5)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p65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RELA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RELA proto-oncogene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25506346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5970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19697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p-IRF3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IRF3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interferon regulatory factor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25506346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3661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54131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p-STAT1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signal transducer and activator of transcription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28228760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6772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20846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pSTAT2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signal transducer and activator of transcription 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28228760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6773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20847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M2a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PPARd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PPARD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peroxisome proliferator activated receptor delta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23640482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5467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19015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(4)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PPARg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PPARG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peroxisome proliferator activated receptor gamma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23640482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5468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19016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KLF4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KLF4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Kruppel like factor 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25505468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9314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16600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AKT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AKT1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AKT serine/threonine kinase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26954942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11651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M2b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ERK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MAPK1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mitogen-activated protein kinase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26954942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5594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26413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(2)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 smtClean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signal transducer and activator of transcription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26954942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6774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20848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M2c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NFkB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 smtClean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factor kappa B subunit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26954942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4790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18033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(4)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NFKB2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factor kappa B subunit 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26954942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4791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18034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GCR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NR3C1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receptor subfamily 3 group C member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26954942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2908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14815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 smtClean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factor, erythroid 2 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26972048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4778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18022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Mox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LXRa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FF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receptor subfamily 1 group H member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25755062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10062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22259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M(hb)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ATF-1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ATF1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activating transcription factor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25367649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466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11908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Mhem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LXRa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99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FF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NR1H3</a:t>
                      </a: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✭</a:t>
                      </a:r>
                      <a:endParaRPr lang="en-US" sz="800" b="0" i="0" u="none" strike="noStrike" dirty="0" smtClean="0">
                        <a:solidFill>
                          <a:srgbClr val="FF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receptor subfamily 1 group H member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25755062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10062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22259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(2)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LXRb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NR1H2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receptor subfamily 1 group H member 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25755062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7376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22260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7674">
                <a:tc rowSpan="27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Macrophage general transcription factors(27)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CREB1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CREB1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cAMP responsive element binding protein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1385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12912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HMGA1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HMGA1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high mobility group AT-hook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3159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15361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SMAD4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SMAD4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SMAD family member 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4089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17128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ZNF148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ZNF148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zinc finger protein 148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7707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22661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HBP1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HBP1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HMG-box transcription factor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26959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73389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CKLF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CKLF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chemokine like factor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51192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75458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ZNF281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ZNF281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zinc finger protein 281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23528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226442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FOXO3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FOXO3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forkhead box O3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2309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56484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HEY1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HEY1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hes related family bHLH transcription factor with YRPW motif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23462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15213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ETS2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ETS2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ETS proto-oncogene 2, transcription factor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2114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23872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HIF1A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hypoxia inducible factor 1 subunit alpha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3091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15251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signal transducer and activator of transcription 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6775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20849</a:t>
                      </a:r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MTF1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MELTF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melanotransferrin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4241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30060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BATF3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BATF3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basic leucine zipper ATF-like transcription factor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55509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381319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NFE2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factor, erythroid 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4778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18022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NFKB1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factor kappa B subunit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4790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18033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RIT1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RIT1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Ras like without CAAX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6016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19769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HIVEP1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HIVEP1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human immunodeficiency virus type I enhancer binding protein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3096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110521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JUNB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JUNB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JunB proto-oncogene, AP-1 transcription factor subunit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3726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16477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NFX1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NFX1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nuclear transcription factor, X-box binding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4799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74164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CHES1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FOXN3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forkhead box N3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1112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71375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B05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STAT3</a:t>
                      </a:r>
                      <a:r>
                        <a:rPr lang="en-US" altLang="zh-CN" sz="800" dirty="0" smtClean="0">
                          <a:cs typeface="Arial" panose="020B0604020202020204" pitchFamily="34" charset="0"/>
                        </a:rPr>
                        <a:t>✼</a:t>
                      </a:r>
                      <a:endParaRPr lang="en-US" sz="800" b="0" i="0" u="none" strike="noStrike" dirty="0">
                        <a:solidFill>
                          <a:srgbClr val="00B05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signal transducer and activator of transcription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6774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20848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MUM1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PWWP3A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PWWP domain containing 3A, DNA repair factor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84939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68114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MXD4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MXD4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MAX dimerization protein 4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10608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17122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E2F3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E2F3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E2F transcription factor 3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1871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13557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CEBPD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CEBPD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CCAAT enhancer binding protein delta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1052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12609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76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NME1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NME1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NME/NM23 nucleoside diphosphate kinase 1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24530056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4830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18102</a:t>
                      </a:r>
                    </a:p>
                  </a:txBody>
                  <a:tcPr marL="25029" marR="25029" marT="12515" marB="125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937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>
          <a:xfrm>
            <a:off x="864982" y="1333047"/>
            <a:ext cx="9135545" cy="356858"/>
          </a:xfrm>
        </p:spPr>
        <p:txBody>
          <a:bodyPr>
            <a:normAutofit/>
          </a:bodyPr>
          <a:lstStyle/>
          <a:p>
            <a:pPr algn="l"/>
            <a:r>
              <a:rPr lang="en-US" altLang="en-US" sz="1000" b="1" dirty="0" smtClean="0">
                <a:latin typeface="Arial" charset="0"/>
                <a:ea typeface="Arial" charset="0"/>
                <a:cs typeface="Arial" charset="0"/>
              </a:rPr>
              <a:t>Figure  S3.  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28 T cell co-stimulation and co-inhibition receptors 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were 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studied.   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064638"/>
              </p:ext>
            </p:extLst>
          </p:nvPr>
        </p:nvGraphicFramePr>
        <p:xfrm>
          <a:off x="864982" y="1689905"/>
          <a:ext cx="8730430" cy="4122504"/>
        </p:xfrm>
        <a:graphic>
          <a:graphicData uri="http://schemas.openxmlformats.org/drawingml/2006/table">
            <a:tbl>
              <a:tblPr/>
              <a:tblGrid>
                <a:gridCol w="1581744">
                  <a:extLst>
                    <a:ext uri="{9D8B030D-6E8A-4147-A177-3AD203B41FA5}">
                      <a16:colId xmlns:a16="http://schemas.microsoft.com/office/drawing/2014/main" val="1133088164"/>
                    </a:ext>
                  </a:extLst>
                </a:gridCol>
                <a:gridCol w="1083283">
                  <a:extLst>
                    <a:ext uri="{9D8B030D-6E8A-4147-A177-3AD203B41FA5}">
                      <a16:colId xmlns:a16="http://schemas.microsoft.com/office/drawing/2014/main" val="4081764689"/>
                    </a:ext>
                  </a:extLst>
                </a:gridCol>
                <a:gridCol w="3131407">
                  <a:extLst>
                    <a:ext uri="{9D8B030D-6E8A-4147-A177-3AD203B41FA5}">
                      <a16:colId xmlns:a16="http://schemas.microsoft.com/office/drawing/2014/main" val="407117766"/>
                    </a:ext>
                  </a:extLst>
                </a:gridCol>
                <a:gridCol w="767428">
                  <a:extLst>
                    <a:ext uri="{9D8B030D-6E8A-4147-A177-3AD203B41FA5}">
                      <a16:colId xmlns:a16="http://schemas.microsoft.com/office/drawing/2014/main" val="4080828179"/>
                    </a:ext>
                  </a:extLst>
                </a:gridCol>
                <a:gridCol w="1083285">
                  <a:extLst>
                    <a:ext uri="{9D8B030D-6E8A-4147-A177-3AD203B41FA5}">
                      <a16:colId xmlns:a16="http://schemas.microsoft.com/office/drawing/2014/main" val="2748519980"/>
                    </a:ext>
                  </a:extLst>
                </a:gridCol>
                <a:gridCol w="1083283">
                  <a:extLst>
                    <a:ext uri="{9D8B030D-6E8A-4147-A177-3AD203B41FA5}">
                      <a16:colId xmlns:a16="http://schemas.microsoft.com/office/drawing/2014/main" val="744480229"/>
                    </a:ext>
                  </a:extLst>
                </a:gridCol>
              </a:tblGrid>
              <a:tr h="9969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Phenotype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Gene full name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PMID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Gene ID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895890"/>
                  </a:ext>
                </a:extLst>
              </a:tr>
              <a:tr h="99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445774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Co-stimulation receptor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ICOSLG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inducible T cell costimulator ligand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23308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50723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440398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(14)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CD70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CD70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970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21948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887257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TNFSF14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superfamily member 14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8740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50930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11547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CD40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CD40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21939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017427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TNFSF9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superfamily member 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8744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21950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01044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superfamily member 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7292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22164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555666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TNFSF15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superfamily member 15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9966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326623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59083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TNFSF18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superfamily member 18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8995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240873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09107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superfamily member 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944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21949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358189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TIMD4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 cell immunoglobulin and mucin domain containing 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91937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75757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276891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194132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SLAMF1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signaling lymphocytic activation molecule family member 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6504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27218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04857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CD48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CD48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962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12506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372216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SEMA4A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semaphorin 4A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64218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20351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469361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CD58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CD58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965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05505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Co-inhibition receptor 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LGALS9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galectin 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3965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16859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967573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(10)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NECTIN3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nectin cell adhesion molecule 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25945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58998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970896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TNFRSF14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TNF receptor superfamily member 14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8764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230979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09803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programmed cell death 1 ligand 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80380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58205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056049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CD274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CD274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29126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60533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15380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CD276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CD276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27192563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80381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102657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76527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VTCN1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V-set domain containing T cell activation inhibitor 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27192563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79679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242122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82782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VSIR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V-set immunoregulatory receptor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27192563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64115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74048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569785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HHLA2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HERV-H LTR-associating 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27192563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11148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041190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BTNL2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butyrophilin like 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27192563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56244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547431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94335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Dual function receptor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CD80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941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12519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843194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(4)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CD86 molecule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942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12524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710025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PVR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poliovirus receptor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5817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75757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52118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097541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IL2RB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interleukin 2 receptor subunit beta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23470321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3560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16185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21336"/>
                  </a:ext>
                </a:extLst>
              </a:tr>
              <a:tr h="99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Total number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063" marR="11063" marT="1106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682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7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983850" y="1176235"/>
            <a:ext cx="9719786" cy="380072"/>
          </a:xfrm>
        </p:spPr>
        <p:txBody>
          <a:bodyPr>
            <a:normAutofit/>
          </a:bodyPr>
          <a:lstStyle/>
          <a:p>
            <a:pPr algn="l"/>
            <a:r>
              <a:rPr lang="en-US" altLang="en-US" sz="1000" b="1" dirty="0" smtClean="0">
                <a:latin typeface="Arial" charset="0"/>
                <a:ea typeface="Arial" charset="0"/>
                <a:cs typeface="Arial" charset="0"/>
              </a:rPr>
              <a:t>Figure S4.  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56 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differert bioenergetics 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altLang="en-US" sz="1000" dirty="0" err="1" smtClean="0">
                <a:latin typeface="Arial" charset="0"/>
                <a:ea typeface="Arial" charset="0"/>
                <a:cs typeface="Arial" charset="0"/>
              </a:rPr>
              <a:t>immunometabolism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) pathway 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enzymes 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were 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studied.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013250"/>
              </p:ext>
            </p:extLst>
          </p:nvPr>
        </p:nvGraphicFramePr>
        <p:xfrm>
          <a:off x="983850" y="1556307"/>
          <a:ext cx="8518966" cy="8955846"/>
        </p:xfrm>
        <a:graphic>
          <a:graphicData uri="http://schemas.openxmlformats.org/drawingml/2006/table">
            <a:tbl>
              <a:tblPr/>
              <a:tblGrid>
                <a:gridCol w="1683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8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7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7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7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68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Bioenergetics pathways</a:t>
                      </a: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 Symbol</a:t>
                      </a: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 Name </a:t>
                      </a: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PMID</a:t>
                      </a: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 ID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8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Hs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Mm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TCA cycle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CS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Citrate synthase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1431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12974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800" b="1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(13)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ACO1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Aconitase 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11428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ACO2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Aconitase 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11429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IDH2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Isocitrate dehydrogenase (NADP(+)) 2, mitochondrial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3418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269951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IDH3A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isocitrate dehydrogenase 3 (NAD(+)) alpha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3419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67834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OGDH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Oxoglutarate dehydrogenase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4967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18293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SUCLA2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Succinate-CoA ligase ADP-forming beta subunit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8803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20916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SUCLG1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Succinate-CoA ligase alpha subunit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8802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56451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SUCLG2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Succinate-CoA ligase GDP-forming beta subunit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8801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20917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SDHA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Succinate dehydrogenase complex flavoprotein subunit 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6389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66945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SDHB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Succinate dehydrogenase complex iron sulfur subunit B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6390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67680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FH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Fumarate hydratase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2271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14193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MDH2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Malate dehydrogenase 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23317369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4191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17448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Pentose phosphate pathway 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G6PD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glucose-6-phosphate dehydrogenase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2539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(7)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PGLS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6-phosphogluconolactonase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25796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66171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PGD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phosphogluconate dehydrogenase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5226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110208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RPE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ribulose-5-phospahte-3-epimerase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6120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66646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RPI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ribulose-5-phospahte isomerase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22934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19895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TALDO1 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transaldolase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6888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21351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TKT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transketolase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25945836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7086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21881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Glutamine  pathway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SLC38A1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38 member 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81539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105727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(7)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SLC38A2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38 member 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54407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67760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GLS1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Glutaminase 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2744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14660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GLUD1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Glutamate dehydrogenase 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2746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14661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GOT2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Glutamic-oxaloacetic transaminase2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2806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14719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GPT2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Glutamic pyruvate transaminase alanine aminotransferase 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84706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108682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SLC1A5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1 member 5 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26024507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6510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20514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Fatty Acid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Synthesis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Pathway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FATP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fatty acid transport protein 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800" b="1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</a:t>
                      </a:r>
                      <a:r>
                        <a:rPr lang="en-US" altLang="zh-CN" sz="800" b="1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16)</a:t>
                      </a:r>
                      <a:endParaRPr lang="en-US" altLang="zh-CN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CD36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CD36 molecule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948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12491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SLC27A1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27 member 1 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376497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26457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SLC27A2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27 member 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11001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26458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SLC27A3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27 member 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11000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26568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SLC27A4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27 member 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10999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26569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SLC27A5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27 member 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10998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26459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SLC27A6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solute carrier family 27 member 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23506886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28965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225579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ACSL1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synthetase long-chain family member 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2180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14081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ACSL3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synthetase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long-chain family member 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2181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74205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ACSL4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synthetase long-chain family member 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2182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50790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ACSL5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synthetase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long-chain family member 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51703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433256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ACSL6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synthetase long-chain family member 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23305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216739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CPT1A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carnitine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palmitoyltransferase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I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1374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12894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CPT1B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carnitine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palmitoyltransferase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I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1375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12895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CPT2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carnitine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palmitoyltransferase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20354580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1376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12896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Fatty Acid B-oxidation pathway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ACADVL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dehydrogenase, very long chain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11370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800" b="1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(13)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HADHA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hydroxyacyl-CoA dehydrogenase trifunctional multienzyme complex subunit alpha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3030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97212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HADHB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hydroxyacyl-CoA dehydrogenase trifunctional multienzyme complex subunit beta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3032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231086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ACADS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dehydrogenase, C-2 to C-3 short chain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11409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ACADSB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dehydrogenase, short/branched chain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66885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ACADM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dehydrogenase, C-4 to C-12 straight chain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11364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ACADL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dehydrogenase, long chain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11363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 family member 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27034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66948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 family member 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28976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229211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ACAD10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 family member 10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80724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71985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ACAD11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acyl-CoA dehydrogenase family member 11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84129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102632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ECHS1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enoyl-CoA hydratase, short chain 1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1892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93747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b"/>
                      <a:endParaRPr lang="zh-CN" altLang="en-US" sz="800" b="1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HADH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hydroxyacyl-CoA dehydrogenase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20490924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3033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15107</a:t>
                      </a:r>
                    </a:p>
                  </a:txBody>
                  <a:tcPr marL="29875" marR="29875" marT="14937" marB="1493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268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Total number </a:t>
                      </a:r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9875" marR="29875" marT="14937" marB="14937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09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891249" y="7709072"/>
            <a:ext cx="8164820" cy="29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✭</a:t>
            </a:r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rgbClr val="000000"/>
                </a:solidFill>
                <a:cs typeface="Arial" panose="020B0604020202020204" pitchFamily="34" charset="0"/>
              </a:rPr>
              <a:t>One gene, ACLY, is overlapped in different trained immunity pathways.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227419"/>
              </p:ext>
            </p:extLst>
          </p:nvPr>
        </p:nvGraphicFramePr>
        <p:xfrm>
          <a:off x="1018571" y="1970429"/>
          <a:ext cx="8275900" cy="5738643"/>
        </p:xfrm>
        <a:graphic>
          <a:graphicData uri="http://schemas.openxmlformats.org/drawingml/2006/table">
            <a:tbl>
              <a:tblPr/>
              <a:tblGrid>
                <a:gridCol w="1298935">
                  <a:extLst>
                    <a:ext uri="{9D8B030D-6E8A-4147-A177-3AD203B41FA5}">
                      <a16:colId xmlns:a16="http://schemas.microsoft.com/office/drawing/2014/main" val="1973367662"/>
                    </a:ext>
                  </a:extLst>
                </a:gridCol>
                <a:gridCol w="1521004">
                  <a:extLst>
                    <a:ext uri="{9D8B030D-6E8A-4147-A177-3AD203B41FA5}">
                      <a16:colId xmlns:a16="http://schemas.microsoft.com/office/drawing/2014/main" val="3854799013"/>
                    </a:ext>
                  </a:extLst>
                </a:gridCol>
                <a:gridCol w="3422258">
                  <a:extLst>
                    <a:ext uri="{9D8B030D-6E8A-4147-A177-3AD203B41FA5}">
                      <a16:colId xmlns:a16="http://schemas.microsoft.com/office/drawing/2014/main" val="4281449929"/>
                    </a:ext>
                  </a:extLst>
                </a:gridCol>
                <a:gridCol w="871587">
                  <a:extLst>
                    <a:ext uri="{9D8B030D-6E8A-4147-A177-3AD203B41FA5}">
                      <a16:colId xmlns:a16="http://schemas.microsoft.com/office/drawing/2014/main" val="225517906"/>
                    </a:ext>
                  </a:extLst>
                </a:gridCol>
                <a:gridCol w="581058">
                  <a:extLst>
                    <a:ext uri="{9D8B030D-6E8A-4147-A177-3AD203B41FA5}">
                      <a16:colId xmlns:a16="http://schemas.microsoft.com/office/drawing/2014/main" val="469231648"/>
                    </a:ext>
                  </a:extLst>
                </a:gridCol>
                <a:gridCol w="581058">
                  <a:extLst>
                    <a:ext uri="{9D8B030D-6E8A-4147-A177-3AD203B41FA5}">
                      <a16:colId xmlns:a16="http://schemas.microsoft.com/office/drawing/2014/main" val="2124988958"/>
                    </a:ext>
                  </a:extLst>
                </a:gridCol>
              </a:tblGrid>
              <a:tr h="24379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Trained immunity pathways</a:t>
                      </a:r>
                    </a:p>
                  </a:txBody>
                  <a:tcPr marL="51797" marR="51797" marT="25899" marB="2589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Gene Symbol</a:t>
                      </a:r>
                    </a:p>
                  </a:txBody>
                  <a:tcPr marL="51797" marR="51797" marT="25899" marB="2589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Gene Name </a:t>
                      </a:r>
                    </a:p>
                  </a:txBody>
                  <a:tcPr marL="51797" marR="51797" marT="25899" marB="2589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PMID</a:t>
                      </a:r>
                    </a:p>
                  </a:txBody>
                  <a:tcPr marL="51797" marR="51797" marT="25899" marB="25899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Gene ID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811617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Hs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433335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Glycolysis Pathway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GLUT1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Glucose transporter 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698453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(14)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Hexokinase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3098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109541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26273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GPI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Phosphoglucose isomerase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2821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298499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PFK1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Phosphofructokinase-1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331186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ALDOA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Aldolase A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226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11674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19202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TPI1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Triosephosphate isomerase 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7167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21991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008229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GAPDH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Glyceraldehyde-3-phosphate dehydrogenase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2597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14433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745107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PGK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Phosphoglycerate kinase 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5230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18655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33096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PGAM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Phosphoglyceromutase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5223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18648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786099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ENO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Enolase 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13806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449656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PK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Pyruvate Kinase 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5313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18745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261359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LDH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Lactatedehydrogenese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3939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16828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4591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PDH 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Pyruvatedehydrogenase 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5160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18597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761523"/>
                  </a:ext>
                </a:extLst>
              </a:tr>
              <a:tr h="2197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MPC1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Mitochondrial pyruvate carrier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24911170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51660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55951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068453"/>
                  </a:ext>
                </a:extLst>
              </a:tr>
              <a:tr h="219794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Acetyl-CoA generating enzyme </a:t>
                      </a:r>
                      <a:r>
                        <a:rPr kumimoji="0" lang="en-US" altLang="zh-CN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(3)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ACLY#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ATP citrate lyase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104112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312795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acyl-CoA synthetase long-chain family member 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25594225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2180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14081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75052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acyl-CoA synthetase long-chain family member 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25594225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51703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433256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6868"/>
                  </a:ext>
                </a:extLst>
              </a:tr>
              <a:tr h="219794">
                <a:tc rowSpan="7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Mevalonate metabolism pathway </a:t>
                      </a:r>
                      <a:r>
                        <a:rPr kumimoji="0" lang="en-US" altLang="zh-CN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(7)</a:t>
                      </a:r>
                      <a:endParaRPr kumimoji="0" lang="en-US" altLang="zh-CN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797" marR="51797" marT="25899" marB="25899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ACLY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ATP citrate lyase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104112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552824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HMGCS1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3-hydroxy-3-methylglutaryl-CoA synthase 1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3157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208715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968285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HMGCR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3-hydroxy-3-methylglutaryl-CoA reductase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3156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15357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161398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MVK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mevalonate kinase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4598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17855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964924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PMVK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phosphomevalonate kinase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10654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68603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843519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MVD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mevalonate diphosphate decarboxylase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4597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192156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63263"/>
                  </a:ext>
                </a:extLst>
              </a:tr>
              <a:tr h="219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FDPS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farnesyl diphosphate synthase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30298120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2224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110196</a:t>
                      </a:r>
                    </a:p>
                  </a:txBody>
                  <a:tcPr marL="51797" marR="51797" marT="25899" marB="25899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7108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891249" y="1611880"/>
            <a:ext cx="8563563" cy="35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3997" tIns="71998" rIns="143997" bIns="71998" numCol="1" anchor="ctr" anchorCtr="0" compatLnSpc="1">
            <a:prstTxWarp prst="textNoShape">
              <a:avLst/>
            </a:prstTxWarp>
          </a:bodyPr>
          <a:lstStyle/>
          <a:p>
            <a:pPr defTabSz="143999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00" b="1" kern="0" dirty="0">
                <a:latin typeface="Arial" charset="0"/>
                <a:ea typeface="Arial" charset="0"/>
                <a:cs typeface="Arial" charset="0"/>
              </a:rPr>
              <a:t>Table </a:t>
            </a:r>
            <a:r>
              <a:rPr lang="en-US" altLang="en-US" sz="1000" b="1" kern="0" dirty="0" smtClean="0">
                <a:latin typeface="Arial" charset="0"/>
                <a:ea typeface="Arial" charset="0"/>
                <a:cs typeface="Arial" charset="0"/>
              </a:rPr>
              <a:t>S5. </a:t>
            </a:r>
            <a:r>
              <a:rPr lang="en-US" altLang="en-US" sz="1000" kern="0" dirty="0" smtClean="0">
                <a:latin typeface="Arial" charset="0"/>
                <a:ea typeface="Arial" charset="0"/>
                <a:cs typeface="Arial" charset="0"/>
              </a:rPr>
              <a:t>23 </a:t>
            </a:r>
            <a:r>
              <a:rPr lang="en-US" altLang="en-US" sz="1000" kern="0" dirty="0">
                <a:latin typeface="Arial" charset="0"/>
                <a:ea typeface="Arial" charset="0"/>
                <a:cs typeface="Arial" charset="0"/>
              </a:rPr>
              <a:t>trained immunity pathway enzymes </a:t>
            </a:r>
            <a:r>
              <a:rPr lang="en-US" altLang="en-US" sz="1000" kern="0" dirty="0" smtClean="0">
                <a:latin typeface="Arial" charset="0"/>
                <a:ea typeface="Arial" charset="0"/>
                <a:cs typeface="Arial" charset="0"/>
              </a:rPr>
              <a:t>were </a:t>
            </a:r>
            <a:r>
              <a:rPr lang="en-US" altLang="en-US" sz="1000" kern="0" dirty="0">
                <a:latin typeface="Arial" charset="0"/>
                <a:ea typeface="Arial" charset="0"/>
                <a:cs typeface="Arial" charset="0"/>
              </a:rPr>
              <a:t>studied.</a:t>
            </a:r>
          </a:p>
        </p:txBody>
      </p:sp>
    </p:spTree>
    <p:extLst>
      <p:ext uri="{BB962C8B-B14F-4D97-AF65-F5344CB8AC3E}">
        <p14:creationId xmlns:p14="http://schemas.microsoft.com/office/powerpoint/2010/main" val="37075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1130923" y="1341037"/>
            <a:ext cx="8302443" cy="256269"/>
          </a:xfrm>
        </p:spPr>
        <p:txBody>
          <a:bodyPr>
            <a:normAutofit/>
          </a:bodyPr>
          <a:lstStyle/>
          <a:p>
            <a:pPr algn="l"/>
            <a:r>
              <a:rPr lang="en-US" altLang="en-US" sz="1000" b="1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Figure S6.  </a:t>
            </a:r>
            <a:r>
              <a:rPr lang="en-US" altLang="en-US" sz="100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24  </a:t>
            </a:r>
            <a:r>
              <a:rPr lang="en-US" altLang="en-US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exosome biogenesis mediators and </a:t>
            </a:r>
            <a:r>
              <a:rPr lang="en-US" altLang="en-US" sz="100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exosome </a:t>
            </a:r>
            <a:r>
              <a:rPr lang="en-US" altLang="en-US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docking mediators</a:t>
            </a:r>
            <a:r>
              <a:rPr lang="en-US" altLang="en-US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1000" dirty="0" smtClean="0">
                <a:latin typeface="Arial" charset="0"/>
                <a:ea typeface="Arial" charset="0"/>
                <a:cs typeface="Arial" charset="0"/>
              </a:rPr>
              <a:t>were studied.</a:t>
            </a:r>
            <a:endParaRPr lang="en-US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391096"/>
              </p:ext>
            </p:extLst>
          </p:nvPr>
        </p:nvGraphicFramePr>
        <p:xfrm>
          <a:off x="1226916" y="1597306"/>
          <a:ext cx="8206450" cy="3499652"/>
        </p:xfrm>
        <a:graphic>
          <a:graphicData uri="http://schemas.openxmlformats.org/drawingml/2006/table">
            <a:tbl>
              <a:tblPr/>
              <a:tblGrid>
                <a:gridCol w="1481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03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3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4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806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Phenotype</a:t>
                      </a:r>
                    </a:p>
                  </a:txBody>
                  <a:tcPr marL="12677" marR="12677" marT="12682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Gene Symbol</a:t>
                      </a:r>
                    </a:p>
                  </a:txBody>
                  <a:tcPr marL="12677" marR="12677" marT="12682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Gene full name</a:t>
                      </a:r>
                    </a:p>
                  </a:txBody>
                  <a:tcPr marL="12677" marR="12677" marT="12682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PMID</a:t>
                      </a:r>
                    </a:p>
                  </a:txBody>
                  <a:tcPr marL="12677" marR="12677" marT="12682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Gene ID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6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Hs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Mm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biogenesis mediators 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RAB11A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RAB11A, member RAS oncogene family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8766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53869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(12)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STX6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syntaxin 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10228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58244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ARF6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ADP ribosylation factor 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382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11845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RAB27A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RAB27A, member RAS oncogene family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5873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11891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RAB31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RAB31, member RAS oncogene family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11031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106572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SEC22B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SEC22 homolog B, vesicle trafficking protein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9554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20333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STX18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syntaxin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 18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53407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71116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STX3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syntaxin 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6809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20908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VAMP3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vesicle associated membrane protein 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9341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22319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YKT6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YKT6 v-SNARE homolog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10652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56418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TSG101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tumor susceptibility 101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7251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22088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PDCD6IP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programmed cell death 6 interacting protein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10015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18571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docking mediators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CAV1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caveolin 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857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12389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(12)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CD44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CD44 molecule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960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12505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SELE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selectin E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6401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20339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ADGRE1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adhesion G protein-coupled receptor E1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2015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13733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LGALS3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galectin 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3958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16854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LGALS1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galectin 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3956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16852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ICAM-1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intercellular adhesion molecule 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3383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15894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ITGA6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integrin subunit alpha 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3655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16403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ITGB1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integrin subunit beta 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3688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16412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ITGB3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integrin subunit beta 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3690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16416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ITGB4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integrin subunit beta 4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3691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192897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80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 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LAMP1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lysosomal associated membrane protein 1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29109687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3916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16783</a:t>
                      </a:r>
                    </a:p>
                  </a:txBody>
                  <a:tcPr marL="12677" marR="12677" marT="12682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21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720" y="1081888"/>
            <a:ext cx="8518969" cy="478623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S7.</a:t>
            </a:r>
            <a:r>
              <a:rPr lang="en-US" altLang="zh-CN" sz="1000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The macrophages from peritoneum, lung, liver and spleen upregulate more </a:t>
            </a:r>
            <a:r>
              <a:rPr lang="en-US" altLang="en-US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bioenergetics pathway enzymes </a:t>
            </a:r>
            <a:r>
              <a:rPr lang="en-US" altLang="zh-CN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than adipose tissues with significantly increased pentose phosphate pathway and three fatty acid-related pathways and decreased glutamine pathway; and the macrophages from bone marrow express higher </a:t>
            </a:r>
            <a:r>
              <a:rPr lang="en-US" altLang="en-US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bioenergetics pathway enzymes </a:t>
            </a:r>
            <a:r>
              <a:rPr lang="en-US" altLang="zh-CN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than peritoneum, intestine and adipose tissues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370471"/>
              </p:ext>
            </p:extLst>
          </p:nvPr>
        </p:nvGraphicFramePr>
        <p:xfrm>
          <a:off x="1088019" y="1646186"/>
          <a:ext cx="8241180" cy="9071478"/>
        </p:xfrm>
        <a:graphic>
          <a:graphicData uri="http://schemas.openxmlformats.org/drawingml/2006/table">
            <a:tbl>
              <a:tblPr/>
              <a:tblGrid>
                <a:gridCol w="824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41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4506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GEO ID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GSE56711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021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Organism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Mus musculus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021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Cell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Macrophage 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199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Peritoneum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Liver 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Spleen 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Small intestine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Peritoneum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Small intestine 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21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021">
                <a:tc>
                  <a:txBody>
                    <a:bodyPr/>
                    <a:lstStyle/>
                    <a:p>
                      <a:pPr algn="l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Bone marrow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Bone marrow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Bone marrow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021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TCA cycle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CS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-2.056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-1.682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-2.078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ACO1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ACO2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IDH2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-1.515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-2.000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-1.893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-1.704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2.117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IDH3A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OGDH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SUCLA2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1.567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-2.373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-2.100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SUCLG1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1.879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1.512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-4.216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-2.769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SUCLG2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SDHA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SDHB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-1.942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-1.581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FH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MDH2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1.921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2.158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-1.819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8902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Pentose phosphate pathway 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G6PD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PGLS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1.658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2.144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1.557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PGD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RPE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-2.168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-2.713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-1.651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-1.631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1.632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2.662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RPI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TALDO1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TKT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1.803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5.352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1.795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2.346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-1.932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-1.694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-3.484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8902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Glutamine  pathway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SLC38A1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SLC38A2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-2.536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-2.549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-2.266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GLS1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GLUD1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-1.567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1.807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GOT2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1.638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-2.348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-3.286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-3.181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GPT2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-2.696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-2.694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-1.956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-1.978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2.398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SLC1A5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-1.852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-1.532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-2.046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89021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Fatty Acid Pathway 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FATP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CD36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-3.953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-4.857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-5.028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-5.098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-4.170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5.443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SLC27A1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-4.349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-4.377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-5.315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-5.776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-4.757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-4.919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-5.363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SLC27A2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2.266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1.560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1.541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SLC27A3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SLC27A4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SLC27A5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SLC27A6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1.617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-1.675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-1.965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-1.712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-1.600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2.479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-1.556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CPT1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CPT2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2.412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89021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Fatty Acid B-oxidation pathway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ACADVL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1.815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1.784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HADHA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3.053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HADHB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2.734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5.028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1.852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1.649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2.120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-2.443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-2.090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ACADS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ACADSB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ACADM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2.360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4.028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1.692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2.250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-1.785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-5.791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-4.224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ACADL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1.639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-2.550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-1.884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ACAD8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-1.640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-1.736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ACAD10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ACAD11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ECHS1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1.580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-1.517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-1.543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HADH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89021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Pathway C Fatty Acid 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-1.675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-1.965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-1.712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ACSL3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-1.600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2.479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-1.556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-1.526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ACSL6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CPT1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CACT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CPT2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2.412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1.674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2.085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890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FATP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89021"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94506">
                <a:tc>
                  <a:txBody>
                    <a:bodyPr/>
                    <a:lstStyle/>
                    <a:p>
                      <a:pPr algn="l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3929" marR="3929" marT="39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15/57</a:t>
                      </a:r>
                    </a:p>
                  </a:txBody>
                  <a:tcPr marL="3929" marR="3929" marT="39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141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1566" y="1476959"/>
            <a:ext cx="8526775" cy="560186"/>
          </a:xfrm>
        </p:spPr>
        <p:txBody>
          <a:bodyPr>
            <a:normAutofit/>
          </a:bodyPr>
          <a:lstStyle/>
          <a:p>
            <a:pPr algn="l"/>
            <a:r>
              <a:rPr lang="en-US" altLang="zh-CN" sz="1000" b="1" dirty="0" smtClean="0">
                <a:latin typeface="Arial" charset="0"/>
                <a:ea typeface="Arial" charset="0"/>
                <a:cs typeface="Arial" charset="0"/>
              </a:rPr>
              <a:t>Figure S8. </a:t>
            </a:r>
            <a:r>
              <a:rPr lang="en-US" altLang="zh-CN" sz="1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The macrophages from peritoneum, lung, liver and spleen upregulate more trained immunity-related metabolic genes than that of adipose tissues; and the macrophages from peritoneum, small intestine and adipose tissues upregulate more trained immunity-related metabolic genes than that of bone marrow macrophages.</a:t>
            </a:r>
            <a:endParaRPr lang="zh-CN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258979"/>
              </p:ext>
            </p:extLst>
          </p:nvPr>
        </p:nvGraphicFramePr>
        <p:xfrm>
          <a:off x="1157453" y="2037145"/>
          <a:ext cx="8255000" cy="4503454"/>
        </p:xfrm>
        <a:graphic>
          <a:graphicData uri="http://schemas.openxmlformats.org/drawingml/2006/table">
            <a:tbl>
              <a:tblPr/>
              <a:tblGrid>
                <a:gridCol w="82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4336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GEO ID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GSE56711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93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Organism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Mus musculus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93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Cell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Macrophage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26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Comparison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Peritoneum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Lung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Liver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Spleen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Small intestine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Peritoneum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Small intestine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93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vs.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26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Adipose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Bone marrow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Bone marrow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Bone marrow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935">
                <a:tc rowSpan="14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Glycolysis Pathway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GLUT1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1.595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1.992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2.969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2.694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-3.688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-2.179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-5.882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2.151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-3.095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-6.453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-2.165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-2.857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-2.732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GPI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PFK1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-3.732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-1.776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-2.789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ALDOA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-1.737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-1.778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-2.211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-2.136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TPI1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1.824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-2.443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-3.493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-3.331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GAPDH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2.037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2.362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-2.25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-2.88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PGK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PGAM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ENO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LDH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2.359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1.887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1.863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-1.697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-3.163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PDH 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1.818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-1.584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MPC1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4935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Mevalonate metabolism pathway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ACLY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2.532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2.194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HMGCS1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2.144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-2.735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HMGCR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-1.813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-1.797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-1.899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MVK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-1.979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-2.014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-1.881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PMVK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2.346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-1.504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MVD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1.591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3.074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-2.164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FDPS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3.458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2.462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-13.305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-5.407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-13.288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493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Acetyl-CoA generating enzyme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ACLY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2.532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2.194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1.504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-1.675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-1.965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-1.712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349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ACSL5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1.682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2.479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1.676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-1.556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-1.526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3493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336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DOWN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14/23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7684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3884</TotalTime>
  <Words>5882</Words>
  <Application>Microsoft Office PowerPoint</Application>
  <PresentationFormat>Custom</PresentationFormat>
  <Paragraphs>6424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宋体</vt:lpstr>
      <vt:lpstr>Arial</vt:lpstr>
      <vt:lpstr>Calibri</vt:lpstr>
      <vt:lpstr>Calibri Light</vt:lpstr>
      <vt:lpstr>Office Theme</vt:lpstr>
      <vt:lpstr>PowerPoint Presentation</vt:lpstr>
      <vt:lpstr>PowerPoint Presentation</vt:lpstr>
      <vt:lpstr>Figure S2.  18 macrophage subset transcription factors in seven macrophage subtypes and 27 macrophage general transcription factors have been identified.</vt:lpstr>
      <vt:lpstr>Figure  S3.  28 T cell co-stimulation and co-inhibition receptors were studied.   </vt:lpstr>
      <vt:lpstr>Figure S4.  56 differert bioenergetics (immunometabolism) pathway enzymes were studied.</vt:lpstr>
      <vt:lpstr>PowerPoint Presentation</vt:lpstr>
      <vt:lpstr>Figure S6.  24  exosome biogenesis mediators and exosome docking mediators were studied.</vt:lpstr>
      <vt:lpstr>Figure S7. The macrophages from peritoneum, lung, liver and spleen upregulate more bioenergetics pathway enzymes than adipose tissues with significantly increased pentose phosphate pathway and three fatty acid-related pathways and decreased glutamine pathway; and the macrophages from bone marrow express higher bioenergetics pathway enzymes than peritoneum, intestine and adipose tissues</vt:lpstr>
      <vt:lpstr>Figure S8. The macrophages from peritoneum, lung, liver and spleen upregulate more trained immunity-related metabolic genes than that of adipose tissues; and the macrophages from peritoneum, small intestine and adipose tissues upregulate more trained immunity-related metabolic genes than that of bone marrow macrophages.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Jiwei Wang</dc:creator>
  <cp:lastModifiedBy>Xiao-feng Yang</cp:lastModifiedBy>
  <cp:revision>255</cp:revision>
  <dcterms:created xsi:type="dcterms:W3CDTF">2018-12-06T15:41:01Z</dcterms:created>
  <dcterms:modified xsi:type="dcterms:W3CDTF">2019-09-11T22:46:40Z</dcterms:modified>
</cp:coreProperties>
</file>