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365" r:id="rId2"/>
    <p:sldId id="363" r:id="rId3"/>
  </p:sldIdLst>
  <p:sldSz cx="9144000" cy="6858000" type="screen4x3"/>
  <p:notesSz cx="6742113" cy="987266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80" autoAdjust="0"/>
    <p:restoredTop sz="92791" autoAdjust="0"/>
  </p:normalViewPr>
  <p:slideViewPr>
    <p:cSldViewPr>
      <p:cViewPr varScale="1">
        <p:scale>
          <a:sx n="117" d="100"/>
          <a:sy n="117" d="100"/>
        </p:scale>
        <p:origin x="-15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21582" cy="495348"/>
          </a:xfrm>
          <a:prstGeom prst="rect">
            <a:avLst/>
          </a:prstGeom>
        </p:spPr>
        <p:txBody>
          <a:bodyPr vert="horz" lIns="91414" tIns="45706" rIns="91414" bIns="45706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5348"/>
          </a:xfrm>
          <a:prstGeom prst="rect">
            <a:avLst/>
          </a:prstGeom>
        </p:spPr>
        <p:txBody>
          <a:bodyPr vert="horz" lIns="91414" tIns="45706" rIns="91414" bIns="45706" rtlCol="0"/>
          <a:lstStyle>
            <a:lvl1pPr algn="r">
              <a:defRPr sz="1200"/>
            </a:lvl1pPr>
          </a:lstStyle>
          <a:p>
            <a:fld id="{A9AA63FC-A05E-428B-B976-FF78AC99CCAC}" type="datetimeFigureOut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1233488"/>
            <a:ext cx="4440237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4" tIns="45706" rIns="91414" bIns="4570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4212" y="4751221"/>
            <a:ext cx="5393690" cy="3887361"/>
          </a:xfrm>
          <a:prstGeom prst="rect">
            <a:avLst/>
          </a:prstGeom>
        </p:spPr>
        <p:txBody>
          <a:bodyPr vert="horz" lIns="91414" tIns="45706" rIns="91414" bIns="45706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377319"/>
            <a:ext cx="2921582" cy="495347"/>
          </a:xfrm>
          <a:prstGeom prst="rect">
            <a:avLst/>
          </a:prstGeom>
        </p:spPr>
        <p:txBody>
          <a:bodyPr vert="horz" lIns="91414" tIns="45706" rIns="91414" bIns="45706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8971" y="9377319"/>
            <a:ext cx="2921582" cy="495347"/>
          </a:xfrm>
          <a:prstGeom prst="rect">
            <a:avLst/>
          </a:prstGeom>
        </p:spPr>
        <p:txBody>
          <a:bodyPr vert="horz" lIns="91414" tIns="45706" rIns="91414" bIns="45706" rtlCol="0" anchor="b"/>
          <a:lstStyle>
            <a:lvl1pPr algn="r">
              <a:defRPr sz="1200"/>
            </a:lvl1pPr>
          </a:lstStyle>
          <a:p>
            <a:fld id="{61E1D6D5-554B-4C80-83C5-D1FA752FB0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6433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86227-5BCA-4F54-A068-C98E4002304F}" type="datetimeFigureOut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A0712-CA39-4EBF-9C23-4F5F2BFE8B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86227-5BCA-4F54-A068-C98E4002304F}" type="datetimeFigureOut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A0712-CA39-4EBF-9C23-4F5F2BFE8B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86227-5BCA-4F54-A068-C98E4002304F}" type="datetimeFigureOut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A0712-CA39-4EBF-9C23-4F5F2BFE8B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86227-5BCA-4F54-A068-C98E4002304F}" type="datetimeFigureOut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A0712-CA39-4EBF-9C23-4F5F2BFE8B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86227-5BCA-4F54-A068-C98E4002304F}" type="datetimeFigureOut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A0712-CA39-4EBF-9C23-4F5F2BFE8B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86227-5BCA-4F54-A068-C98E4002304F}" type="datetimeFigureOut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A0712-CA39-4EBF-9C23-4F5F2BFE8B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86227-5BCA-4F54-A068-C98E4002304F}" type="datetimeFigureOut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A0712-CA39-4EBF-9C23-4F5F2BFE8B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86227-5BCA-4F54-A068-C98E4002304F}" type="datetimeFigureOut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A0712-CA39-4EBF-9C23-4F5F2BFE8B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86227-5BCA-4F54-A068-C98E4002304F}" type="datetimeFigureOut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A0712-CA39-4EBF-9C23-4F5F2BFE8B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86227-5BCA-4F54-A068-C98E4002304F}" type="datetimeFigureOut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A0712-CA39-4EBF-9C23-4F5F2BFE8B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86227-5BCA-4F54-A068-C98E4002304F}" type="datetimeFigureOut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A0712-CA39-4EBF-9C23-4F5F2BFE8B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586227-5BCA-4F54-A068-C98E4002304F}" type="datetimeFigureOut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5A0712-CA39-4EBF-9C23-4F5F2BFE8B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5333" y="2719090"/>
            <a:ext cx="2519363" cy="268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441" y="4630762"/>
            <a:ext cx="4706937" cy="160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88" y="1639888"/>
            <a:ext cx="4681537" cy="150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6" name="テキスト ボックス 6"/>
          <p:cNvSpPr txBox="1">
            <a:spLocks noChangeArrowheads="1"/>
          </p:cNvSpPr>
          <p:nvPr/>
        </p:nvSpPr>
        <p:spPr bwMode="auto">
          <a:xfrm flipH="1">
            <a:off x="734044" y="786321"/>
            <a:ext cx="164306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Control:</a:t>
            </a:r>
          </a:p>
          <a:p>
            <a:pPr eaLnBrk="1" hangingPunct="1"/>
            <a:r>
              <a:rPr lang="en-US" altLang="ja-JP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TSB </a:t>
            </a:r>
            <a:r>
              <a:rPr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</a:t>
            </a:r>
            <a:r>
              <a:rPr lang="en-US" altLang="ja-JP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0.25% </a:t>
            </a:r>
            <a:r>
              <a:rPr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sucrose</a:t>
            </a:r>
            <a:endParaRPr lang="ja-JP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607" name="テキスト ボックス 7"/>
          <p:cNvSpPr txBox="1">
            <a:spLocks noChangeArrowheads="1"/>
          </p:cNvSpPr>
          <p:nvPr/>
        </p:nvSpPr>
        <p:spPr bwMode="auto">
          <a:xfrm flipH="1">
            <a:off x="3513027" y="809129"/>
            <a:ext cx="1643063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TSB with 0.25% </a:t>
            </a:r>
            <a:r>
              <a:rPr lang="en-US" altLang="ja-JP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sucrose, </a:t>
            </a:r>
            <a:r>
              <a:rPr lang="en-US" altLang="ja-JP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n-US" altLang="ja-JP" sz="1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mutans</a:t>
            </a:r>
            <a:r>
              <a:rPr lang="en-US" altLang="ja-JP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UA159</a:t>
            </a:r>
            <a:endParaRPr lang="ja-JP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608" name="テキスト ボックス 14"/>
          <p:cNvSpPr txBox="1">
            <a:spLocks noChangeArrowheads="1"/>
          </p:cNvSpPr>
          <p:nvPr/>
        </p:nvSpPr>
        <p:spPr bwMode="auto">
          <a:xfrm>
            <a:off x="717513" y="3592894"/>
            <a:ext cx="1643335" cy="95410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Control:</a:t>
            </a:r>
          </a:p>
          <a:p>
            <a:pPr eaLnBrk="1" hangingPunct="1"/>
            <a:r>
              <a:rPr lang="en-US" altLang="ja-JP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TSB </a:t>
            </a:r>
            <a:r>
              <a:rPr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0.25% </a:t>
            </a:r>
          </a:p>
          <a:p>
            <a:pPr eaLnBrk="1" hangingPunct="1"/>
            <a:r>
              <a:rPr lang="en-US" altLang="ja-JP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sucrose, 2.5 mg/ ml</a:t>
            </a:r>
            <a:endParaRPr lang="en-US" altLang="ja-JP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ja-JP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Polypyrrole</a:t>
            </a:r>
            <a:endParaRPr lang="ja-JP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609" name="テキスト ボックス 9"/>
          <p:cNvSpPr txBox="1">
            <a:spLocks noChangeArrowheads="1"/>
          </p:cNvSpPr>
          <p:nvPr/>
        </p:nvSpPr>
        <p:spPr bwMode="auto">
          <a:xfrm flipH="1">
            <a:off x="3697218" y="3592894"/>
            <a:ext cx="1862138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TSB with 0.25% </a:t>
            </a:r>
            <a:r>
              <a:rPr lang="en-US" altLang="ja-JP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sucrose, </a:t>
            </a:r>
            <a:r>
              <a:rPr lang="en-US" altLang="ja-JP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n-US" altLang="ja-JP" sz="1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mutans</a:t>
            </a:r>
            <a:r>
              <a:rPr lang="en-US" altLang="ja-JP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UA159 </a:t>
            </a:r>
            <a:r>
              <a:rPr lang="en-US" altLang="ja-JP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+2.5 mg/ ml</a:t>
            </a:r>
            <a:endParaRPr lang="en-US" altLang="ja-JP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ja-JP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Polypyrrole</a:t>
            </a:r>
            <a:endParaRPr lang="en-US" altLang="ja-JP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ja-JP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610" name="テキスト ボックス 10"/>
          <p:cNvSpPr txBox="1">
            <a:spLocks noChangeArrowheads="1"/>
          </p:cNvSpPr>
          <p:nvPr/>
        </p:nvSpPr>
        <p:spPr bwMode="auto">
          <a:xfrm flipH="1">
            <a:off x="7177410" y="1898248"/>
            <a:ext cx="164306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Control: TSB </a:t>
            </a:r>
            <a:r>
              <a:rPr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0.25% </a:t>
            </a:r>
            <a:r>
              <a:rPr lang="en-US" altLang="ja-JP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sucrose, </a:t>
            </a:r>
            <a:r>
              <a:rPr lang="en-US" altLang="ja-JP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ja-JP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ja-JP" sz="1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mutans</a:t>
            </a:r>
            <a:r>
              <a:rPr lang="en-US" altLang="ja-JP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UA159</a:t>
            </a:r>
            <a:endParaRPr lang="ja-JP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611" name="テキスト ボックス 11"/>
          <p:cNvSpPr txBox="1">
            <a:spLocks noChangeArrowheads="1"/>
          </p:cNvSpPr>
          <p:nvPr/>
        </p:nvSpPr>
        <p:spPr bwMode="auto">
          <a:xfrm flipH="1">
            <a:off x="5925080" y="1450373"/>
            <a:ext cx="152288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charset="-128"/>
              </a:defRPr>
            </a:lvl9pPr>
          </a:lstStyle>
          <a:p>
            <a:pPr eaLnBrk="1" hangingPunct="1"/>
            <a:r>
              <a:rPr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TSB with 0.25% </a:t>
            </a:r>
            <a:r>
              <a:rPr lang="en-US" altLang="ja-JP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sucrose, </a:t>
            </a:r>
            <a:r>
              <a:rPr lang="en-US" altLang="ja-JP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n-US" altLang="ja-JP" sz="1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mutans</a:t>
            </a:r>
            <a:r>
              <a:rPr lang="en-US" altLang="ja-JP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UA159 </a:t>
            </a:r>
            <a:r>
              <a:rPr lang="en-US" altLang="ja-JP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+2.5 mg/ ml</a:t>
            </a:r>
            <a:endParaRPr lang="en-US" altLang="ja-JP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ja-JP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Polypyrrole</a:t>
            </a:r>
            <a:endParaRPr lang="en-US" altLang="ja-JP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ja-JP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34916" y="49524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kumimoji="1" lang="ja-JP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51520" y="3327375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kumimoji="1" lang="ja-JP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527231" y="1155653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kumimoji="1" lang="ja-JP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0439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281593" y="1052736"/>
            <a:ext cx="84377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Supporting Fig. S2 Inhibiting effects of </a:t>
            </a:r>
            <a:r>
              <a:rPr lang="en-US" altLang="ja-JP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polypyrrole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on the biofilm </a:t>
            </a:r>
          </a:p>
          <a:p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formation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altLang="ja-JP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n-US" altLang="ja-JP" sz="2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mutans</a:t>
            </a:r>
            <a:r>
              <a:rPr kumimoji="1" lang="en-US" altLang="ja-JP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plastic tube </a:t>
            </a:r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299078" y="2132856"/>
            <a:ext cx="8424936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20370" algn="just">
              <a:lnSpc>
                <a:spcPct val="150000"/>
              </a:lnSpc>
              <a:spcAft>
                <a:spcPts val="0"/>
              </a:spcAft>
            </a:pPr>
            <a:r>
              <a:rPr lang="en-US" altLang="ja-JP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Effects of </a:t>
            </a:r>
            <a:r>
              <a:rPr lang="en-US" altLang="ja-JP" kern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various concentrations of</a:t>
            </a:r>
            <a:r>
              <a:rPr lang="en-US" altLang="ja-JP" kern="100" dirty="0" smtClean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</a:t>
            </a:r>
            <a:r>
              <a:rPr lang="en-US" altLang="ja-JP" kern="100" dirty="0" err="1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polypyrrole</a:t>
            </a:r>
            <a:r>
              <a:rPr lang="en-US" altLang="ja-JP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</a:t>
            </a:r>
            <a:r>
              <a:rPr lang="en-US" altLang="ja-JP" kern="100" dirty="0" smtClean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on </a:t>
            </a:r>
            <a:r>
              <a:rPr lang="en-US" altLang="ja-JP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biofilm formation by </a:t>
            </a:r>
            <a:r>
              <a:rPr lang="en-US" altLang="ja-JP" i="1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S. </a:t>
            </a:r>
            <a:r>
              <a:rPr lang="en-US" altLang="ja-JP" i="1" kern="100" dirty="0" err="1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mutans</a:t>
            </a:r>
            <a:r>
              <a:rPr lang="en-US" altLang="ja-JP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</a:t>
            </a:r>
            <a:r>
              <a:rPr lang="en-US" altLang="ja-JP" kern="100" dirty="0" smtClean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UA159 were observed </a:t>
            </a:r>
            <a:r>
              <a:rPr lang="en-US" altLang="ja-JP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on </a:t>
            </a:r>
            <a:r>
              <a:rPr lang="en-US" altLang="ja-JP" kern="100" dirty="0" smtClean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plastic tube after incubation for 16 hours</a:t>
            </a:r>
            <a:r>
              <a:rPr lang="en-US" altLang="ja-JP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in TSB with 0.25% </a:t>
            </a:r>
            <a:r>
              <a:rPr lang="en-US" altLang="ja-JP" kern="100" dirty="0" smtClean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sucrose</a:t>
            </a:r>
            <a:r>
              <a:rPr lang="en-US" altLang="ja-JP" i="1" kern="100" dirty="0" smtClean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.</a:t>
            </a:r>
            <a:r>
              <a:rPr lang="en-US" altLang="ja-JP" kern="100" dirty="0" smtClean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</a:t>
            </a:r>
            <a:r>
              <a:rPr lang="en-US" altLang="ja-JP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A: </a:t>
            </a:r>
            <a:r>
              <a:rPr lang="en-US" altLang="ja-JP" kern="100" dirty="0" smtClean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Aggregation </a:t>
            </a:r>
            <a:r>
              <a:rPr lang="en-US" altLang="ja-JP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of </a:t>
            </a:r>
            <a:r>
              <a:rPr lang="en-US" altLang="ja-JP" i="1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S. </a:t>
            </a:r>
            <a:r>
              <a:rPr lang="en-US" altLang="ja-JP" i="1" kern="100" dirty="0" err="1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mutans</a:t>
            </a:r>
            <a:r>
              <a:rPr lang="en-US" altLang="ja-JP" i="1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</a:t>
            </a:r>
            <a:r>
              <a:rPr lang="en-US" altLang="ja-JP" kern="100" dirty="0" smtClean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UA159 and control: medium were visually presented. B</a:t>
            </a:r>
            <a:r>
              <a:rPr lang="en-US" altLang="ja-JP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: </a:t>
            </a:r>
            <a:r>
              <a:rPr lang="en-US" altLang="ja-JP" i="1" kern="100" dirty="0" smtClean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S</a:t>
            </a:r>
            <a:r>
              <a:rPr lang="en-US" altLang="ja-JP" i="1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. </a:t>
            </a:r>
            <a:r>
              <a:rPr lang="en-US" altLang="ja-JP" i="1" kern="100" dirty="0" err="1" smtClean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mutans</a:t>
            </a:r>
            <a:r>
              <a:rPr lang="en-US" altLang="ja-JP" kern="100" dirty="0" smtClean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</a:t>
            </a:r>
            <a:r>
              <a:rPr lang="en-US" altLang="ja-JP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were incubated in 2.5 mg/ ml </a:t>
            </a:r>
            <a:r>
              <a:rPr lang="en-US" altLang="ja-JP" kern="100" dirty="0" err="1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polypyrrole</a:t>
            </a:r>
            <a:r>
              <a:rPr lang="en-US" altLang="ja-JP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</a:t>
            </a:r>
            <a:r>
              <a:rPr lang="en-US" altLang="ja-JP" kern="100" dirty="0" smtClean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and aggregated with </a:t>
            </a:r>
            <a:r>
              <a:rPr lang="en-US" altLang="ja-JP" kern="100" dirty="0" err="1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polypyrrole</a:t>
            </a:r>
            <a:r>
              <a:rPr lang="en-US" altLang="ja-JP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. </a:t>
            </a:r>
            <a:r>
              <a:rPr lang="en-US" altLang="ja-JP" kern="100" dirty="0" smtClean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Control: no bacterial cells in </a:t>
            </a:r>
            <a:r>
              <a:rPr lang="en-US" altLang="ja-JP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TSB with 0.25% </a:t>
            </a:r>
            <a:r>
              <a:rPr lang="en-US" altLang="ja-JP" kern="100" dirty="0" smtClean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sucrose with 2.5 mg/ ml </a:t>
            </a:r>
            <a:r>
              <a:rPr lang="en-US" altLang="ja-JP" kern="100" dirty="0" err="1" smtClean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polypyrrole</a:t>
            </a:r>
            <a:r>
              <a:rPr lang="en-US" altLang="ja-JP" kern="100" dirty="0" smtClean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. C:</a:t>
            </a:r>
            <a:r>
              <a:rPr lang="en-US" altLang="ja-JP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</a:t>
            </a:r>
            <a:r>
              <a:rPr lang="en-US" altLang="ja-JP" kern="100" dirty="0" smtClean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After washing with </a:t>
            </a:r>
            <a:r>
              <a:rPr lang="en-US" altLang="ja-JP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D</a:t>
            </a:r>
            <a:r>
              <a:rPr lang="en-US" altLang="ja-JP" kern="100" dirty="0" smtClean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W, biofilm </a:t>
            </a:r>
            <a:r>
              <a:rPr lang="en-US" altLang="ja-JP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formation of </a:t>
            </a:r>
            <a:r>
              <a:rPr lang="en-US" altLang="ja-JP" i="1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S. </a:t>
            </a:r>
            <a:r>
              <a:rPr lang="en-US" altLang="ja-JP" i="1" kern="100" dirty="0" err="1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mutans</a:t>
            </a:r>
            <a:r>
              <a:rPr lang="en-US" altLang="ja-JP" i="1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</a:t>
            </a:r>
            <a:r>
              <a:rPr lang="en-US" altLang="ja-JP" kern="100" dirty="0" smtClean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UA159 were completely inhibited by </a:t>
            </a:r>
            <a:r>
              <a:rPr lang="en-US" altLang="ja-JP" kern="100" dirty="0" err="1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polypyrrole</a:t>
            </a:r>
            <a:r>
              <a:rPr lang="en-US" altLang="ja-JP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</a:t>
            </a:r>
            <a:r>
              <a:rPr lang="en-US" altLang="ja-JP" kern="100" dirty="0" smtClean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as compared with control: the biofilm formation</a:t>
            </a:r>
            <a:r>
              <a:rPr lang="en-US" altLang="ja-JP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in TSB with 0.25% sucrose. 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Representative data from more than </a:t>
            </a:r>
            <a:r>
              <a:rPr lang="en-US" altLang="ja-JP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independent experiments 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were 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presented in the pictures. </a:t>
            </a:r>
            <a:endParaRPr lang="ja-JP" altLang="ja-JP" sz="1400" kern="100" dirty="0">
              <a:effectLst/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918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8502</TotalTime>
  <Words>228</Words>
  <Application>Microsoft Office PowerPoint</Application>
  <PresentationFormat>On-screen Show (4:3)</PresentationFormat>
  <Paragraphs>18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テーマ</vt:lpstr>
      <vt:lpstr>PowerPoint Presentation</vt:lpstr>
      <vt:lpstr>PowerPoint Presentation</vt:lpstr>
    </vt:vector>
  </TitlesOfParts>
  <Company>FJ-USER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片岡清子</dc:creator>
  <cp:lastModifiedBy>Guna Sankar</cp:lastModifiedBy>
  <cp:revision>215</cp:revision>
  <cp:lastPrinted>2018-04-13T06:44:23Z</cp:lastPrinted>
  <dcterms:created xsi:type="dcterms:W3CDTF">2016-06-03T10:32:30Z</dcterms:created>
  <dcterms:modified xsi:type="dcterms:W3CDTF">2019-11-14T11:30:23Z</dcterms:modified>
</cp:coreProperties>
</file>