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67" r:id="rId2"/>
    <p:sldId id="369" r:id="rId3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0" autoAdjust="0"/>
    <p:restoredTop sz="92791" autoAdjust="0"/>
  </p:normalViewPr>
  <p:slideViewPr>
    <p:cSldViewPr>
      <p:cViewPr varScale="1">
        <p:scale>
          <a:sx n="117" d="100"/>
          <a:sy n="117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Sheet1!$G$1:$G$5</c:f>
                <c:numCache>
                  <c:formatCode>General</c:formatCode>
                  <c:ptCount val="5"/>
                  <c:pt idx="0">
                    <c:v>2900000</c:v>
                  </c:pt>
                  <c:pt idx="1">
                    <c:v>8400000</c:v>
                  </c:pt>
                  <c:pt idx="2">
                    <c:v>5200000</c:v>
                  </c:pt>
                  <c:pt idx="3">
                    <c:v>16900000</c:v>
                  </c:pt>
                  <c:pt idx="4">
                    <c:v>12000000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Sheet1!$A$1:$A$5</c:f>
              <c:numCache>
                <c:formatCode>General</c:formatCode>
                <c:ptCount val="5"/>
                <c:pt idx="0">
                  <c:v>50100000</c:v>
                </c:pt>
                <c:pt idx="1">
                  <c:v>27600000</c:v>
                </c:pt>
                <c:pt idx="2">
                  <c:v>29000000</c:v>
                </c:pt>
                <c:pt idx="3">
                  <c:v>71900000</c:v>
                </c:pt>
                <c:pt idx="4">
                  <c:v>44000000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Sheet1!$H$1:$H$5</c:f>
                <c:numCache>
                  <c:formatCode>General</c:formatCode>
                  <c:ptCount val="5"/>
                  <c:pt idx="0">
                    <c:v>14300000</c:v>
                  </c:pt>
                  <c:pt idx="1">
                    <c:v>2200000</c:v>
                  </c:pt>
                  <c:pt idx="2">
                    <c:v>2800000</c:v>
                  </c:pt>
                  <c:pt idx="3">
                    <c:v>17400000</c:v>
                  </c:pt>
                  <c:pt idx="4">
                    <c:v>7600000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Sheet1!$B$1:$B$5</c:f>
              <c:numCache>
                <c:formatCode>General</c:formatCode>
                <c:ptCount val="5"/>
                <c:pt idx="0">
                  <c:v>34700000</c:v>
                </c:pt>
                <c:pt idx="1">
                  <c:v>20200000</c:v>
                </c:pt>
                <c:pt idx="2">
                  <c:v>20800000</c:v>
                </c:pt>
                <c:pt idx="3">
                  <c:v>59400000</c:v>
                </c:pt>
                <c:pt idx="4">
                  <c:v>30400000</c:v>
                </c:pt>
              </c:numCache>
            </c:numRef>
          </c:val>
        </c:ser>
        <c:ser>
          <c:idx val="2"/>
          <c:order val="2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Sheet1!$I$1:$I$5</c:f>
                <c:numCache>
                  <c:formatCode>General</c:formatCode>
                  <c:ptCount val="5"/>
                  <c:pt idx="0">
                    <c:v>15100000</c:v>
                  </c:pt>
                  <c:pt idx="1">
                    <c:v>2400000</c:v>
                  </c:pt>
                  <c:pt idx="2">
                    <c:v>300000</c:v>
                  </c:pt>
                  <c:pt idx="3">
                    <c:v>23000000</c:v>
                  </c:pt>
                  <c:pt idx="4">
                    <c:v>5500000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Sheet1!$C$1:$C$5</c:f>
              <c:numCache>
                <c:formatCode>General</c:formatCode>
                <c:ptCount val="5"/>
                <c:pt idx="0">
                  <c:v>39900000</c:v>
                </c:pt>
                <c:pt idx="1">
                  <c:v>25600000</c:v>
                </c:pt>
                <c:pt idx="2">
                  <c:v>18700000</c:v>
                </c:pt>
                <c:pt idx="3">
                  <c:v>74000000</c:v>
                </c:pt>
                <c:pt idx="4">
                  <c:v>23500000</c:v>
                </c:pt>
              </c:numCache>
            </c:numRef>
          </c:val>
        </c:ser>
        <c:ser>
          <c:idx val="3"/>
          <c:order val="3"/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Sheet1!$J$1:$J$5</c:f>
                <c:numCache>
                  <c:formatCode>General</c:formatCode>
                  <c:ptCount val="5"/>
                  <c:pt idx="0">
                    <c:v>5900000</c:v>
                  </c:pt>
                  <c:pt idx="1">
                    <c:v>7700000</c:v>
                  </c:pt>
                  <c:pt idx="2">
                    <c:v>2800000</c:v>
                  </c:pt>
                  <c:pt idx="3">
                    <c:v>1200000</c:v>
                  </c:pt>
                  <c:pt idx="4">
                    <c:v>16800000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Sheet1!$D$1:$D$5</c:f>
              <c:numCache>
                <c:formatCode>General</c:formatCode>
                <c:ptCount val="5"/>
                <c:pt idx="0">
                  <c:v>34900000</c:v>
                </c:pt>
                <c:pt idx="1">
                  <c:v>25300000</c:v>
                </c:pt>
                <c:pt idx="2">
                  <c:v>23200000</c:v>
                </c:pt>
                <c:pt idx="3">
                  <c:v>33200000</c:v>
                </c:pt>
                <c:pt idx="4">
                  <c:v>35200000</c:v>
                </c:pt>
              </c:numCache>
            </c:numRef>
          </c:val>
        </c:ser>
        <c:ser>
          <c:idx val="4"/>
          <c:order val="4"/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Sheet1!$K$1:$K$5</c:f>
                <c:numCache>
                  <c:formatCode>General</c:formatCode>
                  <c:ptCount val="5"/>
                  <c:pt idx="0">
                    <c:v>2700000</c:v>
                  </c:pt>
                  <c:pt idx="1">
                    <c:v>10700000</c:v>
                  </c:pt>
                  <c:pt idx="2">
                    <c:v>3400000</c:v>
                  </c:pt>
                  <c:pt idx="3">
                    <c:v>14800000</c:v>
                  </c:pt>
                  <c:pt idx="4">
                    <c:v>1800000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Sheet1!$E$1:$E$5</c:f>
              <c:numCache>
                <c:formatCode>General</c:formatCode>
                <c:ptCount val="5"/>
                <c:pt idx="0">
                  <c:v>17700000</c:v>
                </c:pt>
                <c:pt idx="1">
                  <c:v>28300000</c:v>
                </c:pt>
                <c:pt idx="2">
                  <c:v>20600000</c:v>
                </c:pt>
                <c:pt idx="3">
                  <c:v>28200000</c:v>
                </c:pt>
                <c:pt idx="4">
                  <c:v>19800000</c:v>
                </c:pt>
              </c:numCache>
            </c:numRef>
          </c:val>
        </c:ser>
        <c:ser>
          <c:idx val="5"/>
          <c:order val="5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Sheet1!$L$1:$L$5</c:f>
                <c:numCache>
                  <c:formatCode>General</c:formatCode>
                  <c:ptCount val="5"/>
                  <c:pt idx="0">
                    <c:v>1250000</c:v>
                  </c:pt>
                  <c:pt idx="1">
                    <c:v>80000</c:v>
                  </c:pt>
                  <c:pt idx="2">
                    <c:v>1000000</c:v>
                  </c:pt>
                  <c:pt idx="3">
                    <c:v>100000</c:v>
                  </c:pt>
                  <c:pt idx="4">
                    <c:v>600000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Sheet1!$F$1:$F$5</c:f>
              <c:numCache>
                <c:formatCode>General</c:formatCode>
                <c:ptCount val="5"/>
                <c:pt idx="0">
                  <c:v>1750000</c:v>
                </c:pt>
                <c:pt idx="1">
                  <c:v>190000</c:v>
                </c:pt>
                <c:pt idx="2">
                  <c:v>2200000</c:v>
                </c:pt>
                <c:pt idx="3">
                  <c:v>230000</c:v>
                </c:pt>
                <c:pt idx="4">
                  <c:v>1290000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30528"/>
        <c:axId val="7844608"/>
      </c:barChart>
      <c:catAx>
        <c:axId val="78305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44608"/>
        <c:crosses val="autoZero"/>
        <c:auto val="1"/>
        <c:lblAlgn val="ctr"/>
        <c:lblOffset val="100"/>
        <c:noMultiLvlLbl val="0"/>
      </c:catAx>
      <c:valAx>
        <c:axId val="7844608"/>
        <c:scaling>
          <c:logBase val="10"/>
          <c:orientation val="minMax"/>
          <c:max val="1000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30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588421774006675"/>
          <c:y val="2.2465178972592481E-2"/>
          <c:w val="0.45326087492419731"/>
          <c:h val="0.116844082511801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A9AA63FC-A05E-428B-B976-FF78AC99CCAC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1414" tIns="45706" rIns="91414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1E1D6D5-554B-4C80-83C5-D1FA752FB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64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グラフ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1332159"/>
              </p:ext>
            </p:extLst>
          </p:nvPr>
        </p:nvGraphicFramePr>
        <p:xfrm>
          <a:off x="525413" y="877538"/>
          <a:ext cx="8113160" cy="5248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正方形/長方形 29"/>
          <p:cNvSpPr/>
          <p:nvPr/>
        </p:nvSpPr>
        <p:spPr>
          <a:xfrm>
            <a:off x="534572" y="1431832"/>
            <a:ext cx="1577441" cy="3840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43964" y="1377217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1E+08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060818" y="3351774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1E+04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60819" y="2353505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1E+06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060819" y="2833200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1E+05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60818" y="1891840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1E+07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60818" y="3834728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1E+03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060818" y="4314423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1E+02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058032" y="4806173"/>
            <a:ext cx="1100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1E+01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 rot="16200000">
            <a:off x="-1800738" y="2740866"/>
            <a:ext cx="4874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numbers of </a:t>
            </a:r>
            <a:r>
              <a:rPr kumimoji="1" lang="en-US" altLang="ja-JP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Streptococcus </a:t>
            </a:r>
            <a:r>
              <a:rPr kumimoji="1" lang="en-US" altLang="ja-JP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kumimoji="1" lang="en-US" altLang="ja-JP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strains after treatment by </a:t>
            </a:r>
            <a:r>
              <a:rPr kumimoji="1" lang="en-US" altLang="ja-JP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401969" y="1261234"/>
            <a:ext cx="5709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223942" y="1261234"/>
            <a:ext cx="5479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959323" y="1247166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1.25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435984" y="948767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0.63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17289" y="948767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0.32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949959" y="950612"/>
            <a:ext cx="5709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315400" y="553516"/>
            <a:ext cx="2469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r>
              <a:rPr kumimoji="1"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(mg/ ml)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377440" y="5501324"/>
            <a:ext cx="94128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UA159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37750" y="5501324"/>
            <a:ext cx="73930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GS-5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900962" y="5501324"/>
            <a:ext cx="8835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FSC-8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150642" y="5501324"/>
            <a:ext cx="93968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FSM-5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415121" y="5518498"/>
            <a:ext cx="8835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FSC-7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4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99592" y="69269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Fig. S3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ffects of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ja-JP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ja-JP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kumimoji="1" lang="en-US" altLang="ja-JP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strains growth</a:t>
            </a:r>
            <a:r>
              <a:rPr kumimoji="1" lang="en-US" altLang="ja-JP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plastic tube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187624" y="2060848"/>
            <a:ext cx="68580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ja-JP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GB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strains (laboratory strains; UA159, and GS-5, clinical isolates; FSC-8, FSM-5 and FSC-7) was incubated for 16 hours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conditions with various concentrations 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(0.0, 0.32, 0.63, 1.25, 2.5 and 5.0 mg/ ml) of </a:t>
            </a:r>
            <a:r>
              <a:rPr lang="en-GB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BHI. After incubation, cell suspensions were poured on the BHI agar plates. After incubation for 48 hours, colony forming numbers of </a:t>
            </a:r>
            <a:r>
              <a:rPr lang="en-GB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altLang="ja-JP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GB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strains 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counted and effects of </a:t>
            </a:r>
            <a:r>
              <a:rPr lang="en-GB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bacterial cell growths were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quantitatively 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assessed.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indicate the mean ±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triplicate experiments. The independent experiments were performed 3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times, with similar results obtained in each. </a:t>
            </a:r>
            <a:endParaRPr lang="ja-JP" altLang="ja-JP" sz="14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0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8497</TotalTime>
  <Words>172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>FJ-USER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片岡清子</dc:creator>
  <cp:lastModifiedBy>Guna Sankar</cp:lastModifiedBy>
  <cp:revision>215</cp:revision>
  <cp:lastPrinted>2018-04-13T06:44:23Z</cp:lastPrinted>
  <dcterms:created xsi:type="dcterms:W3CDTF">2016-06-03T10:32:30Z</dcterms:created>
  <dcterms:modified xsi:type="dcterms:W3CDTF">2019-11-14T11:32:27Z</dcterms:modified>
</cp:coreProperties>
</file>