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charts/colors3.xml" ContentType="application/vnd.ms-office.chartcolorstyle+xml"/>
  <Override PartName="/ppt/charts/style3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370" r:id="rId2"/>
    <p:sldId id="372" r:id="rId3"/>
  </p:sldIdLst>
  <p:sldSz cx="9144000" cy="6858000" type="screen4x3"/>
  <p:notesSz cx="6742113" cy="987266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80" autoAdjust="0"/>
    <p:restoredTop sz="92791" autoAdjust="0"/>
  </p:normalViewPr>
  <p:slideViewPr>
    <p:cSldViewPr>
      <p:cViewPr varScale="1">
        <p:scale>
          <a:sx n="117" d="100"/>
          <a:sy n="117" d="100"/>
        </p:scale>
        <p:origin x="-158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/>
            </a:solidFill>
            <a:ln>
              <a:solidFill>
                <a:schemeClr val="tx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Sheet1!$A$2:$N$2</c:f>
                <c:numCache>
                  <c:formatCode>General</c:formatCode>
                  <c:ptCount val="14"/>
                  <c:pt idx="0">
                    <c:v>3.7290000000000001E-3</c:v>
                  </c:pt>
                  <c:pt idx="1">
                    <c:v>1.4558E-2</c:v>
                  </c:pt>
                  <c:pt idx="2">
                    <c:v>3.6459999999999999E-3</c:v>
                  </c:pt>
                  <c:pt idx="3">
                    <c:v>3.869E-3</c:v>
                  </c:pt>
                  <c:pt idx="4">
                    <c:v>7.012E-3</c:v>
                  </c:pt>
                  <c:pt idx="5">
                    <c:v>4.7676999999999997E-2</c:v>
                  </c:pt>
                  <c:pt idx="6">
                    <c:v>1.3429E-2</c:v>
                  </c:pt>
                  <c:pt idx="7">
                    <c:v>1.4651000000000001E-2</c:v>
                  </c:pt>
                  <c:pt idx="8">
                    <c:v>1.2460000000000001E-2</c:v>
                  </c:pt>
                  <c:pt idx="9">
                    <c:v>1.4378999999999999E-2</c:v>
                  </c:pt>
                  <c:pt idx="10">
                    <c:v>2.4680000000000001E-3</c:v>
                  </c:pt>
                  <c:pt idx="11">
                    <c:v>8.4860000000000005E-3</c:v>
                  </c:pt>
                  <c:pt idx="12">
                    <c:v>1.6233999999999998E-2</c:v>
                  </c:pt>
                  <c:pt idx="13">
                    <c:v>4.1007000000000002E-2</c:v>
                  </c:pt>
                </c:numCache>
              </c:numRef>
            </c:plus>
            <c:minus>
              <c:numLit>
                <c:formatCode>General</c:formatCode>
                <c:ptCount val="1"/>
                <c:pt idx="0">
                  <c:v>0</c:v>
                </c:pt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val>
            <c:numRef>
              <c:f>Sheet1!$A$1:$N$1</c:f>
              <c:numCache>
                <c:formatCode>General</c:formatCode>
                <c:ptCount val="14"/>
                <c:pt idx="0">
                  <c:v>0.13053300000000001</c:v>
                </c:pt>
                <c:pt idx="1">
                  <c:v>0.150867</c:v>
                </c:pt>
                <c:pt idx="2">
                  <c:v>0.130333</c:v>
                </c:pt>
                <c:pt idx="3">
                  <c:v>0.1203</c:v>
                </c:pt>
                <c:pt idx="4">
                  <c:v>0.116067</c:v>
                </c:pt>
                <c:pt idx="5">
                  <c:v>0.191667</c:v>
                </c:pt>
                <c:pt idx="6">
                  <c:v>0.171733</c:v>
                </c:pt>
                <c:pt idx="7">
                  <c:v>0.16996700000000001</c:v>
                </c:pt>
                <c:pt idx="8">
                  <c:v>0.15426699999999999</c:v>
                </c:pt>
                <c:pt idx="9">
                  <c:v>0.15376699999999999</c:v>
                </c:pt>
                <c:pt idx="10">
                  <c:v>0.14353299999999999</c:v>
                </c:pt>
                <c:pt idx="11">
                  <c:v>0.20230000000000001</c:v>
                </c:pt>
                <c:pt idx="12">
                  <c:v>0.21046699999999999</c:v>
                </c:pt>
                <c:pt idx="13">
                  <c:v>0.23116700000000001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4438528"/>
        <c:axId val="34440320"/>
      </c:barChart>
      <c:catAx>
        <c:axId val="3443852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4440320"/>
        <c:crosses val="autoZero"/>
        <c:auto val="1"/>
        <c:lblAlgn val="ctr"/>
        <c:lblOffset val="100"/>
        <c:noMultiLvlLbl val="0"/>
      </c:catAx>
      <c:valAx>
        <c:axId val="34440320"/>
        <c:scaling>
          <c:orientation val="minMax"/>
          <c:max val="3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ja-JP" sz="2000" b="1" i="0" u="none" strike="noStrike" kern="1200" baseline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4438528"/>
        <c:crosses val="autoZero"/>
        <c:crossBetween val="between"/>
        <c:majorUnit val="0.5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21582" cy="495348"/>
          </a:xfrm>
          <a:prstGeom prst="rect">
            <a:avLst/>
          </a:prstGeom>
        </p:spPr>
        <p:txBody>
          <a:bodyPr vert="horz" lIns="91414" tIns="45706" rIns="91414" bIns="45706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8971" y="0"/>
            <a:ext cx="2921582" cy="495348"/>
          </a:xfrm>
          <a:prstGeom prst="rect">
            <a:avLst/>
          </a:prstGeom>
        </p:spPr>
        <p:txBody>
          <a:bodyPr vert="horz" lIns="91414" tIns="45706" rIns="91414" bIns="45706" rtlCol="0"/>
          <a:lstStyle>
            <a:lvl1pPr algn="r">
              <a:defRPr sz="1200"/>
            </a:lvl1pPr>
          </a:lstStyle>
          <a:p>
            <a:fld id="{A9AA63FC-A05E-428B-B976-FF78AC99CCAC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1233488"/>
            <a:ext cx="4440237" cy="33321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14" tIns="45706" rIns="91414" bIns="45706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4212" y="4751221"/>
            <a:ext cx="5393690" cy="3887361"/>
          </a:xfrm>
          <a:prstGeom prst="rect">
            <a:avLst/>
          </a:prstGeom>
        </p:spPr>
        <p:txBody>
          <a:bodyPr vert="horz" lIns="91414" tIns="45706" rIns="91414" bIns="45706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377319"/>
            <a:ext cx="2921582" cy="495347"/>
          </a:xfrm>
          <a:prstGeom prst="rect">
            <a:avLst/>
          </a:prstGeom>
        </p:spPr>
        <p:txBody>
          <a:bodyPr vert="horz" lIns="91414" tIns="45706" rIns="91414" bIns="45706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8971" y="9377319"/>
            <a:ext cx="2921582" cy="495347"/>
          </a:xfrm>
          <a:prstGeom prst="rect">
            <a:avLst/>
          </a:prstGeom>
        </p:spPr>
        <p:txBody>
          <a:bodyPr vert="horz" lIns="91414" tIns="45706" rIns="91414" bIns="45706" rtlCol="0" anchor="b"/>
          <a:lstStyle>
            <a:lvl1pPr algn="r">
              <a:defRPr sz="1200"/>
            </a:lvl1pPr>
          </a:lstStyle>
          <a:p>
            <a:fld id="{61E1D6D5-554B-4C80-83C5-D1FA752FB0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6433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586227-5BCA-4F54-A068-C98E4002304F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5A0712-CA39-4EBF-9C23-4F5F2BFE8B0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グラフ 3"/>
          <p:cNvGraphicFramePr>
            <a:graphicFrameLocks/>
          </p:cNvGraphicFramePr>
          <p:nvPr>
            <p:extLst/>
          </p:nvPr>
        </p:nvGraphicFramePr>
        <p:xfrm>
          <a:off x="1463040" y="1181686"/>
          <a:ext cx="6668086" cy="42625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テキスト ボックス 4"/>
          <p:cNvSpPr txBox="1"/>
          <p:nvPr/>
        </p:nvSpPr>
        <p:spPr>
          <a:xfrm rot="16200000">
            <a:off x="-498715" y="2958997"/>
            <a:ext cx="309251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Biofilm formation</a:t>
            </a:r>
          </a:p>
          <a:p>
            <a:pPr algn="ctr"/>
            <a:r>
              <a:rPr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(Absorbance at 492 nm)</a:t>
            </a:r>
            <a:endParaRPr kumimoji="1"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613949" y="5234896"/>
            <a:ext cx="33855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</a:t>
            </a:r>
            <a:endParaRPr kumimoji="1"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7219123" y="5234896"/>
            <a:ext cx="26161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endParaRPr kumimoji="1"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781615" y="5232548"/>
            <a:ext cx="37702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3.5</a:t>
            </a:r>
            <a:endParaRPr kumimoji="1"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6320181" y="5232548"/>
            <a:ext cx="45397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1.75</a:t>
            </a:r>
            <a:endParaRPr kumimoji="1"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5924545" y="5235357"/>
            <a:ext cx="45397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0.83</a:t>
            </a:r>
            <a:endParaRPr kumimoji="1"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516987" y="5232548"/>
            <a:ext cx="45397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0.41</a:t>
            </a:r>
            <a:endParaRPr kumimoji="1"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091920" y="5228009"/>
            <a:ext cx="45397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0.21</a:t>
            </a:r>
            <a:endParaRPr kumimoji="1"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4700985" y="5225739"/>
            <a:ext cx="37702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0.1</a:t>
            </a:r>
            <a:endParaRPr kumimoji="1"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4262903" y="5223470"/>
            <a:ext cx="45878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1/20</a:t>
            </a:r>
            <a:endParaRPr kumimoji="1"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3843339" y="5227560"/>
            <a:ext cx="45878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1/40</a:t>
            </a:r>
            <a:endParaRPr kumimoji="1"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447703" y="5232548"/>
            <a:ext cx="45878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1/80</a:t>
            </a:r>
            <a:endParaRPr kumimoji="1"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2998825" y="5232548"/>
            <a:ext cx="53572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1/160</a:t>
            </a:r>
            <a:endParaRPr kumimoji="1"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2547496" y="5232548"/>
            <a:ext cx="53572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1/320</a:t>
            </a:r>
            <a:endParaRPr kumimoji="1"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266343" y="5223470"/>
            <a:ext cx="261610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kumimoji="1" lang="ja-JP" altLang="en-US" sz="12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テキスト ボックス 19"/>
          <p:cNvSpPr txBox="1"/>
          <p:nvPr/>
        </p:nvSpPr>
        <p:spPr>
          <a:xfrm>
            <a:off x="3648448" y="5627077"/>
            <a:ext cx="29308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Hyaluronic acid (mg/ ml)</a:t>
            </a:r>
            <a:endParaRPr kumimoji="1" lang="ja-JP" altLang="en-US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44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1259632" y="2348880"/>
            <a:ext cx="6858000" cy="30008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GB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Biofilm </a:t>
            </a:r>
            <a:r>
              <a:rPr lang="en-GB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formation of </a:t>
            </a:r>
            <a:r>
              <a:rPr lang="en-GB" altLang="ja-JP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gtfBC</a:t>
            </a:r>
            <a:r>
              <a:rPr lang="en-GB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mutant was </a:t>
            </a:r>
            <a:r>
              <a:rPr lang="en-GB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quantitatively assessed in conditions with various concentrations of </a:t>
            </a:r>
            <a:r>
              <a:rPr lang="en-GB" altLang="ja-JP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hyalurobic</a:t>
            </a:r>
            <a:r>
              <a:rPr lang="en-GB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acids </a:t>
            </a:r>
            <a:r>
              <a:rPr lang="en-GB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human </a:t>
            </a:r>
            <a:r>
              <a:rPr lang="en-GB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saliva-coated </a:t>
            </a:r>
            <a:r>
              <a:rPr lang="en-GB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96-well </a:t>
            </a:r>
            <a:r>
              <a:rPr lang="en-GB" altLang="ja-JP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microtitre</a:t>
            </a:r>
            <a:r>
              <a:rPr lang="en-GB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 plates in TSB with 0.25% sucrose.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data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indicated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mean ±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SD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triplicate experiments. The independent experiments were performed 3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ja-JP" dirty="0">
                <a:latin typeface="Times New Roman" panose="02020603050405020304" pitchFamily="18" charset="0"/>
                <a:cs typeface="Times New Roman" panose="02020603050405020304" pitchFamily="18" charset="0"/>
              </a:rPr>
              <a:t>times, with similar results obtained in each. 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Hyaluronic acid did not have abilities to induce the biofilm formation of </a:t>
            </a:r>
            <a:r>
              <a:rPr lang="en-US" altLang="ja-JP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S. </a:t>
            </a:r>
            <a:r>
              <a:rPr lang="en-US" altLang="ja-JP" i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mutans</a:t>
            </a:r>
            <a:r>
              <a:rPr lang="en-US" altLang="ja-JP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ja-JP" altLang="ja-JP" sz="1400" kern="100" dirty="0">
              <a:effectLst/>
              <a:latin typeface="Times New Roman" panose="02020603050405020304" pitchFamily="18" charset="0"/>
              <a:ea typeface="ＭＳ 明朝" panose="02020609040205080304" pitchFamily="17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43608" y="908720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Supporting Fig. </a:t>
            </a:r>
            <a:r>
              <a:rPr lang="en-US" altLang="ja-JP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Effects of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hyaluronic acid</a:t>
            </a:r>
            <a:r>
              <a:rPr kumimoji="1"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on the </a:t>
            </a:r>
            <a:r>
              <a:rPr lang="en-US" altLang="ja-JP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biofilm formation</a:t>
            </a:r>
            <a:endParaRPr kumimoji="1" lang="ja-JP" alt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00599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8496</TotalTime>
  <Words>114</Words>
  <Application>Microsoft Office PowerPoint</Application>
  <PresentationFormat>On-screen Show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テーマ</vt:lpstr>
      <vt:lpstr>PowerPoint Presentation</vt:lpstr>
      <vt:lpstr>PowerPoint Presentation</vt:lpstr>
    </vt:vector>
  </TitlesOfParts>
  <Company>FJ-USER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片岡清子</dc:creator>
  <cp:lastModifiedBy>Guna Sankar</cp:lastModifiedBy>
  <cp:revision>215</cp:revision>
  <cp:lastPrinted>2018-04-13T06:44:23Z</cp:lastPrinted>
  <dcterms:created xsi:type="dcterms:W3CDTF">2016-06-03T10:32:30Z</dcterms:created>
  <dcterms:modified xsi:type="dcterms:W3CDTF">2019-11-14T11:34:23Z</dcterms:modified>
</cp:coreProperties>
</file>