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33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4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9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8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8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83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9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5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8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6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9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62549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121E6-AB44-420B-938A-48312BD65245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58616-76AC-4728-97A2-72F6E1BD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435018" y="2513837"/>
            <a:ext cx="767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rv.2641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 61"/>
          <p:cNvGrpSpPr>
            <a:grpSpLocks noChangeAspect="1"/>
          </p:cNvGrpSpPr>
          <p:nvPr/>
        </p:nvGrpSpPr>
        <p:grpSpPr>
          <a:xfrm>
            <a:off x="1480875" y="2016888"/>
            <a:ext cx="3867695" cy="871556"/>
            <a:chOff x="1446253" y="4572695"/>
            <a:chExt cx="2670347" cy="601742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450975" y="5010150"/>
              <a:ext cx="4763" cy="19050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455738" y="5010150"/>
              <a:ext cx="2627313" cy="19050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138488" y="4949825"/>
              <a:ext cx="212725" cy="141288"/>
            </a:xfrm>
            <a:custGeom>
              <a:avLst/>
              <a:gdLst>
                <a:gd name="T0" fmla="*/ 94 w 134"/>
                <a:gd name="T1" fmla="*/ 89 h 89"/>
                <a:gd name="T2" fmla="*/ 134 w 134"/>
                <a:gd name="T3" fmla="*/ 44 h 89"/>
                <a:gd name="T4" fmla="*/ 94 w 134"/>
                <a:gd name="T5" fmla="*/ 0 h 89"/>
                <a:gd name="T6" fmla="*/ 94 w 134"/>
                <a:gd name="T7" fmla="*/ 20 h 89"/>
                <a:gd name="T8" fmla="*/ 0 w 134"/>
                <a:gd name="T9" fmla="*/ 20 h 89"/>
                <a:gd name="T10" fmla="*/ 0 w 134"/>
                <a:gd name="T11" fmla="*/ 69 h 89"/>
                <a:gd name="T12" fmla="*/ 94 w 134"/>
                <a:gd name="T13" fmla="*/ 69 h 89"/>
                <a:gd name="T14" fmla="*/ 94 w 134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89">
                  <a:moveTo>
                    <a:pt x="94" y="89"/>
                  </a:moveTo>
                  <a:lnTo>
                    <a:pt x="134" y="44"/>
                  </a:lnTo>
                  <a:lnTo>
                    <a:pt x="94" y="0"/>
                  </a:lnTo>
                  <a:lnTo>
                    <a:pt x="9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94" y="69"/>
                  </a:lnTo>
                  <a:lnTo>
                    <a:pt x="94" y="89"/>
                  </a:lnTo>
                  <a:close/>
                </a:path>
              </a:pathLst>
            </a:custGeom>
            <a:solidFill>
              <a:srgbClr val="FF9966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H="1">
              <a:off x="3244850" y="4707453"/>
              <a:ext cx="15874" cy="2741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3138488" y="4588550"/>
              <a:ext cx="265620" cy="127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Blast</a:t>
              </a:r>
              <a:r>
                <a:rPr kumimoji="0" lang="en-US" altLang="en-US" sz="12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752725" y="4949825"/>
              <a:ext cx="381000" cy="141288"/>
            </a:xfrm>
            <a:custGeom>
              <a:avLst/>
              <a:gdLst>
                <a:gd name="T0" fmla="*/ 200 w 240"/>
                <a:gd name="T1" fmla="*/ 89 h 89"/>
                <a:gd name="T2" fmla="*/ 240 w 240"/>
                <a:gd name="T3" fmla="*/ 44 h 89"/>
                <a:gd name="T4" fmla="*/ 200 w 240"/>
                <a:gd name="T5" fmla="*/ 0 h 89"/>
                <a:gd name="T6" fmla="*/ 200 w 240"/>
                <a:gd name="T7" fmla="*/ 20 h 89"/>
                <a:gd name="T8" fmla="*/ 0 w 240"/>
                <a:gd name="T9" fmla="*/ 20 h 89"/>
                <a:gd name="T10" fmla="*/ 0 w 240"/>
                <a:gd name="T11" fmla="*/ 69 h 89"/>
                <a:gd name="T12" fmla="*/ 200 w 240"/>
                <a:gd name="T13" fmla="*/ 69 h 89"/>
                <a:gd name="T14" fmla="*/ 200 w 240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0" h="89">
                  <a:moveTo>
                    <a:pt x="200" y="89"/>
                  </a:moveTo>
                  <a:lnTo>
                    <a:pt x="240" y="44"/>
                  </a:lnTo>
                  <a:lnTo>
                    <a:pt x="200" y="0"/>
                  </a:lnTo>
                  <a:lnTo>
                    <a:pt x="200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00" y="69"/>
                  </a:lnTo>
                  <a:lnTo>
                    <a:pt x="200" y="8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H="1">
              <a:off x="2943225" y="4899025"/>
              <a:ext cx="7938" cy="825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2762644" y="4753788"/>
              <a:ext cx="41998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EGFP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030413" y="4949825"/>
              <a:ext cx="401638" cy="141288"/>
            </a:xfrm>
            <a:custGeom>
              <a:avLst/>
              <a:gdLst>
                <a:gd name="T0" fmla="*/ 214 w 253"/>
                <a:gd name="T1" fmla="*/ 89 h 89"/>
                <a:gd name="T2" fmla="*/ 253 w 253"/>
                <a:gd name="T3" fmla="*/ 44 h 89"/>
                <a:gd name="T4" fmla="*/ 214 w 253"/>
                <a:gd name="T5" fmla="*/ 0 h 89"/>
                <a:gd name="T6" fmla="*/ 214 w 253"/>
                <a:gd name="T7" fmla="*/ 20 h 89"/>
                <a:gd name="T8" fmla="*/ 0 w 253"/>
                <a:gd name="T9" fmla="*/ 20 h 89"/>
                <a:gd name="T10" fmla="*/ 0 w 253"/>
                <a:gd name="T11" fmla="*/ 69 h 89"/>
                <a:gd name="T12" fmla="*/ 214 w 253"/>
                <a:gd name="T13" fmla="*/ 69 h 89"/>
                <a:gd name="T14" fmla="*/ 214 w 253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" h="89">
                  <a:moveTo>
                    <a:pt x="214" y="89"/>
                  </a:moveTo>
                  <a:lnTo>
                    <a:pt x="253" y="44"/>
                  </a:lnTo>
                  <a:lnTo>
                    <a:pt x="214" y="0"/>
                  </a:lnTo>
                  <a:lnTo>
                    <a:pt x="21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14" y="69"/>
                  </a:lnTo>
                  <a:lnTo>
                    <a:pt x="214" y="89"/>
                  </a:lnTo>
                  <a:close/>
                </a:path>
              </a:pathLst>
            </a:custGeom>
            <a:solidFill>
              <a:srgbClr val="FF9966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2165350" y="4778375"/>
              <a:ext cx="65088" cy="2032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018855" y="4625221"/>
              <a:ext cx="2803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rtTA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706814" y="4949825"/>
              <a:ext cx="376238" cy="141287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3911600" y="4874343"/>
              <a:ext cx="23813" cy="1072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3394075" y="4949825"/>
              <a:ext cx="312738" cy="141288"/>
            </a:xfrm>
            <a:custGeom>
              <a:avLst/>
              <a:gdLst>
                <a:gd name="T0" fmla="*/ 158 w 197"/>
                <a:gd name="T1" fmla="*/ 89 h 89"/>
                <a:gd name="T2" fmla="*/ 197 w 197"/>
                <a:gd name="T3" fmla="*/ 44 h 89"/>
                <a:gd name="T4" fmla="*/ 158 w 197"/>
                <a:gd name="T5" fmla="*/ 0 h 89"/>
                <a:gd name="T6" fmla="*/ 158 w 197"/>
                <a:gd name="T7" fmla="*/ 20 h 89"/>
                <a:gd name="T8" fmla="*/ 0 w 197"/>
                <a:gd name="T9" fmla="*/ 20 h 89"/>
                <a:gd name="T10" fmla="*/ 0 w 197"/>
                <a:gd name="T11" fmla="*/ 69 h 89"/>
                <a:gd name="T12" fmla="*/ 158 w 197"/>
                <a:gd name="T13" fmla="*/ 69 h 89"/>
                <a:gd name="T14" fmla="*/ 158 w 19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89">
                  <a:moveTo>
                    <a:pt x="158" y="89"/>
                  </a:moveTo>
                  <a:lnTo>
                    <a:pt x="197" y="44"/>
                  </a:lnTo>
                  <a:lnTo>
                    <a:pt x="158" y="0"/>
                  </a:lnTo>
                  <a:lnTo>
                    <a:pt x="15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58" y="69"/>
                  </a:lnTo>
                  <a:lnTo>
                    <a:pt x="158" y="89"/>
                  </a:lnTo>
                  <a:close/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H="1">
              <a:off x="3551237" y="4864101"/>
              <a:ext cx="3173" cy="11747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3411470" y="4689677"/>
              <a:ext cx="4263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wPRE</a:t>
              </a: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1673225" y="4881563"/>
              <a:ext cx="50800" cy="1000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1515215" y="4717554"/>
              <a:ext cx="2787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2504454" y="4691954"/>
              <a:ext cx="76200" cy="3048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2380060" y="4572695"/>
              <a:ext cx="35907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IRES</a:t>
              </a:r>
            </a:p>
          </p:txBody>
        </p:sp>
        <p:sp>
          <p:nvSpPr>
            <p:cNvPr id="34" name="Rectangle 26"/>
            <p:cNvSpPr>
              <a:spLocks noChangeArrowheads="1"/>
            </p:cNvSpPr>
            <p:nvPr/>
          </p:nvSpPr>
          <p:spPr bwMode="auto">
            <a:xfrm>
              <a:off x="3837869" y="4750872"/>
              <a:ext cx="2787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1446253" y="4937097"/>
              <a:ext cx="517484" cy="154015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432051" y="4949825"/>
              <a:ext cx="320674" cy="2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35018" y="3579522"/>
            <a:ext cx="767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v.2739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1480875" y="3167207"/>
            <a:ext cx="3311442" cy="871556"/>
            <a:chOff x="1438080" y="4572695"/>
            <a:chExt cx="2286297" cy="601742"/>
          </a:xfrm>
        </p:grpSpPr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1450975" y="5010150"/>
              <a:ext cx="4763" cy="19050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 flipV="1">
              <a:off x="1438080" y="5013419"/>
              <a:ext cx="2243032" cy="31565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2754204" y="4949825"/>
              <a:ext cx="212725" cy="141288"/>
            </a:xfrm>
            <a:custGeom>
              <a:avLst/>
              <a:gdLst>
                <a:gd name="T0" fmla="*/ 94 w 134"/>
                <a:gd name="T1" fmla="*/ 89 h 89"/>
                <a:gd name="T2" fmla="*/ 134 w 134"/>
                <a:gd name="T3" fmla="*/ 44 h 89"/>
                <a:gd name="T4" fmla="*/ 94 w 134"/>
                <a:gd name="T5" fmla="*/ 0 h 89"/>
                <a:gd name="T6" fmla="*/ 94 w 134"/>
                <a:gd name="T7" fmla="*/ 20 h 89"/>
                <a:gd name="T8" fmla="*/ 0 w 134"/>
                <a:gd name="T9" fmla="*/ 20 h 89"/>
                <a:gd name="T10" fmla="*/ 0 w 134"/>
                <a:gd name="T11" fmla="*/ 69 h 89"/>
                <a:gd name="T12" fmla="*/ 94 w 134"/>
                <a:gd name="T13" fmla="*/ 69 h 89"/>
                <a:gd name="T14" fmla="*/ 94 w 134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89">
                  <a:moveTo>
                    <a:pt x="94" y="89"/>
                  </a:moveTo>
                  <a:lnTo>
                    <a:pt x="134" y="44"/>
                  </a:lnTo>
                  <a:lnTo>
                    <a:pt x="94" y="0"/>
                  </a:lnTo>
                  <a:lnTo>
                    <a:pt x="9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94" y="69"/>
                  </a:lnTo>
                  <a:lnTo>
                    <a:pt x="94" y="89"/>
                  </a:lnTo>
                  <a:close/>
                </a:path>
              </a:pathLst>
            </a:custGeom>
            <a:solidFill>
              <a:srgbClr val="FF9966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 flipH="1">
              <a:off x="2860566" y="4707453"/>
              <a:ext cx="15874" cy="2741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1"/>
            <p:cNvSpPr>
              <a:spLocks noChangeArrowheads="1"/>
            </p:cNvSpPr>
            <p:nvPr/>
          </p:nvSpPr>
          <p:spPr bwMode="auto">
            <a:xfrm>
              <a:off x="2754204" y="4588550"/>
              <a:ext cx="265620" cy="127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Blast</a:t>
              </a:r>
              <a:r>
                <a:rPr kumimoji="0" lang="en-US" altLang="en-US" sz="12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2030413" y="4949825"/>
              <a:ext cx="401638" cy="141288"/>
            </a:xfrm>
            <a:custGeom>
              <a:avLst/>
              <a:gdLst>
                <a:gd name="T0" fmla="*/ 214 w 253"/>
                <a:gd name="T1" fmla="*/ 89 h 89"/>
                <a:gd name="T2" fmla="*/ 253 w 253"/>
                <a:gd name="T3" fmla="*/ 44 h 89"/>
                <a:gd name="T4" fmla="*/ 214 w 253"/>
                <a:gd name="T5" fmla="*/ 0 h 89"/>
                <a:gd name="T6" fmla="*/ 214 w 253"/>
                <a:gd name="T7" fmla="*/ 20 h 89"/>
                <a:gd name="T8" fmla="*/ 0 w 253"/>
                <a:gd name="T9" fmla="*/ 20 h 89"/>
                <a:gd name="T10" fmla="*/ 0 w 253"/>
                <a:gd name="T11" fmla="*/ 69 h 89"/>
                <a:gd name="T12" fmla="*/ 214 w 253"/>
                <a:gd name="T13" fmla="*/ 69 h 89"/>
                <a:gd name="T14" fmla="*/ 214 w 253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" h="89">
                  <a:moveTo>
                    <a:pt x="214" y="89"/>
                  </a:moveTo>
                  <a:lnTo>
                    <a:pt x="253" y="44"/>
                  </a:lnTo>
                  <a:lnTo>
                    <a:pt x="214" y="0"/>
                  </a:lnTo>
                  <a:lnTo>
                    <a:pt x="21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14" y="69"/>
                  </a:lnTo>
                  <a:lnTo>
                    <a:pt x="214" y="89"/>
                  </a:lnTo>
                  <a:close/>
                </a:path>
              </a:pathLst>
            </a:custGeom>
            <a:solidFill>
              <a:srgbClr val="FF9966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16"/>
            <p:cNvSpPr>
              <a:spLocks noChangeShapeType="1"/>
            </p:cNvSpPr>
            <p:nvPr/>
          </p:nvSpPr>
          <p:spPr bwMode="auto">
            <a:xfrm>
              <a:off x="2165350" y="4778375"/>
              <a:ext cx="65088" cy="2032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17"/>
            <p:cNvSpPr>
              <a:spLocks noChangeArrowheads="1"/>
            </p:cNvSpPr>
            <p:nvPr/>
          </p:nvSpPr>
          <p:spPr bwMode="auto">
            <a:xfrm>
              <a:off x="2018855" y="4625221"/>
              <a:ext cx="2803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rtTA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Freeform 18"/>
            <p:cNvSpPr>
              <a:spLocks/>
            </p:cNvSpPr>
            <p:nvPr/>
          </p:nvSpPr>
          <p:spPr bwMode="auto">
            <a:xfrm>
              <a:off x="3322532" y="4949825"/>
              <a:ext cx="376238" cy="141287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19"/>
            <p:cNvSpPr>
              <a:spLocks noChangeShapeType="1"/>
            </p:cNvSpPr>
            <p:nvPr/>
          </p:nvSpPr>
          <p:spPr bwMode="auto">
            <a:xfrm flipH="1">
              <a:off x="3551129" y="4858561"/>
              <a:ext cx="107" cy="1230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09793" y="4949825"/>
              <a:ext cx="312738" cy="141288"/>
            </a:xfrm>
            <a:custGeom>
              <a:avLst/>
              <a:gdLst>
                <a:gd name="T0" fmla="*/ 158 w 197"/>
                <a:gd name="T1" fmla="*/ 89 h 89"/>
                <a:gd name="T2" fmla="*/ 197 w 197"/>
                <a:gd name="T3" fmla="*/ 44 h 89"/>
                <a:gd name="T4" fmla="*/ 158 w 197"/>
                <a:gd name="T5" fmla="*/ 0 h 89"/>
                <a:gd name="T6" fmla="*/ 158 w 197"/>
                <a:gd name="T7" fmla="*/ 20 h 89"/>
                <a:gd name="T8" fmla="*/ 0 w 197"/>
                <a:gd name="T9" fmla="*/ 20 h 89"/>
                <a:gd name="T10" fmla="*/ 0 w 197"/>
                <a:gd name="T11" fmla="*/ 69 h 89"/>
                <a:gd name="T12" fmla="*/ 158 w 197"/>
                <a:gd name="T13" fmla="*/ 69 h 89"/>
                <a:gd name="T14" fmla="*/ 158 w 19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89">
                  <a:moveTo>
                    <a:pt x="158" y="89"/>
                  </a:moveTo>
                  <a:lnTo>
                    <a:pt x="197" y="44"/>
                  </a:lnTo>
                  <a:lnTo>
                    <a:pt x="158" y="0"/>
                  </a:lnTo>
                  <a:lnTo>
                    <a:pt x="15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58" y="69"/>
                  </a:lnTo>
                  <a:lnTo>
                    <a:pt x="158" y="89"/>
                  </a:lnTo>
                  <a:close/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3"/>
            <p:cNvSpPr>
              <a:spLocks noChangeArrowheads="1"/>
            </p:cNvSpPr>
            <p:nvPr/>
          </p:nvSpPr>
          <p:spPr bwMode="auto">
            <a:xfrm>
              <a:off x="3027184" y="4689677"/>
              <a:ext cx="4263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wPRE</a:t>
              </a:r>
            </a:p>
          </p:txBody>
        </p:sp>
        <p:sp>
          <p:nvSpPr>
            <p:cNvPr id="80" name="Line 25"/>
            <p:cNvSpPr>
              <a:spLocks noChangeShapeType="1"/>
            </p:cNvSpPr>
            <p:nvPr/>
          </p:nvSpPr>
          <p:spPr bwMode="auto">
            <a:xfrm>
              <a:off x="1673225" y="4881563"/>
              <a:ext cx="50800" cy="1000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26"/>
            <p:cNvSpPr>
              <a:spLocks noChangeArrowheads="1"/>
            </p:cNvSpPr>
            <p:nvPr/>
          </p:nvSpPr>
          <p:spPr bwMode="auto">
            <a:xfrm>
              <a:off x="1543057" y="4745120"/>
              <a:ext cx="2787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82" name="Line 28"/>
            <p:cNvSpPr>
              <a:spLocks noChangeShapeType="1"/>
            </p:cNvSpPr>
            <p:nvPr/>
          </p:nvSpPr>
          <p:spPr bwMode="auto">
            <a:xfrm>
              <a:off x="2504454" y="4691954"/>
              <a:ext cx="76200" cy="3048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29"/>
            <p:cNvSpPr>
              <a:spLocks noChangeArrowheads="1"/>
            </p:cNvSpPr>
            <p:nvPr/>
          </p:nvSpPr>
          <p:spPr bwMode="auto">
            <a:xfrm>
              <a:off x="2380060" y="4572695"/>
              <a:ext cx="35907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IRES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445646" y="4717554"/>
              <a:ext cx="2787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85" name="Freeform 18"/>
            <p:cNvSpPr>
              <a:spLocks/>
            </p:cNvSpPr>
            <p:nvPr/>
          </p:nvSpPr>
          <p:spPr bwMode="auto">
            <a:xfrm>
              <a:off x="1446253" y="4937097"/>
              <a:ext cx="517484" cy="154015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432051" y="4949825"/>
              <a:ext cx="320674" cy="2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1480875" y="4272355"/>
            <a:ext cx="3751420" cy="920307"/>
            <a:chOff x="1480875" y="6558354"/>
            <a:chExt cx="3751420" cy="920307"/>
          </a:xfrm>
        </p:grpSpPr>
        <p:sp>
          <p:nvSpPr>
            <p:cNvPr id="88" name="Rectangle 5"/>
            <p:cNvSpPr>
              <a:spLocks noChangeArrowheads="1"/>
            </p:cNvSpPr>
            <p:nvPr/>
          </p:nvSpPr>
          <p:spPr bwMode="auto">
            <a:xfrm>
              <a:off x="1499552" y="7240710"/>
              <a:ext cx="6899" cy="27592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6"/>
            <p:cNvSpPr>
              <a:spLocks noChangeArrowheads="1"/>
            </p:cNvSpPr>
            <p:nvPr/>
          </p:nvSpPr>
          <p:spPr bwMode="auto">
            <a:xfrm flipV="1">
              <a:off x="1480875" y="7245444"/>
              <a:ext cx="3248778" cy="45718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"/>
            <p:cNvSpPr>
              <a:spLocks/>
            </p:cNvSpPr>
            <p:nvPr/>
          </p:nvSpPr>
          <p:spPr bwMode="auto">
            <a:xfrm>
              <a:off x="2959621" y="7163566"/>
              <a:ext cx="308108" cy="204640"/>
            </a:xfrm>
            <a:custGeom>
              <a:avLst/>
              <a:gdLst>
                <a:gd name="T0" fmla="*/ 94 w 134"/>
                <a:gd name="T1" fmla="*/ 89 h 89"/>
                <a:gd name="T2" fmla="*/ 134 w 134"/>
                <a:gd name="T3" fmla="*/ 44 h 89"/>
                <a:gd name="T4" fmla="*/ 94 w 134"/>
                <a:gd name="T5" fmla="*/ 0 h 89"/>
                <a:gd name="T6" fmla="*/ 94 w 134"/>
                <a:gd name="T7" fmla="*/ 20 h 89"/>
                <a:gd name="T8" fmla="*/ 0 w 134"/>
                <a:gd name="T9" fmla="*/ 20 h 89"/>
                <a:gd name="T10" fmla="*/ 0 w 134"/>
                <a:gd name="T11" fmla="*/ 69 h 89"/>
                <a:gd name="T12" fmla="*/ 94 w 134"/>
                <a:gd name="T13" fmla="*/ 69 h 89"/>
                <a:gd name="T14" fmla="*/ 94 w 134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89">
                  <a:moveTo>
                    <a:pt x="94" y="89"/>
                  </a:moveTo>
                  <a:lnTo>
                    <a:pt x="134" y="44"/>
                  </a:lnTo>
                  <a:lnTo>
                    <a:pt x="94" y="0"/>
                  </a:lnTo>
                  <a:lnTo>
                    <a:pt x="9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94" y="69"/>
                  </a:lnTo>
                  <a:lnTo>
                    <a:pt x="94" y="89"/>
                  </a:lnTo>
                  <a:close/>
                </a:path>
              </a:pathLst>
            </a:custGeom>
            <a:solidFill>
              <a:srgbClr val="00206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10"/>
            <p:cNvSpPr>
              <a:spLocks noChangeShapeType="1"/>
            </p:cNvSpPr>
            <p:nvPr/>
          </p:nvSpPr>
          <p:spPr bwMode="auto">
            <a:xfrm flipH="1">
              <a:off x="3103177" y="6856843"/>
              <a:ext cx="7818" cy="32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1"/>
            <p:cNvSpPr>
              <a:spLocks noChangeArrowheads="1"/>
            </p:cNvSpPr>
            <p:nvPr/>
          </p:nvSpPr>
          <p:spPr bwMode="auto">
            <a:xfrm>
              <a:off x="2988706" y="6669933"/>
              <a:ext cx="317395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Ptet</a:t>
              </a:r>
              <a:r>
                <a:rPr kumimoji="0" lang="en-US" altLang="en-US" sz="12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Freeform 15"/>
            <p:cNvSpPr>
              <a:spLocks/>
            </p:cNvSpPr>
            <p:nvPr/>
          </p:nvSpPr>
          <p:spPr bwMode="auto">
            <a:xfrm>
              <a:off x="2338802" y="7153336"/>
              <a:ext cx="581727" cy="204640"/>
            </a:xfrm>
            <a:custGeom>
              <a:avLst/>
              <a:gdLst>
                <a:gd name="T0" fmla="*/ 214 w 253"/>
                <a:gd name="T1" fmla="*/ 89 h 89"/>
                <a:gd name="T2" fmla="*/ 253 w 253"/>
                <a:gd name="T3" fmla="*/ 44 h 89"/>
                <a:gd name="T4" fmla="*/ 214 w 253"/>
                <a:gd name="T5" fmla="*/ 0 h 89"/>
                <a:gd name="T6" fmla="*/ 214 w 253"/>
                <a:gd name="T7" fmla="*/ 20 h 89"/>
                <a:gd name="T8" fmla="*/ 0 w 253"/>
                <a:gd name="T9" fmla="*/ 20 h 89"/>
                <a:gd name="T10" fmla="*/ 0 w 253"/>
                <a:gd name="T11" fmla="*/ 69 h 89"/>
                <a:gd name="T12" fmla="*/ 214 w 253"/>
                <a:gd name="T13" fmla="*/ 69 h 89"/>
                <a:gd name="T14" fmla="*/ 214 w 253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" h="89">
                  <a:moveTo>
                    <a:pt x="214" y="89"/>
                  </a:moveTo>
                  <a:lnTo>
                    <a:pt x="253" y="44"/>
                  </a:lnTo>
                  <a:lnTo>
                    <a:pt x="214" y="0"/>
                  </a:lnTo>
                  <a:lnTo>
                    <a:pt x="21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14" y="69"/>
                  </a:lnTo>
                  <a:lnTo>
                    <a:pt x="214" y="89"/>
                  </a:lnTo>
                  <a:close/>
                </a:path>
              </a:pathLst>
            </a:custGeom>
            <a:solidFill>
              <a:srgbClr val="00B0F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16"/>
            <p:cNvSpPr>
              <a:spLocks noChangeShapeType="1"/>
            </p:cNvSpPr>
            <p:nvPr/>
          </p:nvSpPr>
          <p:spPr bwMode="auto">
            <a:xfrm>
              <a:off x="2558605" y="6991007"/>
              <a:ext cx="1" cy="20015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7"/>
            <p:cNvSpPr>
              <a:spLocks noChangeArrowheads="1"/>
            </p:cNvSpPr>
            <p:nvPr/>
          </p:nvSpPr>
          <p:spPr bwMode="auto">
            <a:xfrm>
              <a:off x="2182032" y="6841613"/>
              <a:ext cx="623570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HIV RRE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4687357" y="7153336"/>
              <a:ext cx="544938" cy="204638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19"/>
            <p:cNvSpPr>
              <a:spLocks noChangeShapeType="1"/>
            </p:cNvSpPr>
            <p:nvPr/>
          </p:nvSpPr>
          <p:spPr bwMode="auto">
            <a:xfrm flipH="1">
              <a:off x="4880080" y="7037382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1"/>
            <p:cNvSpPr>
              <a:spLocks/>
            </p:cNvSpPr>
            <p:nvPr/>
          </p:nvSpPr>
          <p:spPr bwMode="auto">
            <a:xfrm>
              <a:off x="3290179" y="7172884"/>
              <a:ext cx="620159" cy="195322"/>
            </a:xfrm>
            <a:custGeom>
              <a:avLst/>
              <a:gdLst>
                <a:gd name="T0" fmla="*/ 158 w 197"/>
                <a:gd name="T1" fmla="*/ 89 h 89"/>
                <a:gd name="T2" fmla="*/ 197 w 197"/>
                <a:gd name="T3" fmla="*/ 44 h 89"/>
                <a:gd name="T4" fmla="*/ 158 w 197"/>
                <a:gd name="T5" fmla="*/ 0 h 89"/>
                <a:gd name="T6" fmla="*/ 158 w 197"/>
                <a:gd name="T7" fmla="*/ 20 h 89"/>
                <a:gd name="T8" fmla="*/ 0 w 197"/>
                <a:gd name="T9" fmla="*/ 20 h 89"/>
                <a:gd name="T10" fmla="*/ 0 w 197"/>
                <a:gd name="T11" fmla="*/ 69 h 89"/>
                <a:gd name="T12" fmla="*/ 158 w 197"/>
                <a:gd name="T13" fmla="*/ 69 h 89"/>
                <a:gd name="T14" fmla="*/ 158 w 19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89">
                  <a:moveTo>
                    <a:pt x="158" y="89"/>
                  </a:moveTo>
                  <a:lnTo>
                    <a:pt x="197" y="44"/>
                  </a:lnTo>
                  <a:lnTo>
                    <a:pt x="158" y="0"/>
                  </a:lnTo>
                  <a:lnTo>
                    <a:pt x="15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58" y="69"/>
                  </a:lnTo>
                  <a:lnTo>
                    <a:pt x="158" y="8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3"/>
            <p:cNvSpPr>
              <a:spLocks noChangeArrowheads="1"/>
            </p:cNvSpPr>
            <p:nvPr/>
          </p:nvSpPr>
          <p:spPr bwMode="auto">
            <a:xfrm>
              <a:off x="3325485" y="6806435"/>
              <a:ext cx="588303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mCherry</a:t>
              </a:r>
            </a:p>
          </p:txBody>
        </p:sp>
        <p:sp>
          <p:nvSpPr>
            <p:cNvPr id="100" name="Line 25"/>
            <p:cNvSpPr>
              <a:spLocks noChangeShapeType="1"/>
            </p:cNvSpPr>
            <p:nvPr/>
          </p:nvSpPr>
          <p:spPr bwMode="auto">
            <a:xfrm>
              <a:off x="1821456" y="7054466"/>
              <a:ext cx="73578" cy="1448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6"/>
            <p:cNvSpPr>
              <a:spLocks noChangeArrowheads="1"/>
            </p:cNvSpPr>
            <p:nvPr/>
          </p:nvSpPr>
          <p:spPr bwMode="auto">
            <a:xfrm>
              <a:off x="1632922" y="6856843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04" name="Rectangle 26"/>
            <p:cNvSpPr>
              <a:spLocks noChangeArrowheads="1"/>
            </p:cNvSpPr>
            <p:nvPr/>
          </p:nvSpPr>
          <p:spPr bwMode="auto">
            <a:xfrm>
              <a:off x="4727300" y="6833149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05" name="Freeform 18"/>
            <p:cNvSpPr>
              <a:spLocks/>
            </p:cNvSpPr>
            <p:nvPr/>
          </p:nvSpPr>
          <p:spPr bwMode="auto">
            <a:xfrm>
              <a:off x="1492713" y="7134900"/>
              <a:ext cx="749517" cy="223074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920529" y="7153336"/>
              <a:ext cx="464460" cy="32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Line 19"/>
            <p:cNvSpPr>
              <a:spLocks noChangeShapeType="1"/>
            </p:cNvSpPr>
            <p:nvPr/>
          </p:nvSpPr>
          <p:spPr bwMode="auto">
            <a:xfrm flipH="1">
              <a:off x="3564532" y="7015343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3908254" y="7192762"/>
              <a:ext cx="250336" cy="164459"/>
            </a:xfrm>
            <a:prstGeom prst="rect">
              <a:avLst/>
            </a:prstGeom>
            <a:solidFill>
              <a:srgbClr val="7030A0"/>
            </a:solidFill>
            <a:ln w="0" cap="sq">
              <a:solidFill>
                <a:srgbClr val="7030A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/>
            <p:cNvCxnSpPr>
              <a:stCxn id="113" idx="2"/>
              <a:endCxn id="109" idx="0"/>
            </p:cNvCxnSpPr>
            <p:nvPr/>
          </p:nvCxnSpPr>
          <p:spPr>
            <a:xfrm>
              <a:off x="4033422" y="6835353"/>
              <a:ext cx="0" cy="35740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3509393" y="655835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shRNA</a:t>
              </a: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295556" y="4814618"/>
            <a:ext cx="907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lv.3643-6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1480875" y="5290131"/>
            <a:ext cx="3808400" cy="900257"/>
            <a:chOff x="1505077" y="7576130"/>
            <a:chExt cx="3808400" cy="900257"/>
          </a:xfrm>
        </p:grpSpPr>
        <p:grpSp>
          <p:nvGrpSpPr>
            <p:cNvPr id="120" name="Group 119"/>
            <p:cNvGrpSpPr/>
            <p:nvPr/>
          </p:nvGrpSpPr>
          <p:grpSpPr>
            <a:xfrm>
              <a:off x="1505077" y="7667659"/>
              <a:ext cx="3808400" cy="808728"/>
              <a:chOff x="1292034" y="6669933"/>
              <a:chExt cx="3808400" cy="808728"/>
            </a:xfrm>
          </p:grpSpPr>
          <p:sp>
            <p:nvSpPr>
              <p:cNvPr id="121" name="Rectangle 5"/>
              <p:cNvSpPr>
                <a:spLocks noChangeArrowheads="1"/>
              </p:cNvSpPr>
              <p:nvPr/>
            </p:nvSpPr>
            <p:spPr bwMode="auto">
              <a:xfrm>
                <a:off x="1310711" y="7240710"/>
                <a:ext cx="6899" cy="27592"/>
              </a:xfrm>
              <a:prstGeom prst="rect">
                <a:avLst/>
              </a:prstGeom>
              <a:solidFill>
                <a:srgbClr val="FFFFCC"/>
              </a:solidFill>
              <a:ln w="0">
                <a:solidFill>
                  <a:srgbClr val="CCCC9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6"/>
              <p:cNvSpPr>
                <a:spLocks noChangeArrowheads="1"/>
              </p:cNvSpPr>
              <p:nvPr/>
            </p:nvSpPr>
            <p:spPr bwMode="auto">
              <a:xfrm flipV="1">
                <a:off x="1292034" y="7245444"/>
                <a:ext cx="3248778" cy="45718"/>
              </a:xfrm>
              <a:prstGeom prst="rect">
                <a:avLst/>
              </a:prstGeom>
              <a:solidFill>
                <a:srgbClr val="FFFFCC"/>
              </a:solidFill>
              <a:ln w="0">
                <a:solidFill>
                  <a:srgbClr val="CCCC9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"/>
              <p:cNvSpPr>
                <a:spLocks/>
              </p:cNvSpPr>
              <p:nvPr/>
            </p:nvSpPr>
            <p:spPr bwMode="auto">
              <a:xfrm>
                <a:off x="2770780" y="7163566"/>
                <a:ext cx="308108" cy="204640"/>
              </a:xfrm>
              <a:custGeom>
                <a:avLst/>
                <a:gdLst>
                  <a:gd name="T0" fmla="*/ 94 w 134"/>
                  <a:gd name="T1" fmla="*/ 89 h 89"/>
                  <a:gd name="T2" fmla="*/ 134 w 134"/>
                  <a:gd name="T3" fmla="*/ 44 h 89"/>
                  <a:gd name="T4" fmla="*/ 94 w 134"/>
                  <a:gd name="T5" fmla="*/ 0 h 89"/>
                  <a:gd name="T6" fmla="*/ 94 w 134"/>
                  <a:gd name="T7" fmla="*/ 20 h 89"/>
                  <a:gd name="T8" fmla="*/ 0 w 134"/>
                  <a:gd name="T9" fmla="*/ 20 h 89"/>
                  <a:gd name="T10" fmla="*/ 0 w 134"/>
                  <a:gd name="T11" fmla="*/ 69 h 89"/>
                  <a:gd name="T12" fmla="*/ 94 w 134"/>
                  <a:gd name="T13" fmla="*/ 69 h 89"/>
                  <a:gd name="T14" fmla="*/ 94 w 134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89">
                    <a:moveTo>
                      <a:pt x="94" y="89"/>
                    </a:moveTo>
                    <a:lnTo>
                      <a:pt x="134" y="44"/>
                    </a:lnTo>
                    <a:lnTo>
                      <a:pt x="94" y="0"/>
                    </a:lnTo>
                    <a:lnTo>
                      <a:pt x="94" y="20"/>
                    </a:lnTo>
                    <a:lnTo>
                      <a:pt x="0" y="20"/>
                    </a:lnTo>
                    <a:lnTo>
                      <a:pt x="0" y="69"/>
                    </a:lnTo>
                    <a:lnTo>
                      <a:pt x="94" y="69"/>
                    </a:lnTo>
                    <a:lnTo>
                      <a:pt x="94" y="89"/>
                    </a:lnTo>
                    <a:close/>
                  </a:path>
                </a:pathLst>
              </a:custGeom>
              <a:solidFill>
                <a:srgbClr val="002060"/>
              </a:solidFill>
              <a:ln w="0">
                <a:solidFill>
                  <a:srgbClr val="99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Line 10"/>
              <p:cNvSpPr>
                <a:spLocks noChangeShapeType="1"/>
              </p:cNvSpPr>
              <p:nvPr/>
            </p:nvSpPr>
            <p:spPr bwMode="auto">
              <a:xfrm flipH="1">
                <a:off x="2914336" y="6856843"/>
                <a:ext cx="7818" cy="32333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11"/>
              <p:cNvSpPr>
                <a:spLocks noChangeArrowheads="1"/>
              </p:cNvSpPr>
              <p:nvPr/>
            </p:nvSpPr>
            <p:spPr bwMode="auto">
              <a:xfrm>
                <a:off x="2799865" y="6669933"/>
                <a:ext cx="317395" cy="184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smtClean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Ptet</a:t>
                </a: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8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Freeform 15"/>
              <p:cNvSpPr>
                <a:spLocks/>
              </p:cNvSpPr>
              <p:nvPr/>
            </p:nvSpPr>
            <p:spPr bwMode="auto">
              <a:xfrm>
                <a:off x="2149961" y="7153336"/>
                <a:ext cx="581727" cy="204640"/>
              </a:xfrm>
              <a:custGeom>
                <a:avLst/>
                <a:gdLst>
                  <a:gd name="T0" fmla="*/ 214 w 253"/>
                  <a:gd name="T1" fmla="*/ 89 h 89"/>
                  <a:gd name="T2" fmla="*/ 253 w 253"/>
                  <a:gd name="T3" fmla="*/ 44 h 89"/>
                  <a:gd name="T4" fmla="*/ 214 w 253"/>
                  <a:gd name="T5" fmla="*/ 0 h 89"/>
                  <a:gd name="T6" fmla="*/ 214 w 253"/>
                  <a:gd name="T7" fmla="*/ 20 h 89"/>
                  <a:gd name="T8" fmla="*/ 0 w 253"/>
                  <a:gd name="T9" fmla="*/ 20 h 89"/>
                  <a:gd name="T10" fmla="*/ 0 w 253"/>
                  <a:gd name="T11" fmla="*/ 69 h 89"/>
                  <a:gd name="T12" fmla="*/ 214 w 253"/>
                  <a:gd name="T13" fmla="*/ 69 h 89"/>
                  <a:gd name="T14" fmla="*/ 214 w 253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9">
                    <a:moveTo>
                      <a:pt x="214" y="89"/>
                    </a:moveTo>
                    <a:lnTo>
                      <a:pt x="253" y="44"/>
                    </a:lnTo>
                    <a:lnTo>
                      <a:pt x="214" y="0"/>
                    </a:lnTo>
                    <a:lnTo>
                      <a:pt x="214" y="20"/>
                    </a:lnTo>
                    <a:lnTo>
                      <a:pt x="0" y="20"/>
                    </a:lnTo>
                    <a:lnTo>
                      <a:pt x="0" y="69"/>
                    </a:lnTo>
                    <a:lnTo>
                      <a:pt x="214" y="69"/>
                    </a:lnTo>
                    <a:lnTo>
                      <a:pt x="214" y="89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solidFill>
                  <a:srgbClr val="99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Line 16"/>
              <p:cNvSpPr>
                <a:spLocks noChangeShapeType="1"/>
              </p:cNvSpPr>
              <p:nvPr/>
            </p:nvSpPr>
            <p:spPr bwMode="auto">
              <a:xfrm>
                <a:off x="2369764" y="6991007"/>
                <a:ext cx="1" cy="20015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17"/>
              <p:cNvSpPr>
                <a:spLocks noChangeArrowheads="1"/>
              </p:cNvSpPr>
              <p:nvPr/>
            </p:nvSpPr>
            <p:spPr bwMode="auto">
              <a:xfrm>
                <a:off x="1993191" y="6841613"/>
                <a:ext cx="623570" cy="184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smtClean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HIV RRE</a:t>
                </a:r>
                <a:endParaRPr kumimoji="0" lang="en-US" altLang="en-US" sz="18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Freeform 18"/>
              <p:cNvSpPr>
                <a:spLocks/>
              </p:cNvSpPr>
              <p:nvPr/>
            </p:nvSpPr>
            <p:spPr bwMode="auto">
              <a:xfrm>
                <a:off x="4518407" y="7153336"/>
                <a:ext cx="544938" cy="204638"/>
              </a:xfrm>
              <a:custGeom>
                <a:avLst/>
                <a:gdLst>
                  <a:gd name="T0" fmla="*/ 148 w 187"/>
                  <a:gd name="T1" fmla="*/ 89 h 89"/>
                  <a:gd name="T2" fmla="*/ 187 w 187"/>
                  <a:gd name="T3" fmla="*/ 44 h 89"/>
                  <a:gd name="T4" fmla="*/ 148 w 187"/>
                  <a:gd name="T5" fmla="*/ 0 h 89"/>
                  <a:gd name="T6" fmla="*/ 148 w 187"/>
                  <a:gd name="T7" fmla="*/ 20 h 89"/>
                  <a:gd name="T8" fmla="*/ 0 w 187"/>
                  <a:gd name="T9" fmla="*/ 20 h 89"/>
                  <a:gd name="T10" fmla="*/ 0 w 187"/>
                  <a:gd name="T11" fmla="*/ 69 h 89"/>
                  <a:gd name="T12" fmla="*/ 148 w 187"/>
                  <a:gd name="T13" fmla="*/ 69 h 89"/>
                  <a:gd name="T14" fmla="*/ 148 w 187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7" h="89">
                    <a:moveTo>
                      <a:pt x="148" y="89"/>
                    </a:moveTo>
                    <a:lnTo>
                      <a:pt x="187" y="44"/>
                    </a:lnTo>
                    <a:lnTo>
                      <a:pt x="148" y="0"/>
                    </a:lnTo>
                    <a:lnTo>
                      <a:pt x="148" y="20"/>
                    </a:lnTo>
                    <a:lnTo>
                      <a:pt x="0" y="20"/>
                    </a:lnTo>
                    <a:lnTo>
                      <a:pt x="0" y="69"/>
                    </a:lnTo>
                    <a:lnTo>
                      <a:pt x="148" y="69"/>
                    </a:lnTo>
                    <a:lnTo>
                      <a:pt x="148" y="89"/>
                    </a:lnTo>
                    <a:close/>
                  </a:path>
                </a:pathLst>
              </a:custGeom>
              <a:pattFill prst="openDmnd">
                <a:fgClr>
                  <a:srgbClr val="000080"/>
                </a:fgClr>
                <a:bgClr>
                  <a:srgbClr val="FFFFFF"/>
                </a:bgClr>
              </a:patt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Line 19"/>
              <p:cNvSpPr>
                <a:spLocks noChangeShapeType="1"/>
              </p:cNvSpPr>
              <p:nvPr/>
            </p:nvSpPr>
            <p:spPr bwMode="auto">
              <a:xfrm flipH="1">
                <a:off x="4849504" y="7021150"/>
                <a:ext cx="155" cy="17817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1"/>
              <p:cNvSpPr>
                <a:spLocks/>
              </p:cNvSpPr>
              <p:nvPr/>
            </p:nvSpPr>
            <p:spPr bwMode="auto">
              <a:xfrm>
                <a:off x="3101338" y="7172884"/>
                <a:ext cx="620159" cy="195322"/>
              </a:xfrm>
              <a:custGeom>
                <a:avLst/>
                <a:gdLst>
                  <a:gd name="T0" fmla="*/ 158 w 197"/>
                  <a:gd name="T1" fmla="*/ 89 h 89"/>
                  <a:gd name="T2" fmla="*/ 197 w 197"/>
                  <a:gd name="T3" fmla="*/ 44 h 89"/>
                  <a:gd name="T4" fmla="*/ 158 w 197"/>
                  <a:gd name="T5" fmla="*/ 0 h 89"/>
                  <a:gd name="T6" fmla="*/ 158 w 197"/>
                  <a:gd name="T7" fmla="*/ 20 h 89"/>
                  <a:gd name="T8" fmla="*/ 0 w 197"/>
                  <a:gd name="T9" fmla="*/ 20 h 89"/>
                  <a:gd name="T10" fmla="*/ 0 w 197"/>
                  <a:gd name="T11" fmla="*/ 69 h 89"/>
                  <a:gd name="T12" fmla="*/ 158 w 197"/>
                  <a:gd name="T13" fmla="*/ 69 h 89"/>
                  <a:gd name="T14" fmla="*/ 158 w 197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89">
                    <a:moveTo>
                      <a:pt x="158" y="89"/>
                    </a:moveTo>
                    <a:lnTo>
                      <a:pt x="197" y="44"/>
                    </a:lnTo>
                    <a:lnTo>
                      <a:pt x="158" y="0"/>
                    </a:lnTo>
                    <a:lnTo>
                      <a:pt x="158" y="20"/>
                    </a:lnTo>
                    <a:lnTo>
                      <a:pt x="0" y="20"/>
                    </a:lnTo>
                    <a:lnTo>
                      <a:pt x="0" y="69"/>
                    </a:lnTo>
                    <a:lnTo>
                      <a:pt x="158" y="69"/>
                    </a:lnTo>
                    <a:lnTo>
                      <a:pt x="158" y="8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23"/>
              <p:cNvSpPr>
                <a:spLocks noChangeArrowheads="1"/>
              </p:cNvSpPr>
              <p:nvPr/>
            </p:nvSpPr>
            <p:spPr bwMode="auto">
              <a:xfrm>
                <a:off x="3186853" y="6806765"/>
                <a:ext cx="33182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smtClean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gLuc</a:t>
                </a:r>
              </a:p>
            </p:txBody>
          </p:sp>
          <p:sp>
            <p:nvSpPr>
              <p:cNvPr id="133" name="Line 25"/>
              <p:cNvSpPr>
                <a:spLocks noChangeShapeType="1"/>
              </p:cNvSpPr>
              <p:nvPr/>
            </p:nvSpPr>
            <p:spPr bwMode="auto">
              <a:xfrm>
                <a:off x="1632615" y="7054466"/>
                <a:ext cx="73578" cy="144858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26"/>
              <p:cNvSpPr>
                <a:spLocks noChangeArrowheads="1"/>
              </p:cNvSpPr>
              <p:nvPr/>
            </p:nvSpPr>
            <p:spPr bwMode="auto">
              <a:xfrm>
                <a:off x="1444081" y="6856843"/>
                <a:ext cx="403710" cy="267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LTR</a:t>
                </a:r>
              </a:p>
            </p:txBody>
          </p:sp>
          <p:sp>
            <p:nvSpPr>
              <p:cNvPr id="135" name="Rectangle 26"/>
              <p:cNvSpPr>
                <a:spLocks noChangeArrowheads="1"/>
              </p:cNvSpPr>
              <p:nvPr/>
            </p:nvSpPr>
            <p:spPr bwMode="auto">
              <a:xfrm>
                <a:off x="4696724" y="6816917"/>
                <a:ext cx="403710" cy="267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LTR</a:t>
                </a:r>
              </a:p>
            </p:txBody>
          </p:sp>
          <p:sp>
            <p:nvSpPr>
              <p:cNvPr id="136" name="Freeform 18"/>
              <p:cNvSpPr>
                <a:spLocks/>
              </p:cNvSpPr>
              <p:nvPr/>
            </p:nvSpPr>
            <p:spPr bwMode="auto">
              <a:xfrm>
                <a:off x="1303872" y="7134900"/>
                <a:ext cx="749517" cy="223074"/>
              </a:xfrm>
              <a:custGeom>
                <a:avLst/>
                <a:gdLst>
                  <a:gd name="T0" fmla="*/ 148 w 187"/>
                  <a:gd name="T1" fmla="*/ 89 h 89"/>
                  <a:gd name="T2" fmla="*/ 187 w 187"/>
                  <a:gd name="T3" fmla="*/ 44 h 89"/>
                  <a:gd name="T4" fmla="*/ 148 w 187"/>
                  <a:gd name="T5" fmla="*/ 0 h 89"/>
                  <a:gd name="T6" fmla="*/ 148 w 187"/>
                  <a:gd name="T7" fmla="*/ 20 h 89"/>
                  <a:gd name="T8" fmla="*/ 0 w 187"/>
                  <a:gd name="T9" fmla="*/ 20 h 89"/>
                  <a:gd name="T10" fmla="*/ 0 w 187"/>
                  <a:gd name="T11" fmla="*/ 69 h 89"/>
                  <a:gd name="T12" fmla="*/ 148 w 187"/>
                  <a:gd name="T13" fmla="*/ 69 h 89"/>
                  <a:gd name="T14" fmla="*/ 148 w 187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7" h="89">
                    <a:moveTo>
                      <a:pt x="148" y="89"/>
                    </a:moveTo>
                    <a:lnTo>
                      <a:pt x="187" y="44"/>
                    </a:lnTo>
                    <a:lnTo>
                      <a:pt x="148" y="0"/>
                    </a:lnTo>
                    <a:lnTo>
                      <a:pt x="148" y="20"/>
                    </a:lnTo>
                    <a:lnTo>
                      <a:pt x="0" y="20"/>
                    </a:lnTo>
                    <a:lnTo>
                      <a:pt x="0" y="69"/>
                    </a:lnTo>
                    <a:lnTo>
                      <a:pt x="148" y="69"/>
                    </a:lnTo>
                    <a:lnTo>
                      <a:pt x="148" y="89"/>
                    </a:lnTo>
                    <a:close/>
                  </a:path>
                </a:pathLst>
              </a:custGeom>
              <a:pattFill prst="openDmnd">
                <a:fgClr>
                  <a:srgbClr val="000080"/>
                </a:fgClr>
                <a:bgClr>
                  <a:srgbClr val="FFFFFF"/>
                </a:bgClr>
              </a:patt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136"/>
              <p:cNvSpPr/>
              <p:nvPr/>
            </p:nvSpPr>
            <p:spPr bwMode="auto">
              <a:xfrm>
                <a:off x="2731688" y="7153336"/>
                <a:ext cx="464460" cy="325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Line 19"/>
              <p:cNvSpPr>
                <a:spLocks noChangeShapeType="1"/>
              </p:cNvSpPr>
              <p:nvPr/>
            </p:nvSpPr>
            <p:spPr bwMode="auto">
              <a:xfrm flipH="1">
                <a:off x="3375691" y="7015343"/>
                <a:ext cx="155" cy="17817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 bwMode="auto">
              <a:xfrm>
                <a:off x="3719413" y="7192762"/>
                <a:ext cx="250336" cy="164459"/>
              </a:xfrm>
              <a:prstGeom prst="rect">
                <a:avLst/>
              </a:prstGeom>
              <a:solidFill>
                <a:srgbClr val="7030A0"/>
              </a:solidFill>
              <a:ln w="0" cap="sq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140" name="Straight Connector 139"/>
              <p:cNvCxnSpPr>
                <a:endCxn id="139" idx="0"/>
              </p:cNvCxnSpPr>
              <p:nvPr/>
            </p:nvCxnSpPr>
            <p:spPr>
              <a:xfrm>
                <a:off x="3844581" y="6835353"/>
                <a:ext cx="0" cy="35740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TextBox 140"/>
            <p:cNvSpPr txBox="1"/>
            <p:nvPr/>
          </p:nvSpPr>
          <p:spPr>
            <a:xfrm>
              <a:off x="3690821" y="7576130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shRNA</a:t>
              </a: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454254" y="5772156"/>
            <a:ext cx="748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lv.4281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1480875" y="6373477"/>
            <a:ext cx="3544271" cy="808728"/>
            <a:chOff x="1292034" y="6669933"/>
            <a:chExt cx="3544271" cy="808728"/>
          </a:xfrm>
        </p:grpSpPr>
        <p:sp>
          <p:nvSpPr>
            <p:cNvPr id="148" name="Rectangle 5"/>
            <p:cNvSpPr>
              <a:spLocks noChangeArrowheads="1"/>
            </p:cNvSpPr>
            <p:nvPr/>
          </p:nvSpPr>
          <p:spPr bwMode="auto">
            <a:xfrm>
              <a:off x="1310711" y="7240710"/>
              <a:ext cx="6899" cy="27592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6"/>
            <p:cNvSpPr>
              <a:spLocks noChangeArrowheads="1"/>
            </p:cNvSpPr>
            <p:nvPr/>
          </p:nvSpPr>
          <p:spPr bwMode="auto">
            <a:xfrm>
              <a:off x="1292034" y="7229540"/>
              <a:ext cx="2600738" cy="45719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2770780" y="7153627"/>
              <a:ext cx="308108" cy="204640"/>
            </a:xfrm>
            <a:custGeom>
              <a:avLst/>
              <a:gdLst>
                <a:gd name="T0" fmla="*/ 94 w 134"/>
                <a:gd name="T1" fmla="*/ 89 h 89"/>
                <a:gd name="T2" fmla="*/ 134 w 134"/>
                <a:gd name="T3" fmla="*/ 44 h 89"/>
                <a:gd name="T4" fmla="*/ 94 w 134"/>
                <a:gd name="T5" fmla="*/ 0 h 89"/>
                <a:gd name="T6" fmla="*/ 94 w 134"/>
                <a:gd name="T7" fmla="*/ 20 h 89"/>
                <a:gd name="T8" fmla="*/ 0 w 134"/>
                <a:gd name="T9" fmla="*/ 20 h 89"/>
                <a:gd name="T10" fmla="*/ 0 w 134"/>
                <a:gd name="T11" fmla="*/ 69 h 89"/>
                <a:gd name="T12" fmla="*/ 94 w 134"/>
                <a:gd name="T13" fmla="*/ 69 h 89"/>
                <a:gd name="T14" fmla="*/ 94 w 134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89">
                  <a:moveTo>
                    <a:pt x="94" y="89"/>
                  </a:moveTo>
                  <a:lnTo>
                    <a:pt x="134" y="44"/>
                  </a:lnTo>
                  <a:lnTo>
                    <a:pt x="94" y="0"/>
                  </a:lnTo>
                  <a:lnTo>
                    <a:pt x="9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94" y="69"/>
                  </a:lnTo>
                  <a:lnTo>
                    <a:pt x="94" y="89"/>
                  </a:lnTo>
                  <a:close/>
                </a:path>
              </a:pathLst>
            </a:custGeom>
            <a:solidFill>
              <a:srgbClr val="00206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0"/>
            <p:cNvSpPr>
              <a:spLocks noChangeShapeType="1"/>
            </p:cNvSpPr>
            <p:nvPr/>
          </p:nvSpPr>
          <p:spPr bwMode="auto">
            <a:xfrm flipH="1">
              <a:off x="2914336" y="6856843"/>
              <a:ext cx="7818" cy="32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1"/>
            <p:cNvSpPr>
              <a:spLocks noChangeArrowheads="1"/>
            </p:cNvSpPr>
            <p:nvPr/>
          </p:nvSpPr>
          <p:spPr bwMode="auto">
            <a:xfrm>
              <a:off x="2799865" y="6669933"/>
              <a:ext cx="317395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Ptet</a:t>
              </a:r>
              <a:r>
                <a:rPr kumimoji="0" lang="en-US" altLang="en-US" sz="12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Freeform 15"/>
            <p:cNvSpPr>
              <a:spLocks/>
            </p:cNvSpPr>
            <p:nvPr/>
          </p:nvSpPr>
          <p:spPr bwMode="auto">
            <a:xfrm>
              <a:off x="2149961" y="7153336"/>
              <a:ext cx="581727" cy="204640"/>
            </a:xfrm>
            <a:custGeom>
              <a:avLst/>
              <a:gdLst>
                <a:gd name="T0" fmla="*/ 214 w 253"/>
                <a:gd name="T1" fmla="*/ 89 h 89"/>
                <a:gd name="T2" fmla="*/ 253 w 253"/>
                <a:gd name="T3" fmla="*/ 44 h 89"/>
                <a:gd name="T4" fmla="*/ 214 w 253"/>
                <a:gd name="T5" fmla="*/ 0 h 89"/>
                <a:gd name="T6" fmla="*/ 214 w 253"/>
                <a:gd name="T7" fmla="*/ 20 h 89"/>
                <a:gd name="T8" fmla="*/ 0 w 253"/>
                <a:gd name="T9" fmla="*/ 20 h 89"/>
                <a:gd name="T10" fmla="*/ 0 w 253"/>
                <a:gd name="T11" fmla="*/ 69 h 89"/>
                <a:gd name="T12" fmla="*/ 214 w 253"/>
                <a:gd name="T13" fmla="*/ 69 h 89"/>
                <a:gd name="T14" fmla="*/ 214 w 253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" h="89">
                  <a:moveTo>
                    <a:pt x="214" y="89"/>
                  </a:moveTo>
                  <a:lnTo>
                    <a:pt x="253" y="44"/>
                  </a:lnTo>
                  <a:lnTo>
                    <a:pt x="214" y="0"/>
                  </a:lnTo>
                  <a:lnTo>
                    <a:pt x="21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14" y="69"/>
                  </a:lnTo>
                  <a:lnTo>
                    <a:pt x="214" y="89"/>
                  </a:lnTo>
                  <a:close/>
                </a:path>
              </a:pathLst>
            </a:custGeom>
            <a:solidFill>
              <a:srgbClr val="00B0F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6"/>
            <p:cNvSpPr>
              <a:spLocks noChangeShapeType="1"/>
            </p:cNvSpPr>
            <p:nvPr/>
          </p:nvSpPr>
          <p:spPr bwMode="auto">
            <a:xfrm>
              <a:off x="2369764" y="6991007"/>
              <a:ext cx="1" cy="20015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7"/>
            <p:cNvSpPr>
              <a:spLocks noChangeArrowheads="1"/>
            </p:cNvSpPr>
            <p:nvPr/>
          </p:nvSpPr>
          <p:spPr bwMode="auto">
            <a:xfrm>
              <a:off x="1993191" y="6841613"/>
              <a:ext cx="623570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HIV RRE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" name="Freeform 18"/>
            <p:cNvSpPr>
              <a:spLocks/>
            </p:cNvSpPr>
            <p:nvPr/>
          </p:nvSpPr>
          <p:spPr bwMode="auto">
            <a:xfrm>
              <a:off x="4240110" y="7153336"/>
              <a:ext cx="544938" cy="204638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9"/>
            <p:cNvSpPr>
              <a:spLocks noChangeShapeType="1"/>
            </p:cNvSpPr>
            <p:nvPr/>
          </p:nvSpPr>
          <p:spPr bwMode="auto">
            <a:xfrm flipH="1">
              <a:off x="4563658" y="6996340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1"/>
            <p:cNvSpPr>
              <a:spLocks/>
            </p:cNvSpPr>
            <p:nvPr/>
          </p:nvSpPr>
          <p:spPr bwMode="auto">
            <a:xfrm>
              <a:off x="3101338" y="7153006"/>
              <a:ext cx="620159" cy="195322"/>
            </a:xfrm>
            <a:custGeom>
              <a:avLst/>
              <a:gdLst>
                <a:gd name="T0" fmla="*/ 158 w 197"/>
                <a:gd name="T1" fmla="*/ 89 h 89"/>
                <a:gd name="T2" fmla="*/ 197 w 197"/>
                <a:gd name="T3" fmla="*/ 44 h 89"/>
                <a:gd name="T4" fmla="*/ 158 w 197"/>
                <a:gd name="T5" fmla="*/ 0 h 89"/>
                <a:gd name="T6" fmla="*/ 158 w 197"/>
                <a:gd name="T7" fmla="*/ 20 h 89"/>
                <a:gd name="T8" fmla="*/ 0 w 197"/>
                <a:gd name="T9" fmla="*/ 20 h 89"/>
                <a:gd name="T10" fmla="*/ 0 w 197"/>
                <a:gd name="T11" fmla="*/ 69 h 89"/>
                <a:gd name="T12" fmla="*/ 158 w 197"/>
                <a:gd name="T13" fmla="*/ 69 h 89"/>
                <a:gd name="T14" fmla="*/ 158 w 19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89">
                  <a:moveTo>
                    <a:pt x="158" y="89"/>
                  </a:moveTo>
                  <a:lnTo>
                    <a:pt x="197" y="44"/>
                  </a:lnTo>
                  <a:lnTo>
                    <a:pt x="158" y="0"/>
                  </a:lnTo>
                  <a:lnTo>
                    <a:pt x="15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58" y="69"/>
                  </a:lnTo>
                  <a:lnTo>
                    <a:pt x="158" y="89"/>
                  </a:lnTo>
                  <a:close/>
                </a:path>
              </a:pathLst>
            </a:custGeom>
            <a:pattFill prst="wdUpDiag">
              <a:fgClr>
                <a:srgbClr val="FFC000"/>
              </a:fgClr>
              <a:bgClr>
                <a:schemeClr val="bg1"/>
              </a:bgClr>
            </a:patt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23"/>
            <p:cNvSpPr>
              <a:spLocks noChangeArrowheads="1"/>
            </p:cNvSpPr>
            <p:nvPr/>
          </p:nvSpPr>
          <p:spPr bwMode="auto">
            <a:xfrm>
              <a:off x="3186853" y="6806765"/>
              <a:ext cx="49648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hTFAM</a:t>
              </a:r>
            </a:p>
          </p:txBody>
        </p:sp>
        <p:sp>
          <p:nvSpPr>
            <p:cNvPr id="160" name="Line 25"/>
            <p:cNvSpPr>
              <a:spLocks noChangeShapeType="1"/>
            </p:cNvSpPr>
            <p:nvPr/>
          </p:nvSpPr>
          <p:spPr bwMode="auto">
            <a:xfrm>
              <a:off x="1632615" y="7054466"/>
              <a:ext cx="73578" cy="1448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26"/>
            <p:cNvSpPr>
              <a:spLocks noChangeArrowheads="1"/>
            </p:cNvSpPr>
            <p:nvPr/>
          </p:nvSpPr>
          <p:spPr bwMode="auto">
            <a:xfrm>
              <a:off x="1444081" y="6856843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62" name="Rectangle 26"/>
            <p:cNvSpPr>
              <a:spLocks noChangeArrowheads="1"/>
            </p:cNvSpPr>
            <p:nvPr/>
          </p:nvSpPr>
          <p:spPr bwMode="auto">
            <a:xfrm>
              <a:off x="4432595" y="6786998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auto">
            <a:xfrm>
              <a:off x="1303872" y="7134900"/>
              <a:ext cx="749517" cy="223074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731688" y="7153336"/>
              <a:ext cx="464460" cy="32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5" name="Line 19"/>
            <p:cNvSpPr>
              <a:spLocks noChangeShapeType="1"/>
            </p:cNvSpPr>
            <p:nvPr/>
          </p:nvSpPr>
          <p:spPr bwMode="auto">
            <a:xfrm flipH="1">
              <a:off x="3375691" y="7015343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454254" y="6758010"/>
            <a:ext cx="748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lv.3775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54254" y="7709810"/>
            <a:ext cx="748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lv.4054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1480875" y="7371304"/>
            <a:ext cx="3560858" cy="808728"/>
            <a:chOff x="1292034" y="6669933"/>
            <a:chExt cx="3560858" cy="808728"/>
          </a:xfrm>
        </p:grpSpPr>
        <p:sp>
          <p:nvSpPr>
            <p:cNvPr id="173" name="Rectangle 5"/>
            <p:cNvSpPr>
              <a:spLocks noChangeArrowheads="1"/>
            </p:cNvSpPr>
            <p:nvPr/>
          </p:nvSpPr>
          <p:spPr bwMode="auto">
            <a:xfrm>
              <a:off x="1310711" y="7240710"/>
              <a:ext cx="6899" cy="27592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6"/>
            <p:cNvSpPr>
              <a:spLocks noChangeArrowheads="1"/>
            </p:cNvSpPr>
            <p:nvPr/>
          </p:nvSpPr>
          <p:spPr bwMode="auto">
            <a:xfrm flipV="1">
              <a:off x="1292034" y="7245443"/>
              <a:ext cx="2901186" cy="45719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rgbClr val="CCCC9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9"/>
            <p:cNvSpPr>
              <a:spLocks/>
            </p:cNvSpPr>
            <p:nvPr/>
          </p:nvSpPr>
          <p:spPr bwMode="auto">
            <a:xfrm>
              <a:off x="2770780" y="7173505"/>
              <a:ext cx="308108" cy="204640"/>
            </a:xfrm>
            <a:custGeom>
              <a:avLst/>
              <a:gdLst>
                <a:gd name="T0" fmla="*/ 94 w 134"/>
                <a:gd name="T1" fmla="*/ 89 h 89"/>
                <a:gd name="T2" fmla="*/ 134 w 134"/>
                <a:gd name="T3" fmla="*/ 44 h 89"/>
                <a:gd name="T4" fmla="*/ 94 w 134"/>
                <a:gd name="T5" fmla="*/ 0 h 89"/>
                <a:gd name="T6" fmla="*/ 94 w 134"/>
                <a:gd name="T7" fmla="*/ 20 h 89"/>
                <a:gd name="T8" fmla="*/ 0 w 134"/>
                <a:gd name="T9" fmla="*/ 20 h 89"/>
                <a:gd name="T10" fmla="*/ 0 w 134"/>
                <a:gd name="T11" fmla="*/ 69 h 89"/>
                <a:gd name="T12" fmla="*/ 94 w 134"/>
                <a:gd name="T13" fmla="*/ 69 h 89"/>
                <a:gd name="T14" fmla="*/ 94 w 134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89">
                  <a:moveTo>
                    <a:pt x="94" y="89"/>
                  </a:moveTo>
                  <a:lnTo>
                    <a:pt x="134" y="44"/>
                  </a:lnTo>
                  <a:lnTo>
                    <a:pt x="94" y="0"/>
                  </a:lnTo>
                  <a:lnTo>
                    <a:pt x="9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94" y="69"/>
                  </a:lnTo>
                  <a:lnTo>
                    <a:pt x="94" y="89"/>
                  </a:lnTo>
                  <a:close/>
                </a:path>
              </a:pathLst>
            </a:custGeom>
            <a:solidFill>
              <a:srgbClr val="00206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0"/>
            <p:cNvSpPr>
              <a:spLocks noChangeShapeType="1"/>
            </p:cNvSpPr>
            <p:nvPr/>
          </p:nvSpPr>
          <p:spPr bwMode="auto">
            <a:xfrm flipH="1">
              <a:off x="2914336" y="6856843"/>
              <a:ext cx="7818" cy="32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11"/>
            <p:cNvSpPr>
              <a:spLocks noChangeArrowheads="1"/>
            </p:cNvSpPr>
            <p:nvPr/>
          </p:nvSpPr>
          <p:spPr bwMode="auto">
            <a:xfrm>
              <a:off x="2799865" y="6669933"/>
              <a:ext cx="317395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Ptet</a:t>
              </a:r>
              <a:r>
                <a:rPr kumimoji="0" lang="en-US" altLang="en-US" sz="12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Freeform 15"/>
            <p:cNvSpPr>
              <a:spLocks/>
            </p:cNvSpPr>
            <p:nvPr/>
          </p:nvSpPr>
          <p:spPr bwMode="auto">
            <a:xfrm>
              <a:off x="2149961" y="7163275"/>
              <a:ext cx="581727" cy="204640"/>
            </a:xfrm>
            <a:custGeom>
              <a:avLst/>
              <a:gdLst>
                <a:gd name="T0" fmla="*/ 214 w 253"/>
                <a:gd name="T1" fmla="*/ 89 h 89"/>
                <a:gd name="T2" fmla="*/ 253 w 253"/>
                <a:gd name="T3" fmla="*/ 44 h 89"/>
                <a:gd name="T4" fmla="*/ 214 w 253"/>
                <a:gd name="T5" fmla="*/ 0 h 89"/>
                <a:gd name="T6" fmla="*/ 214 w 253"/>
                <a:gd name="T7" fmla="*/ 20 h 89"/>
                <a:gd name="T8" fmla="*/ 0 w 253"/>
                <a:gd name="T9" fmla="*/ 20 h 89"/>
                <a:gd name="T10" fmla="*/ 0 w 253"/>
                <a:gd name="T11" fmla="*/ 69 h 89"/>
                <a:gd name="T12" fmla="*/ 214 w 253"/>
                <a:gd name="T13" fmla="*/ 69 h 89"/>
                <a:gd name="T14" fmla="*/ 214 w 253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" h="89">
                  <a:moveTo>
                    <a:pt x="214" y="89"/>
                  </a:moveTo>
                  <a:lnTo>
                    <a:pt x="253" y="44"/>
                  </a:lnTo>
                  <a:lnTo>
                    <a:pt x="214" y="0"/>
                  </a:lnTo>
                  <a:lnTo>
                    <a:pt x="214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214" y="69"/>
                  </a:lnTo>
                  <a:lnTo>
                    <a:pt x="214" y="89"/>
                  </a:lnTo>
                  <a:close/>
                </a:path>
              </a:pathLst>
            </a:custGeom>
            <a:solidFill>
              <a:srgbClr val="00B0F0"/>
            </a:solidFill>
            <a:ln w="0">
              <a:solidFill>
                <a:srgbClr val="99333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6"/>
            <p:cNvSpPr>
              <a:spLocks noChangeShapeType="1"/>
            </p:cNvSpPr>
            <p:nvPr/>
          </p:nvSpPr>
          <p:spPr bwMode="auto">
            <a:xfrm>
              <a:off x="2369764" y="6991007"/>
              <a:ext cx="1" cy="20015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"/>
            <p:cNvSpPr>
              <a:spLocks noChangeArrowheads="1"/>
            </p:cNvSpPr>
            <p:nvPr/>
          </p:nvSpPr>
          <p:spPr bwMode="auto">
            <a:xfrm>
              <a:off x="1993191" y="6841613"/>
              <a:ext cx="623570" cy="18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HIV RRE</a:t>
              </a:r>
              <a:endParaRPr kumimoji="0" lang="en-US" altLang="en-US" sz="180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Freeform 18"/>
            <p:cNvSpPr>
              <a:spLocks/>
            </p:cNvSpPr>
            <p:nvPr/>
          </p:nvSpPr>
          <p:spPr bwMode="auto">
            <a:xfrm>
              <a:off x="4249788" y="7172884"/>
              <a:ext cx="544938" cy="204638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9"/>
            <p:cNvSpPr>
              <a:spLocks noChangeShapeType="1"/>
            </p:cNvSpPr>
            <p:nvPr/>
          </p:nvSpPr>
          <p:spPr bwMode="auto">
            <a:xfrm flipH="1">
              <a:off x="4599509" y="7030992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21"/>
            <p:cNvSpPr>
              <a:spLocks/>
            </p:cNvSpPr>
            <p:nvPr/>
          </p:nvSpPr>
          <p:spPr bwMode="auto">
            <a:xfrm>
              <a:off x="3101338" y="7172884"/>
              <a:ext cx="620159" cy="195322"/>
            </a:xfrm>
            <a:custGeom>
              <a:avLst/>
              <a:gdLst>
                <a:gd name="T0" fmla="*/ 158 w 197"/>
                <a:gd name="T1" fmla="*/ 89 h 89"/>
                <a:gd name="T2" fmla="*/ 197 w 197"/>
                <a:gd name="T3" fmla="*/ 44 h 89"/>
                <a:gd name="T4" fmla="*/ 158 w 197"/>
                <a:gd name="T5" fmla="*/ 0 h 89"/>
                <a:gd name="T6" fmla="*/ 158 w 197"/>
                <a:gd name="T7" fmla="*/ 20 h 89"/>
                <a:gd name="T8" fmla="*/ 0 w 197"/>
                <a:gd name="T9" fmla="*/ 20 h 89"/>
                <a:gd name="T10" fmla="*/ 0 w 197"/>
                <a:gd name="T11" fmla="*/ 69 h 89"/>
                <a:gd name="T12" fmla="*/ 158 w 197"/>
                <a:gd name="T13" fmla="*/ 69 h 89"/>
                <a:gd name="T14" fmla="*/ 158 w 19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89">
                  <a:moveTo>
                    <a:pt x="158" y="89"/>
                  </a:moveTo>
                  <a:lnTo>
                    <a:pt x="197" y="44"/>
                  </a:lnTo>
                  <a:lnTo>
                    <a:pt x="158" y="0"/>
                  </a:lnTo>
                  <a:lnTo>
                    <a:pt x="15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58" y="69"/>
                  </a:lnTo>
                  <a:lnTo>
                    <a:pt x="158" y="89"/>
                  </a:lnTo>
                  <a:close/>
                </a:path>
              </a:pathLst>
            </a:custGeom>
            <a:pattFill prst="wdDnDiag">
              <a:fgClr>
                <a:srgbClr val="0070C0"/>
              </a:fgClr>
              <a:bgClr>
                <a:schemeClr val="bg1"/>
              </a:bgClr>
            </a:patt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23"/>
            <p:cNvSpPr>
              <a:spLocks noChangeArrowheads="1"/>
            </p:cNvSpPr>
            <p:nvPr/>
          </p:nvSpPr>
          <p:spPr bwMode="auto">
            <a:xfrm>
              <a:off x="3186853" y="6806765"/>
              <a:ext cx="53976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mTFAM</a:t>
              </a:r>
            </a:p>
          </p:txBody>
        </p:sp>
        <p:sp>
          <p:nvSpPr>
            <p:cNvPr id="185" name="Line 25"/>
            <p:cNvSpPr>
              <a:spLocks noChangeShapeType="1"/>
            </p:cNvSpPr>
            <p:nvPr/>
          </p:nvSpPr>
          <p:spPr bwMode="auto">
            <a:xfrm>
              <a:off x="1632615" y="7054466"/>
              <a:ext cx="73578" cy="1448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26"/>
            <p:cNvSpPr>
              <a:spLocks noChangeArrowheads="1"/>
            </p:cNvSpPr>
            <p:nvPr/>
          </p:nvSpPr>
          <p:spPr bwMode="auto">
            <a:xfrm>
              <a:off x="1444081" y="6856843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87" name="Rectangle 26"/>
            <p:cNvSpPr>
              <a:spLocks noChangeArrowheads="1"/>
            </p:cNvSpPr>
            <p:nvPr/>
          </p:nvSpPr>
          <p:spPr bwMode="auto">
            <a:xfrm>
              <a:off x="4449182" y="6868115"/>
              <a:ext cx="403710" cy="26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LTR</a:t>
              </a:r>
            </a:p>
          </p:txBody>
        </p:sp>
        <p:sp>
          <p:nvSpPr>
            <p:cNvPr id="188" name="Freeform 18"/>
            <p:cNvSpPr>
              <a:spLocks/>
            </p:cNvSpPr>
            <p:nvPr/>
          </p:nvSpPr>
          <p:spPr bwMode="auto">
            <a:xfrm>
              <a:off x="1303872" y="7154778"/>
              <a:ext cx="749517" cy="223074"/>
            </a:xfrm>
            <a:custGeom>
              <a:avLst/>
              <a:gdLst>
                <a:gd name="T0" fmla="*/ 148 w 187"/>
                <a:gd name="T1" fmla="*/ 89 h 89"/>
                <a:gd name="T2" fmla="*/ 187 w 187"/>
                <a:gd name="T3" fmla="*/ 44 h 89"/>
                <a:gd name="T4" fmla="*/ 148 w 187"/>
                <a:gd name="T5" fmla="*/ 0 h 89"/>
                <a:gd name="T6" fmla="*/ 148 w 187"/>
                <a:gd name="T7" fmla="*/ 20 h 89"/>
                <a:gd name="T8" fmla="*/ 0 w 187"/>
                <a:gd name="T9" fmla="*/ 20 h 89"/>
                <a:gd name="T10" fmla="*/ 0 w 187"/>
                <a:gd name="T11" fmla="*/ 69 h 89"/>
                <a:gd name="T12" fmla="*/ 148 w 187"/>
                <a:gd name="T13" fmla="*/ 69 h 89"/>
                <a:gd name="T14" fmla="*/ 148 w 187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7" h="89">
                  <a:moveTo>
                    <a:pt x="148" y="89"/>
                  </a:moveTo>
                  <a:lnTo>
                    <a:pt x="187" y="44"/>
                  </a:lnTo>
                  <a:lnTo>
                    <a:pt x="148" y="0"/>
                  </a:lnTo>
                  <a:lnTo>
                    <a:pt x="148" y="20"/>
                  </a:lnTo>
                  <a:lnTo>
                    <a:pt x="0" y="20"/>
                  </a:lnTo>
                  <a:lnTo>
                    <a:pt x="0" y="69"/>
                  </a:lnTo>
                  <a:lnTo>
                    <a:pt x="148" y="69"/>
                  </a:lnTo>
                  <a:lnTo>
                    <a:pt x="148" y="89"/>
                  </a:lnTo>
                  <a:close/>
                </a:path>
              </a:pathLst>
            </a:custGeom>
            <a:pattFill prst="openDmnd">
              <a:fgClr>
                <a:srgbClr val="000080"/>
              </a:fgClr>
              <a:bgClr>
                <a:srgbClr val="FFFFFF"/>
              </a:bgClr>
            </a:patt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731688" y="7153336"/>
              <a:ext cx="464460" cy="32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Line 19"/>
            <p:cNvSpPr>
              <a:spLocks noChangeShapeType="1"/>
            </p:cNvSpPr>
            <p:nvPr/>
          </p:nvSpPr>
          <p:spPr bwMode="auto">
            <a:xfrm flipH="1">
              <a:off x="3375691" y="7015343"/>
              <a:ext cx="155" cy="17817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3" name="Freeform 21"/>
          <p:cNvSpPr>
            <a:spLocks/>
          </p:cNvSpPr>
          <p:nvPr/>
        </p:nvSpPr>
        <p:spPr bwMode="auto">
          <a:xfrm>
            <a:off x="4187862" y="4860054"/>
            <a:ext cx="493994" cy="222699"/>
          </a:xfrm>
          <a:custGeom>
            <a:avLst/>
            <a:gdLst>
              <a:gd name="T0" fmla="*/ 158 w 197"/>
              <a:gd name="T1" fmla="*/ 89 h 89"/>
              <a:gd name="T2" fmla="*/ 197 w 197"/>
              <a:gd name="T3" fmla="*/ 44 h 89"/>
              <a:gd name="T4" fmla="*/ 158 w 197"/>
              <a:gd name="T5" fmla="*/ 0 h 89"/>
              <a:gd name="T6" fmla="*/ 158 w 197"/>
              <a:gd name="T7" fmla="*/ 20 h 89"/>
              <a:gd name="T8" fmla="*/ 0 w 197"/>
              <a:gd name="T9" fmla="*/ 20 h 89"/>
              <a:gd name="T10" fmla="*/ 0 w 197"/>
              <a:gd name="T11" fmla="*/ 69 h 89"/>
              <a:gd name="T12" fmla="*/ 158 w 197"/>
              <a:gd name="T13" fmla="*/ 69 h 89"/>
              <a:gd name="T14" fmla="*/ 158 w 197"/>
              <a:gd name="T1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7" h="89">
                <a:moveTo>
                  <a:pt x="158" y="89"/>
                </a:moveTo>
                <a:lnTo>
                  <a:pt x="197" y="44"/>
                </a:lnTo>
                <a:lnTo>
                  <a:pt x="158" y="0"/>
                </a:lnTo>
                <a:lnTo>
                  <a:pt x="158" y="20"/>
                </a:lnTo>
                <a:lnTo>
                  <a:pt x="0" y="20"/>
                </a:lnTo>
                <a:lnTo>
                  <a:pt x="0" y="69"/>
                </a:lnTo>
                <a:lnTo>
                  <a:pt x="158" y="69"/>
                </a:lnTo>
                <a:lnTo>
                  <a:pt x="158" y="89"/>
                </a:lnTo>
                <a:close/>
              </a:path>
            </a:pathLst>
          </a:custGeom>
          <a:pattFill prst="solidDmnd">
            <a:fgClr>
              <a:schemeClr val="tx1"/>
            </a:fgClr>
            <a:bgClr>
              <a:schemeClr val="bg1"/>
            </a:bgClr>
          </a:patt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Line 19"/>
          <p:cNvSpPr>
            <a:spLocks noChangeShapeType="1"/>
          </p:cNvSpPr>
          <p:nvPr/>
        </p:nvSpPr>
        <p:spPr bwMode="auto">
          <a:xfrm flipH="1">
            <a:off x="4453302" y="4712839"/>
            <a:ext cx="155" cy="178172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TextBox 194"/>
          <p:cNvSpPr txBox="1"/>
          <p:nvPr/>
        </p:nvSpPr>
        <p:spPr>
          <a:xfrm>
            <a:off x="4173383" y="4478267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Puro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Freeform 21"/>
          <p:cNvSpPr>
            <a:spLocks/>
          </p:cNvSpPr>
          <p:nvPr/>
        </p:nvSpPr>
        <p:spPr bwMode="auto">
          <a:xfrm>
            <a:off x="4201263" y="5866833"/>
            <a:ext cx="493994" cy="222699"/>
          </a:xfrm>
          <a:custGeom>
            <a:avLst/>
            <a:gdLst>
              <a:gd name="T0" fmla="*/ 158 w 197"/>
              <a:gd name="T1" fmla="*/ 89 h 89"/>
              <a:gd name="T2" fmla="*/ 197 w 197"/>
              <a:gd name="T3" fmla="*/ 44 h 89"/>
              <a:gd name="T4" fmla="*/ 158 w 197"/>
              <a:gd name="T5" fmla="*/ 0 h 89"/>
              <a:gd name="T6" fmla="*/ 158 w 197"/>
              <a:gd name="T7" fmla="*/ 20 h 89"/>
              <a:gd name="T8" fmla="*/ 0 w 197"/>
              <a:gd name="T9" fmla="*/ 20 h 89"/>
              <a:gd name="T10" fmla="*/ 0 w 197"/>
              <a:gd name="T11" fmla="*/ 69 h 89"/>
              <a:gd name="T12" fmla="*/ 158 w 197"/>
              <a:gd name="T13" fmla="*/ 69 h 89"/>
              <a:gd name="T14" fmla="*/ 158 w 197"/>
              <a:gd name="T1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7" h="89">
                <a:moveTo>
                  <a:pt x="158" y="89"/>
                </a:moveTo>
                <a:lnTo>
                  <a:pt x="197" y="44"/>
                </a:lnTo>
                <a:lnTo>
                  <a:pt x="158" y="0"/>
                </a:lnTo>
                <a:lnTo>
                  <a:pt x="158" y="20"/>
                </a:lnTo>
                <a:lnTo>
                  <a:pt x="0" y="20"/>
                </a:lnTo>
                <a:lnTo>
                  <a:pt x="0" y="69"/>
                </a:lnTo>
                <a:lnTo>
                  <a:pt x="158" y="69"/>
                </a:lnTo>
                <a:lnTo>
                  <a:pt x="158" y="89"/>
                </a:lnTo>
                <a:close/>
              </a:path>
            </a:pathLst>
          </a:custGeom>
          <a:pattFill prst="solidDmnd">
            <a:fgClr>
              <a:schemeClr val="tx1"/>
            </a:fgClr>
            <a:bgClr>
              <a:schemeClr val="bg1"/>
            </a:bgClr>
          </a:patt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Line 19"/>
          <p:cNvSpPr>
            <a:spLocks noChangeShapeType="1"/>
          </p:cNvSpPr>
          <p:nvPr/>
        </p:nvSpPr>
        <p:spPr bwMode="auto">
          <a:xfrm flipH="1">
            <a:off x="4466703" y="5719618"/>
            <a:ext cx="155" cy="178172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4186784" y="5485046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Puro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Freeform 21"/>
          <p:cNvSpPr>
            <a:spLocks/>
          </p:cNvSpPr>
          <p:nvPr/>
        </p:nvSpPr>
        <p:spPr bwMode="auto">
          <a:xfrm>
            <a:off x="3926386" y="6834844"/>
            <a:ext cx="493994" cy="222699"/>
          </a:xfrm>
          <a:custGeom>
            <a:avLst/>
            <a:gdLst>
              <a:gd name="T0" fmla="*/ 158 w 197"/>
              <a:gd name="T1" fmla="*/ 89 h 89"/>
              <a:gd name="T2" fmla="*/ 197 w 197"/>
              <a:gd name="T3" fmla="*/ 44 h 89"/>
              <a:gd name="T4" fmla="*/ 158 w 197"/>
              <a:gd name="T5" fmla="*/ 0 h 89"/>
              <a:gd name="T6" fmla="*/ 158 w 197"/>
              <a:gd name="T7" fmla="*/ 20 h 89"/>
              <a:gd name="T8" fmla="*/ 0 w 197"/>
              <a:gd name="T9" fmla="*/ 20 h 89"/>
              <a:gd name="T10" fmla="*/ 0 w 197"/>
              <a:gd name="T11" fmla="*/ 69 h 89"/>
              <a:gd name="T12" fmla="*/ 158 w 197"/>
              <a:gd name="T13" fmla="*/ 69 h 89"/>
              <a:gd name="T14" fmla="*/ 158 w 197"/>
              <a:gd name="T1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7" h="89">
                <a:moveTo>
                  <a:pt x="158" y="89"/>
                </a:moveTo>
                <a:lnTo>
                  <a:pt x="197" y="44"/>
                </a:lnTo>
                <a:lnTo>
                  <a:pt x="158" y="0"/>
                </a:lnTo>
                <a:lnTo>
                  <a:pt x="158" y="20"/>
                </a:lnTo>
                <a:lnTo>
                  <a:pt x="0" y="20"/>
                </a:lnTo>
                <a:lnTo>
                  <a:pt x="0" y="69"/>
                </a:lnTo>
                <a:lnTo>
                  <a:pt x="158" y="69"/>
                </a:lnTo>
                <a:lnTo>
                  <a:pt x="158" y="89"/>
                </a:lnTo>
                <a:close/>
              </a:path>
            </a:pathLst>
          </a:custGeom>
          <a:pattFill prst="solidDmnd">
            <a:fgClr>
              <a:schemeClr val="tx1"/>
            </a:fgClr>
            <a:bgClr>
              <a:schemeClr val="bg1"/>
            </a:bgClr>
          </a:patt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Line 19"/>
          <p:cNvSpPr>
            <a:spLocks noChangeShapeType="1"/>
          </p:cNvSpPr>
          <p:nvPr/>
        </p:nvSpPr>
        <p:spPr bwMode="auto">
          <a:xfrm flipH="1">
            <a:off x="4191826" y="6687629"/>
            <a:ext cx="155" cy="178172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TextBox 200"/>
          <p:cNvSpPr txBox="1"/>
          <p:nvPr/>
        </p:nvSpPr>
        <p:spPr>
          <a:xfrm>
            <a:off x="3911907" y="6453057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Puro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Freeform 21"/>
          <p:cNvSpPr>
            <a:spLocks/>
          </p:cNvSpPr>
          <p:nvPr/>
        </p:nvSpPr>
        <p:spPr bwMode="auto">
          <a:xfrm>
            <a:off x="3926386" y="7858323"/>
            <a:ext cx="493994" cy="222699"/>
          </a:xfrm>
          <a:custGeom>
            <a:avLst/>
            <a:gdLst>
              <a:gd name="T0" fmla="*/ 158 w 197"/>
              <a:gd name="T1" fmla="*/ 89 h 89"/>
              <a:gd name="T2" fmla="*/ 197 w 197"/>
              <a:gd name="T3" fmla="*/ 44 h 89"/>
              <a:gd name="T4" fmla="*/ 158 w 197"/>
              <a:gd name="T5" fmla="*/ 0 h 89"/>
              <a:gd name="T6" fmla="*/ 158 w 197"/>
              <a:gd name="T7" fmla="*/ 20 h 89"/>
              <a:gd name="T8" fmla="*/ 0 w 197"/>
              <a:gd name="T9" fmla="*/ 20 h 89"/>
              <a:gd name="T10" fmla="*/ 0 w 197"/>
              <a:gd name="T11" fmla="*/ 69 h 89"/>
              <a:gd name="T12" fmla="*/ 158 w 197"/>
              <a:gd name="T13" fmla="*/ 69 h 89"/>
              <a:gd name="T14" fmla="*/ 158 w 197"/>
              <a:gd name="T1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7" h="89">
                <a:moveTo>
                  <a:pt x="158" y="89"/>
                </a:moveTo>
                <a:lnTo>
                  <a:pt x="197" y="44"/>
                </a:lnTo>
                <a:lnTo>
                  <a:pt x="158" y="0"/>
                </a:lnTo>
                <a:lnTo>
                  <a:pt x="158" y="20"/>
                </a:lnTo>
                <a:lnTo>
                  <a:pt x="0" y="20"/>
                </a:lnTo>
                <a:lnTo>
                  <a:pt x="0" y="69"/>
                </a:lnTo>
                <a:lnTo>
                  <a:pt x="158" y="69"/>
                </a:lnTo>
                <a:lnTo>
                  <a:pt x="158" y="89"/>
                </a:lnTo>
                <a:close/>
              </a:path>
            </a:pathLst>
          </a:custGeom>
          <a:pattFill prst="solidDmnd">
            <a:fgClr>
              <a:schemeClr val="tx1"/>
            </a:fgClr>
            <a:bgClr>
              <a:schemeClr val="bg1"/>
            </a:bgClr>
          </a:patt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Line 19"/>
          <p:cNvSpPr>
            <a:spLocks noChangeShapeType="1"/>
          </p:cNvSpPr>
          <p:nvPr/>
        </p:nvSpPr>
        <p:spPr bwMode="auto">
          <a:xfrm flipH="1">
            <a:off x="4191826" y="7711108"/>
            <a:ext cx="155" cy="178172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TextBox 203"/>
          <p:cNvSpPr txBox="1"/>
          <p:nvPr/>
        </p:nvSpPr>
        <p:spPr>
          <a:xfrm>
            <a:off x="3911907" y="7476536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Puro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690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7030A0"/>
        </a:solidFill>
        <a:ln w="0" cap="sq">
          <a:solidFill>
            <a:srgbClr val="7030A0"/>
          </a:solidFill>
          <a:prstDash val="solid"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49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