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68" r:id="rId3"/>
    <p:sldId id="266" r:id="rId4"/>
    <p:sldId id="308" r:id="rId5"/>
    <p:sldId id="306" r:id="rId6"/>
    <p:sldId id="279" r:id="rId7"/>
    <p:sldId id="278" r:id="rId8"/>
    <p:sldId id="307" r:id="rId9"/>
    <p:sldId id="291" r:id="rId10"/>
    <p:sldId id="290" r:id="rId1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S PGothic" charset="0"/>
        <a:cs typeface="MS PGothic" charset="0"/>
      </a:defRPr>
    </a:lvl1pPr>
    <a:lvl2pPr marL="457200" algn="l" rtl="0" fontAlgn="base">
      <a:spcBef>
        <a:spcPct val="0"/>
      </a:spcBef>
      <a:spcAft>
        <a:spcPct val="0"/>
      </a:spcAft>
      <a:defRPr kern="1200">
        <a:solidFill>
          <a:schemeClr val="tx1"/>
        </a:solidFill>
        <a:latin typeface="Arial" charset="0"/>
        <a:ea typeface="MS PGothic" charset="0"/>
        <a:cs typeface="MS PGothic" charset="0"/>
      </a:defRPr>
    </a:lvl2pPr>
    <a:lvl3pPr marL="914400" algn="l" rtl="0" fontAlgn="base">
      <a:spcBef>
        <a:spcPct val="0"/>
      </a:spcBef>
      <a:spcAft>
        <a:spcPct val="0"/>
      </a:spcAft>
      <a:defRPr kern="1200">
        <a:solidFill>
          <a:schemeClr val="tx1"/>
        </a:solidFill>
        <a:latin typeface="Arial" charset="0"/>
        <a:ea typeface="MS PGothic" charset="0"/>
        <a:cs typeface="MS PGothic" charset="0"/>
      </a:defRPr>
    </a:lvl3pPr>
    <a:lvl4pPr marL="1371600" algn="l" rtl="0" fontAlgn="base">
      <a:spcBef>
        <a:spcPct val="0"/>
      </a:spcBef>
      <a:spcAft>
        <a:spcPct val="0"/>
      </a:spcAft>
      <a:defRPr kern="1200">
        <a:solidFill>
          <a:schemeClr val="tx1"/>
        </a:solidFill>
        <a:latin typeface="Arial" charset="0"/>
        <a:ea typeface="MS PGothic" charset="0"/>
        <a:cs typeface="MS PGothic" charset="0"/>
      </a:defRPr>
    </a:lvl4pPr>
    <a:lvl5pPr marL="1828800" algn="l" rtl="0" fontAlgn="base">
      <a:spcBef>
        <a:spcPct val="0"/>
      </a:spcBef>
      <a:spcAft>
        <a:spcPct val="0"/>
      </a:spcAft>
      <a:defRPr kern="1200">
        <a:solidFill>
          <a:schemeClr val="tx1"/>
        </a:solidFill>
        <a:latin typeface="Arial" charset="0"/>
        <a:ea typeface="MS PGothic" charset="0"/>
        <a:cs typeface="MS PGothic" charset="0"/>
      </a:defRPr>
    </a:lvl5pPr>
    <a:lvl6pPr marL="2286000" algn="l" defTabSz="457200" rtl="0" eaLnBrk="1" latinLnBrk="0" hangingPunct="1">
      <a:defRPr kern="1200">
        <a:solidFill>
          <a:schemeClr val="tx1"/>
        </a:solidFill>
        <a:latin typeface="Arial" charset="0"/>
        <a:ea typeface="MS PGothic" charset="0"/>
        <a:cs typeface="MS PGothic" charset="0"/>
      </a:defRPr>
    </a:lvl6pPr>
    <a:lvl7pPr marL="2743200" algn="l" defTabSz="457200" rtl="0" eaLnBrk="1" latinLnBrk="0" hangingPunct="1">
      <a:defRPr kern="1200">
        <a:solidFill>
          <a:schemeClr val="tx1"/>
        </a:solidFill>
        <a:latin typeface="Arial" charset="0"/>
        <a:ea typeface="MS PGothic" charset="0"/>
        <a:cs typeface="MS PGothic" charset="0"/>
      </a:defRPr>
    </a:lvl7pPr>
    <a:lvl8pPr marL="3200400" algn="l" defTabSz="457200" rtl="0" eaLnBrk="1" latinLnBrk="0" hangingPunct="1">
      <a:defRPr kern="1200">
        <a:solidFill>
          <a:schemeClr val="tx1"/>
        </a:solidFill>
        <a:latin typeface="Arial" charset="0"/>
        <a:ea typeface="MS PGothic" charset="0"/>
        <a:cs typeface="MS PGothic" charset="0"/>
      </a:defRPr>
    </a:lvl8pPr>
    <a:lvl9pPr marL="3657600" algn="l" defTabSz="457200" rtl="0" eaLnBrk="1" latinLnBrk="0" hangingPunct="1">
      <a:defRPr kern="1200">
        <a:solidFill>
          <a:schemeClr val="tx1"/>
        </a:solidFill>
        <a:latin typeface="Arial" charset="0"/>
        <a:ea typeface="MS PGothic" charset="0"/>
        <a:cs typeface="MS PGothic"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B6720"/>
    <a:srgbClr val="762D2C"/>
    <a:srgbClr val="FFFC38"/>
    <a:srgbClr val="1C7E12"/>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446" autoAdjust="0"/>
    <p:restoredTop sz="94479"/>
  </p:normalViewPr>
  <p:slideViewPr>
    <p:cSldViewPr>
      <p:cViewPr varScale="1">
        <p:scale>
          <a:sx n="171" d="100"/>
          <a:sy n="171" d="100"/>
        </p:scale>
        <p:origin x="184" y="10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Macintosh%20HD:Users:hiha633:Desktop:%20%20Reserch%20&amp;%20Lab%20Job:%20%20%20%20&#35542;&#25991;(&#25237;&#31295;&amp;&#23529;&#26619;)&#12539;&#29305;&#35377;:%20%20&#35542;&#25991;:%20%20%20%20%20&#26085;&#30000;&#22825;&#38936;&#27700;%20&#35542;&#25991;:%20Fig.1%20Ingredients%20Comparison.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Macintosh%20HD:Users:yahiro:Desktop:&#35036;&#23436;&#20195;&#26367;&#21307;&#30274;&#23398;&#20250;:%20&#36039;&#26009;5%20&#33026;&#32938;&#32068;&#32340;%20RT-PCR%20ver2(&#26085;&#30000;&#22825;&#38936;&#27700;H26)%20N=9.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title>
      <c:tx>
        <c:rich>
          <a:bodyPr/>
          <a:lstStyle/>
          <a:p>
            <a:pPr>
              <a:defRPr lang="ja-JP" sz="1400" b="1" i="0">
                <a:latin typeface="Arial"/>
                <a:cs typeface="Arial"/>
              </a:defRPr>
            </a:pPr>
            <a:r>
              <a:rPr lang="en-US" altLang="ja-JP" sz="1400" b="1" i="0">
                <a:latin typeface="Arial"/>
                <a:cs typeface="Arial"/>
              </a:rPr>
              <a:t>Comparison of ingredients composition</a:t>
            </a:r>
            <a:endParaRPr lang="ja-JP" altLang="en-US" sz="1400" b="1" i="0">
              <a:latin typeface="Arial"/>
              <a:cs typeface="Arial"/>
            </a:endParaRPr>
          </a:p>
        </c:rich>
      </c:tx>
      <c:overlay val="0"/>
    </c:title>
    <c:autoTitleDeleted val="0"/>
    <c:plotArea>
      <c:layout>
        <c:manualLayout>
          <c:layoutTarget val="inner"/>
          <c:xMode val="edge"/>
          <c:yMode val="edge"/>
          <c:x val="0.102897887198489"/>
          <c:y val="0.22800034234851099"/>
          <c:w val="0.86769034809562795"/>
          <c:h val="0.61649024306744304"/>
        </c:manualLayout>
      </c:layout>
      <c:barChart>
        <c:barDir val="col"/>
        <c:grouping val="clustered"/>
        <c:varyColors val="0"/>
        <c:ser>
          <c:idx val="0"/>
          <c:order val="0"/>
          <c:tx>
            <c:strRef>
              <c:f>Sheet1!$C$3</c:f>
              <c:strCache>
                <c:ptCount val="1"/>
                <c:pt idx="0">
                  <c:v>Alkarescent Hita Water</c:v>
                </c:pt>
              </c:strCache>
            </c:strRef>
          </c:tx>
          <c:spPr>
            <a:solidFill>
              <a:srgbClr val="FF6600"/>
            </a:solidFill>
            <a:ln w="6350" cmpd="sng">
              <a:solidFill>
                <a:schemeClr val="tx1"/>
              </a:solidFill>
            </a:ln>
          </c:spPr>
          <c:invertIfNegative val="0"/>
          <c:cat>
            <c:strRef>
              <c:f>Sheet1!$B$5:$B$12</c:f>
              <c:strCache>
                <c:ptCount val="8"/>
                <c:pt idx="0">
                  <c:v>Silicic acid</c:v>
                </c:pt>
                <c:pt idx="1">
                  <c:v>Sodium</c:v>
                </c:pt>
                <c:pt idx="2">
                  <c:v>Potassium</c:v>
                </c:pt>
                <c:pt idx="3">
                  <c:v>Hydrogen carbonate</c:v>
                </c:pt>
                <c:pt idx="4">
                  <c:v>Chloride</c:v>
                </c:pt>
                <c:pt idx="5">
                  <c:v>Magnesium</c:v>
                </c:pt>
                <c:pt idx="6">
                  <c:v>Calcium</c:v>
                </c:pt>
                <c:pt idx="7">
                  <c:v>Sulfate</c:v>
                </c:pt>
              </c:strCache>
            </c:strRef>
          </c:cat>
          <c:val>
            <c:numRef>
              <c:f>Sheet1!$C$5:$C$12</c:f>
              <c:numCache>
                <c:formatCode>General</c:formatCode>
                <c:ptCount val="8"/>
                <c:pt idx="0">
                  <c:v>86</c:v>
                </c:pt>
                <c:pt idx="1">
                  <c:v>22</c:v>
                </c:pt>
                <c:pt idx="2">
                  <c:v>10</c:v>
                </c:pt>
                <c:pt idx="3">
                  <c:v>84</c:v>
                </c:pt>
                <c:pt idx="4">
                  <c:v>10</c:v>
                </c:pt>
                <c:pt idx="5">
                  <c:v>2</c:v>
                </c:pt>
                <c:pt idx="6">
                  <c:v>10</c:v>
                </c:pt>
                <c:pt idx="7">
                  <c:v>4</c:v>
                </c:pt>
              </c:numCache>
            </c:numRef>
          </c:val>
          <c:extLst>
            <c:ext xmlns:c16="http://schemas.microsoft.com/office/drawing/2014/chart" uri="{C3380CC4-5D6E-409C-BE32-E72D297353CC}">
              <c16:uniqueId val="{00000000-DC75-884A-9DC9-6DC22DD487D8}"/>
            </c:ext>
          </c:extLst>
        </c:ser>
        <c:ser>
          <c:idx val="1"/>
          <c:order val="1"/>
          <c:tx>
            <c:strRef>
              <c:f>Sheet1!$D$3</c:f>
              <c:strCache>
                <c:ptCount val="1"/>
                <c:pt idx="0">
                  <c:v>World Average (WA)</c:v>
                </c:pt>
              </c:strCache>
            </c:strRef>
          </c:tx>
          <c:spPr>
            <a:solidFill>
              <a:srgbClr val="008000"/>
            </a:solidFill>
            <a:ln w="6350" cmpd="sng">
              <a:solidFill>
                <a:srgbClr val="000000"/>
              </a:solidFill>
            </a:ln>
          </c:spPr>
          <c:invertIfNegative val="0"/>
          <c:cat>
            <c:strRef>
              <c:f>Sheet1!$B$5:$B$12</c:f>
              <c:strCache>
                <c:ptCount val="8"/>
                <c:pt idx="0">
                  <c:v>Silicic acid</c:v>
                </c:pt>
                <c:pt idx="1">
                  <c:v>Sodium</c:v>
                </c:pt>
                <c:pt idx="2">
                  <c:v>Potassium</c:v>
                </c:pt>
                <c:pt idx="3">
                  <c:v>Hydrogen carbonate</c:v>
                </c:pt>
                <c:pt idx="4">
                  <c:v>Chloride</c:v>
                </c:pt>
                <c:pt idx="5">
                  <c:v>Magnesium</c:v>
                </c:pt>
                <c:pt idx="6">
                  <c:v>Calcium</c:v>
                </c:pt>
                <c:pt idx="7">
                  <c:v>Sulfate</c:v>
                </c:pt>
              </c:strCache>
            </c:strRef>
          </c:cat>
          <c:val>
            <c:numRef>
              <c:f>Sheet1!$D$5:$D$12</c:f>
              <c:numCache>
                <c:formatCode>General</c:formatCode>
                <c:ptCount val="8"/>
                <c:pt idx="0">
                  <c:v>14</c:v>
                </c:pt>
                <c:pt idx="1">
                  <c:v>10</c:v>
                </c:pt>
                <c:pt idx="2">
                  <c:v>2</c:v>
                </c:pt>
                <c:pt idx="3">
                  <c:v>58</c:v>
                </c:pt>
                <c:pt idx="4">
                  <c:v>8</c:v>
                </c:pt>
                <c:pt idx="5">
                  <c:v>4</c:v>
                </c:pt>
                <c:pt idx="6">
                  <c:v>16</c:v>
                </c:pt>
                <c:pt idx="7">
                  <c:v>12</c:v>
                </c:pt>
              </c:numCache>
            </c:numRef>
          </c:val>
          <c:extLst>
            <c:ext xmlns:c16="http://schemas.microsoft.com/office/drawing/2014/chart" uri="{C3380CC4-5D6E-409C-BE32-E72D297353CC}">
              <c16:uniqueId val="{00000001-DC75-884A-9DC9-6DC22DD487D8}"/>
            </c:ext>
          </c:extLst>
        </c:ser>
        <c:ser>
          <c:idx val="2"/>
          <c:order val="2"/>
          <c:tx>
            <c:strRef>
              <c:f>Sheet1!$E$3</c:f>
              <c:strCache>
                <c:ptCount val="1"/>
                <c:pt idx="0">
                  <c:v>Japan Average (JA)</c:v>
                </c:pt>
              </c:strCache>
            </c:strRef>
          </c:tx>
          <c:spPr>
            <a:solidFill>
              <a:srgbClr val="FFFF00"/>
            </a:solidFill>
            <a:ln w="6350" cmpd="sng">
              <a:solidFill>
                <a:srgbClr val="000000"/>
              </a:solidFill>
            </a:ln>
          </c:spPr>
          <c:invertIfNegative val="0"/>
          <c:cat>
            <c:strRef>
              <c:f>Sheet1!$B$5:$B$12</c:f>
              <c:strCache>
                <c:ptCount val="8"/>
                <c:pt idx="0">
                  <c:v>Silicic acid</c:v>
                </c:pt>
                <c:pt idx="1">
                  <c:v>Sodium</c:v>
                </c:pt>
                <c:pt idx="2">
                  <c:v>Potassium</c:v>
                </c:pt>
                <c:pt idx="3">
                  <c:v>Hydrogen carbonate</c:v>
                </c:pt>
                <c:pt idx="4">
                  <c:v>Chloride</c:v>
                </c:pt>
                <c:pt idx="5">
                  <c:v>Magnesium</c:v>
                </c:pt>
                <c:pt idx="6">
                  <c:v>Calcium</c:v>
                </c:pt>
                <c:pt idx="7">
                  <c:v>Sulfate</c:v>
                </c:pt>
              </c:strCache>
            </c:strRef>
          </c:cat>
          <c:val>
            <c:numRef>
              <c:f>Sheet1!$E$5:$E$12</c:f>
              <c:numCache>
                <c:formatCode>General</c:formatCode>
                <c:ptCount val="8"/>
                <c:pt idx="0">
                  <c:v>20</c:v>
                </c:pt>
                <c:pt idx="1">
                  <c:v>9</c:v>
                </c:pt>
                <c:pt idx="2">
                  <c:v>1</c:v>
                </c:pt>
                <c:pt idx="3">
                  <c:v>32</c:v>
                </c:pt>
                <c:pt idx="4">
                  <c:v>7</c:v>
                </c:pt>
                <c:pt idx="5">
                  <c:v>2</c:v>
                </c:pt>
                <c:pt idx="6">
                  <c:v>9</c:v>
                </c:pt>
                <c:pt idx="7">
                  <c:v>11</c:v>
                </c:pt>
              </c:numCache>
            </c:numRef>
          </c:val>
          <c:extLst>
            <c:ext xmlns:c16="http://schemas.microsoft.com/office/drawing/2014/chart" uri="{C3380CC4-5D6E-409C-BE32-E72D297353CC}">
              <c16:uniqueId val="{00000002-DC75-884A-9DC9-6DC22DD487D8}"/>
            </c:ext>
          </c:extLst>
        </c:ser>
        <c:dLbls>
          <c:showLegendKey val="0"/>
          <c:showVal val="0"/>
          <c:showCatName val="0"/>
          <c:showSerName val="0"/>
          <c:showPercent val="0"/>
          <c:showBubbleSize val="0"/>
        </c:dLbls>
        <c:gapWidth val="150"/>
        <c:axId val="2125304248"/>
        <c:axId val="2125872424"/>
      </c:barChart>
      <c:catAx>
        <c:axId val="2125304248"/>
        <c:scaling>
          <c:orientation val="minMax"/>
        </c:scaling>
        <c:delete val="0"/>
        <c:axPos val="b"/>
        <c:numFmt formatCode="General" sourceLinked="0"/>
        <c:majorTickMark val="out"/>
        <c:minorTickMark val="none"/>
        <c:tickLblPos val="nextTo"/>
        <c:spPr>
          <a:ln>
            <a:solidFill>
              <a:schemeClr val="tx1"/>
            </a:solidFill>
          </a:ln>
        </c:spPr>
        <c:txPr>
          <a:bodyPr/>
          <a:lstStyle/>
          <a:p>
            <a:pPr>
              <a:defRPr lang="ja-JP" sz="900">
                <a:latin typeface="Arial"/>
              </a:defRPr>
            </a:pPr>
            <a:endParaRPr lang="ja-JP"/>
          </a:p>
        </c:txPr>
        <c:crossAx val="2125872424"/>
        <c:crosses val="autoZero"/>
        <c:auto val="1"/>
        <c:lblAlgn val="ctr"/>
        <c:lblOffset val="100"/>
        <c:noMultiLvlLbl val="0"/>
      </c:catAx>
      <c:valAx>
        <c:axId val="2125872424"/>
        <c:scaling>
          <c:orientation val="minMax"/>
        </c:scaling>
        <c:delete val="0"/>
        <c:axPos val="l"/>
        <c:majorGridlines/>
        <c:title>
          <c:tx>
            <c:rich>
              <a:bodyPr rot="-5400000" vert="horz"/>
              <a:lstStyle/>
              <a:p>
                <a:pPr>
                  <a:defRPr lang="ja-JP" sz="900">
                    <a:latin typeface="Arial"/>
                  </a:defRPr>
                </a:pPr>
                <a:r>
                  <a:rPr lang="en-US" altLang="ja-JP" sz="900">
                    <a:latin typeface="Arial"/>
                  </a:rPr>
                  <a:t>Concentration (mg/ml)</a:t>
                </a:r>
                <a:endParaRPr lang="ja-JP" altLang="en-US" sz="900">
                  <a:latin typeface="Arial"/>
                </a:endParaRPr>
              </a:p>
            </c:rich>
          </c:tx>
          <c:overlay val="0"/>
        </c:title>
        <c:numFmt formatCode="General" sourceLinked="1"/>
        <c:majorTickMark val="out"/>
        <c:minorTickMark val="none"/>
        <c:tickLblPos val="nextTo"/>
        <c:spPr>
          <a:ln>
            <a:solidFill>
              <a:schemeClr val="tx1"/>
            </a:solidFill>
          </a:ln>
        </c:spPr>
        <c:txPr>
          <a:bodyPr/>
          <a:lstStyle/>
          <a:p>
            <a:pPr>
              <a:defRPr lang="ja-JP">
                <a:latin typeface="Arial"/>
              </a:defRPr>
            </a:pPr>
            <a:endParaRPr lang="ja-JP"/>
          </a:p>
        </c:txPr>
        <c:crossAx val="2125304248"/>
        <c:crosses val="autoZero"/>
        <c:crossBetween val="between"/>
      </c:valAx>
      <c:spPr>
        <a:solidFill>
          <a:schemeClr val="bg1"/>
        </a:solidFill>
        <a:ln>
          <a:solidFill>
            <a:schemeClr val="tx1"/>
          </a:solidFill>
        </a:ln>
      </c:spPr>
    </c:plotArea>
    <c:legend>
      <c:legendPos val="t"/>
      <c:layout>
        <c:manualLayout>
          <c:xMode val="edge"/>
          <c:yMode val="edge"/>
          <c:x val="0.107142373606014"/>
          <c:y val="0.12669085929476201"/>
          <c:w val="0.78119036591014301"/>
          <c:h val="8.7317014720985797E-2"/>
        </c:manualLayout>
      </c:layout>
      <c:overlay val="0"/>
      <c:txPr>
        <a:bodyPr/>
        <a:lstStyle/>
        <a:p>
          <a:pPr>
            <a:defRPr lang="ja-JP">
              <a:latin typeface="Arial"/>
            </a:defRPr>
          </a:pPr>
          <a:endParaRPr lang="ja-JP"/>
        </a:p>
      </c:txPr>
    </c:legend>
    <c:plotVisOnly val="1"/>
    <c:dispBlanksAs val="gap"/>
    <c:showDLblsOverMax val="0"/>
  </c:chart>
  <c:spPr>
    <a:ln>
      <a:solidFill>
        <a:schemeClr val="tx1"/>
      </a:solidFill>
    </a:ln>
  </c:sp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18"/>
    </mc:Choice>
    <mc:Fallback>
      <c:style val="18"/>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30104090113736098"/>
          <c:y val="0.19924812030075201"/>
          <c:w val="0.69895909886264196"/>
          <c:h val="0.679414185068971"/>
        </c:manualLayout>
      </c:layout>
      <c:barChart>
        <c:barDir val="col"/>
        <c:grouping val="clustered"/>
        <c:varyColors val="0"/>
        <c:ser>
          <c:idx val="0"/>
          <c:order val="0"/>
          <c:spPr>
            <a:ln>
              <a:solidFill>
                <a:schemeClr val="tx1"/>
              </a:solidFill>
            </a:ln>
            <a:effectLst/>
          </c:spPr>
          <c:invertIfNegative val="0"/>
          <c:dPt>
            <c:idx val="0"/>
            <c:invertIfNegative val="0"/>
            <c:bubble3D val="0"/>
            <c:spPr>
              <a:solidFill>
                <a:srgbClr val="0000FF"/>
              </a:solidFill>
              <a:ln>
                <a:solidFill>
                  <a:schemeClr val="tx1"/>
                </a:solidFill>
              </a:ln>
              <a:effectLst/>
            </c:spPr>
            <c:extLst>
              <c:ext xmlns:c16="http://schemas.microsoft.com/office/drawing/2014/chart" uri="{C3380CC4-5D6E-409C-BE32-E72D297353CC}">
                <c16:uniqueId val="{00000001-9F74-284C-A7D6-2FBCA65E360B}"/>
              </c:ext>
            </c:extLst>
          </c:dPt>
          <c:dPt>
            <c:idx val="1"/>
            <c:invertIfNegative val="0"/>
            <c:bubble3D val="0"/>
            <c:spPr>
              <a:solidFill>
                <a:srgbClr val="FF6600"/>
              </a:solidFill>
              <a:ln>
                <a:solidFill>
                  <a:schemeClr val="tx1"/>
                </a:solidFill>
              </a:ln>
              <a:effectLst/>
            </c:spPr>
            <c:extLst>
              <c:ext xmlns:c16="http://schemas.microsoft.com/office/drawing/2014/chart" uri="{C3380CC4-5D6E-409C-BE32-E72D297353CC}">
                <c16:uniqueId val="{00000003-9F74-284C-A7D6-2FBCA65E360B}"/>
              </c:ext>
            </c:extLst>
          </c:dPt>
          <c:errBars>
            <c:errBarType val="plus"/>
            <c:errValType val="cust"/>
            <c:noEndCap val="0"/>
            <c:plus>
              <c:numRef>
                <c:f>まとめ!$J$37:$J$38</c:f>
                <c:numCache>
                  <c:formatCode>General</c:formatCode>
                  <c:ptCount val="2"/>
                  <c:pt idx="0">
                    <c:v>5.1357352209097597E-5</c:v>
                  </c:pt>
                  <c:pt idx="1">
                    <c:v>2.9101737164425999E-4</c:v>
                  </c:pt>
                </c:numCache>
              </c:numRef>
            </c:plus>
            <c:spPr>
              <a:effectLst/>
            </c:spPr>
          </c:errBars>
          <c:cat>
            <c:strRef>
              <c:f>まとめ!$P$23:$P$24</c:f>
              <c:strCache>
                <c:ptCount val="2"/>
                <c:pt idx="0">
                  <c:v>水道水</c:v>
                </c:pt>
                <c:pt idx="1">
                  <c:v>日田天領水</c:v>
                </c:pt>
              </c:strCache>
            </c:strRef>
          </c:cat>
          <c:val>
            <c:numRef>
              <c:f>まとめ!$I$37:$I$38</c:f>
              <c:numCache>
                <c:formatCode>0.00E+00</c:formatCode>
                <c:ptCount val="2"/>
                <c:pt idx="0">
                  <c:v>2.7486111111111298E-4</c:v>
                </c:pt>
                <c:pt idx="1">
                  <c:v>1.07066944444444E-3</c:v>
                </c:pt>
              </c:numCache>
            </c:numRef>
          </c:val>
          <c:extLst>
            <c:ext xmlns:c16="http://schemas.microsoft.com/office/drawing/2014/chart" uri="{C3380CC4-5D6E-409C-BE32-E72D297353CC}">
              <c16:uniqueId val="{00000004-9F74-284C-A7D6-2FBCA65E360B}"/>
            </c:ext>
          </c:extLst>
        </c:ser>
        <c:dLbls>
          <c:showLegendKey val="0"/>
          <c:showVal val="0"/>
          <c:showCatName val="0"/>
          <c:showSerName val="0"/>
          <c:showPercent val="0"/>
          <c:showBubbleSize val="0"/>
        </c:dLbls>
        <c:gapWidth val="150"/>
        <c:axId val="2142246952"/>
        <c:axId val="2143170648"/>
      </c:barChart>
      <c:catAx>
        <c:axId val="2142246952"/>
        <c:scaling>
          <c:orientation val="minMax"/>
        </c:scaling>
        <c:delete val="0"/>
        <c:axPos val="b"/>
        <c:numFmt formatCode="General" sourceLinked="1"/>
        <c:majorTickMark val="out"/>
        <c:minorTickMark val="none"/>
        <c:tickLblPos val="nextTo"/>
        <c:spPr>
          <a:ln w="3175">
            <a:solidFill>
              <a:srgbClr val="808080"/>
            </a:solidFill>
            <a:prstDash val="solid"/>
          </a:ln>
        </c:spPr>
        <c:txPr>
          <a:bodyPr/>
          <a:lstStyle/>
          <a:p>
            <a:pPr>
              <a:defRPr lang="ja-JP" sz="1200"/>
            </a:pPr>
            <a:endParaRPr lang="ja-JP"/>
          </a:p>
        </c:txPr>
        <c:crossAx val="2143170648"/>
        <c:crosses val="autoZero"/>
        <c:auto val="1"/>
        <c:lblAlgn val="ctr"/>
        <c:lblOffset val="100"/>
        <c:noMultiLvlLbl val="0"/>
      </c:catAx>
      <c:valAx>
        <c:axId val="2143170648"/>
        <c:scaling>
          <c:orientation val="minMax"/>
        </c:scaling>
        <c:delete val="0"/>
        <c:axPos val="l"/>
        <c:numFmt formatCode="0.00E+00" sourceLinked="1"/>
        <c:majorTickMark val="out"/>
        <c:minorTickMark val="none"/>
        <c:tickLblPos val="nextTo"/>
        <c:spPr>
          <a:ln w="3175">
            <a:solidFill>
              <a:srgbClr val="808080"/>
            </a:solidFill>
            <a:prstDash val="solid"/>
          </a:ln>
        </c:spPr>
        <c:txPr>
          <a:bodyPr/>
          <a:lstStyle/>
          <a:p>
            <a:pPr>
              <a:defRPr lang="ja-JP" sz="1400" b="1"/>
            </a:pPr>
            <a:endParaRPr lang="ja-JP"/>
          </a:p>
        </c:txPr>
        <c:crossAx val="2142246952"/>
        <c:crosses val="autoZero"/>
        <c:crossBetween val="between"/>
        <c:majorUnit val="4.0000000000000002E-4"/>
      </c:valAx>
      <c:spPr>
        <a:noFill/>
        <a:ln w="25400">
          <a:noFill/>
        </a:ln>
      </c:spPr>
    </c:plotArea>
    <c:plotVisOnly val="1"/>
    <c:dispBlanksAs val="gap"/>
    <c:showDLblsOverMax val="0"/>
  </c:chart>
  <c:spPr>
    <a:noFill/>
    <a:ln w="3175">
      <a:noFill/>
      <a:prstDash val="solid"/>
    </a:ln>
  </c:sp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CB4FB18-52DE-B74E-A0FC-AF74B89DE7AE}" type="datetimeFigureOut">
              <a:rPr kumimoji="1" lang="ja-JP" altLang="en-US" smtClean="0"/>
              <a:t>2019/9/23</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2A793F9-92CB-F44E-9AD6-42807A2D68BE}" type="slidenum">
              <a:rPr kumimoji="1" lang="ja-JP" altLang="en-US" smtClean="0"/>
              <a:t>‹#›</a:t>
            </a:fld>
            <a:endParaRPr kumimoji="1" lang="ja-JP" altLang="en-US"/>
          </a:p>
        </p:txBody>
      </p:sp>
    </p:spTree>
    <p:extLst>
      <p:ext uri="{BB962C8B-B14F-4D97-AF65-F5344CB8AC3E}">
        <p14:creationId xmlns:p14="http://schemas.microsoft.com/office/powerpoint/2010/main" val="21495620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AD466C5-63CF-0D4D-A8EF-586C710F6EB3}" type="datetimeFigureOut">
              <a:rPr kumimoji="1" lang="ja-JP" altLang="en-US" smtClean="0"/>
              <a:t>2019/9/23</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kumimoji="1" lang="ja-JP" altLang="en-US"/>
              <a:t>マスター テキストの書式設定
第 </a:t>
            </a:r>
            <a:r>
              <a:rPr kumimoji="1" lang="en-US" altLang="ja-JP"/>
              <a:t>2 </a:t>
            </a:r>
            <a:r>
              <a:rPr kumimoji="1" lang="ja-JP" altLang="en-US"/>
              <a:t>レベル
第 </a:t>
            </a:r>
            <a:r>
              <a:rPr kumimoji="1" lang="en-US" altLang="ja-JP"/>
              <a:t>3 </a:t>
            </a:r>
            <a:r>
              <a:rPr kumimoji="1" lang="ja-JP" altLang="en-US"/>
              <a:t>レベル
第 </a:t>
            </a:r>
            <a:r>
              <a:rPr kumimoji="1" lang="en-US" altLang="ja-JP"/>
              <a:t>4 </a:t>
            </a:r>
            <a:r>
              <a:rPr kumimoji="1" lang="ja-JP" altLang="en-US"/>
              <a:t>レベル
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FC099A-6862-E548-94EC-395C5A27743E}" type="slidenum">
              <a:rPr kumimoji="1" lang="ja-JP" altLang="en-US" smtClean="0"/>
              <a:t>‹#›</a:t>
            </a:fld>
            <a:endParaRPr kumimoji="1" lang="ja-JP" altLang="en-US"/>
          </a:p>
        </p:txBody>
      </p:sp>
    </p:spTree>
    <p:extLst>
      <p:ext uri="{BB962C8B-B14F-4D97-AF65-F5344CB8AC3E}">
        <p14:creationId xmlns:p14="http://schemas.microsoft.com/office/powerpoint/2010/main" val="926381091"/>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PH"/>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PH"/>
          </a:p>
        </p:txBody>
      </p:sp>
      <p:sp>
        <p:nvSpPr>
          <p:cNvPr id="4" name="Date Placeholder 3"/>
          <p:cNvSpPr>
            <a:spLocks noGrp="1"/>
          </p:cNvSpPr>
          <p:nvPr>
            <p:ph type="dt" sz="half" idx="10"/>
          </p:nvPr>
        </p:nvSpPr>
        <p:spPr/>
        <p:txBody>
          <a:bodyPr/>
          <a:lstStyle>
            <a:lvl1pPr>
              <a:defRPr/>
            </a:lvl1pPr>
          </a:lstStyle>
          <a:p>
            <a:fld id="{08AF0039-20EE-C248-B941-A4BF486F35BE}" type="datetimeFigureOut">
              <a:rPr lang="en-US" altLang="ja-JP"/>
              <a:pPr/>
              <a:t>9/23/19</a:t>
            </a:fld>
            <a:endParaRPr lang="en-PH"/>
          </a:p>
        </p:txBody>
      </p:sp>
      <p:sp>
        <p:nvSpPr>
          <p:cNvPr id="5" name="Footer Placeholder 4"/>
          <p:cNvSpPr>
            <a:spLocks noGrp="1"/>
          </p:cNvSpPr>
          <p:nvPr>
            <p:ph type="ftr" sz="quarter" idx="11"/>
          </p:nvPr>
        </p:nvSpPr>
        <p:spPr/>
        <p:txBody>
          <a:bodyPr/>
          <a:lstStyle>
            <a:lvl1pPr>
              <a:defRPr/>
            </a:lvl1pPr>
          </a:lstStyle>
          <a:p>
            <a:endParaRPr lang="en-PH"/>
          </a:p>
        </p:txBody>
      </p:sp>
      <p:sp>
        <p:nvSpPr>
          <p:cNvPr id="6" name="Slide Number Placeholder 5"/>
          <p:cNvSpPr>
            <a:spLocks noGrp="1"/>
          </p:cNvSpPr>
          <p:nvPr>
            <p:ph type="sldNum" sz="quarter" idx="12"/>
          </p:nvPr>
        </p:nvSpPr>
        <p:spPr/>
        <p:txBody>
          <a:bodyPr/>
          <a:lstStyle>
            <a:lvl1pPr>
              <a:defRPr/>
            </a:lvl1pPr>
          </a:lstStyle>
          <a:p>
            <a:fld id="{390D0C06-5F22-A445-B376-A75C9BC60C73}" type="slidenum">
              <a:rPr lang="en-PH"/>
              <a:pPr/>
              <a:t>‹#›</a:t>
            </a:fld>
            <a:endParaRPr lang="en-PH"/>
          </a:p>
        </p:txBody>
      </p:sp>
    </p:spTree>
    <p:extLst>
      <p:ext uri="{BB962C8B-B14F-4D97-AF65-F5344CB8AC3E}">
        <p14:creationId xmlns:p14="http://schemas.microsoft.com/office/powerpoint/2010/main" val="766843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PH"/>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Date Placeholder 3"/>
          <p:cNvSpPr>
            <a:spLocks noGrp="1"/>
          </p:cNvSpPr>
          <p:nvPr>
            <p:ph type="dt" sz="half" idx="10"/>
          </p:nvPr>
        </p:nvSpPr>
        <p:spPr/>
        <p:txBody>
          <a:bodyPr/>
          <a:lstStyle>
            <a:lvl1pPr>
              <a:defRPr/>
            </a:lvl1pPr>
          </a:lstStyle>
          <a:p>
            <a:fld id="{DC333F7A-898F-1448-A2D8-DA777EC5EFC1}" type="datetimeFigureOut">
              <a:rPr lang="en-US" altLang="ja-JP"/>
              <a:pPr/>
              <a:t>9/23/19</a:t>
            </a:fld>
            <a:endParaRPr lang="en-PH"/>
          </a:p>
        </p:txBody>
      </p:sp>
      <p:sp>
        <p:nvSpPr>
          <p:cNvPr id="5" name="Footer Placeholder 4"/>
          <p:cNvSpPr>
            <a:spLocks noGrp="1"/>
          </p:cNvSpPr>
          <p:nvPr>
            <p:ph type="ftr" sz="quarter" idx="11"/>
          </p:nvPr>
        </p:nvSpPr>
        <p:spPr/>
        <p:txBody>
          <a:bodyPr/>
          <a:lstStyle>
            <a:lvl1pPr>
              <a:defRPr/>
            </a:lvl1pPr>
          </a:lstStyle>
          <a:p>
            <a:endParaRPr lang="en-PH"/>
          </a:p>
        </p:txBody>
      </p:sp>
      <p:sp>
        <p:nvSpPr>
          <p:cNvPr id="6" name="Slide Number Placeholder 5"/>
          <p:cNvSpPr>
            <a:spLocks noGrp="1"/>
          </p:cNvSpPr>
          <p:nvPr>
            <p:ph type="sldNum" sz="quarter" idx="12"/>
          </p:nvPr>
        </p:nvSpPr>
        <p:spPr/>
        <p:txBody>
          <a:bodyPr/>
          <a:lstStyle>
            <a:lvl1pPr>
              <a:defRPr/>
            </a:lvl1pPr>
          </a:lstStyle>
          <a:p>
            <a:fld id="{0BF91B74-4362-5C41-A6F0-9F2B6B7A5266}" type="slidenum">
              <a:rPr lang="en-PH"/>
              <a:pPr/>
              <a:t>‹#›</a:t>
            </a:fld>
            <a:endParaRPr lang="en-PH"/>
          </a:p>
        </p:txBody>
      </p:sp>
    </p:spTree>
    <p:extLst>
      <p:ext uri="{BB962C8B-B14F-4D97-AF65-F5344CB8AC3E}">
        <p14:creationId xmlns:p14="http://schemas.microsoft.com/office/powerpoint/2010/main" val="25004854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PH"/>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Date Placeholder 3"/>
          <p:cNvSpPr>
            <a:spLocks noGrp="1"/>
          </p:cNvSpPr>
          <p:nvPr>
            <p:ph type="dt" sz="half" idx="10"/>
          </p:nvPr>
        </p:nvSpPr>
        <p:spPr/>
        <p:txBody>
          <a:bodyPr/>
          <a:lstStyle>
            <a:lvl1pPr>
              <a:defRPr/>
            </a:lvl1pPr>
          </a:lstStyle>
          <a:p>
            <a:fld id="{CC6EEC8E-8BE0-7640-B509-41B0A5656941}" type="datetimeFigureOut">
              <a:rPr lang="en-US" altLang="ja-JP"/>
              <a:pPr/>
              <a:t>9/23/19</a:t>
            </a:fld>
            <a:endParaRPr lang="en-PH"/>
          </a:p>
        </p:txBody>
      </p:sp>
      <p:sp>
        <p:nvSpPr>
          <p:cNvPr id="5" name="Footer Placeholder 4"/>
          <p:cNvSpPr>
            <a:spLocks noGrp="1"/>
          </p:cNvSpPr>
          <p:nvPr>
            <p:ph type="ftr" sz="quarter" idx="11"/>
          </p:nvPr>
        </p:nvSpPr>
        <p:spPr/>
        <p:txBody>
          <a:bodyPr/>
          <a:lstStyle>
            <a:lvl1pPr>
              <a:defRPr/>
            </a:lvl1pPr>
          </a:lstStyle>
          <a:p>
            <a:endParaRPr lang="en-PH"/>
          </a:p>
        </p:txBody>
      </p:sp>
      <p:sp>
        <p:nvSpPr>
          <p:cNvPr id="6" name="Slide Number Placeholder 5"/>
          <p:cNvSpPr>
            <a:spLocks noGrp="1"/>
          </p:cNvSpPr>
          <p:nvPr>
            <p:ph type="sldNum" sz="quarter" idx="12"/>
          </p:nvPr>
        </p:nvSpPr>
        <p:spPr/>
        <p:txBody>
          <a:bodyPr/>
          <a:lstStyle>
            <a:lvl1pPr>
              <a:defRPr/>
            </a:lvl1pPr>
          </a:lstStyle>
          <a:p>
            <a:fld id="{2A2DC8C5-1380-CF4E-9AD3-239F5BC140D7}" type="slidenum">
              <a:rPr lang="en-PH"/>
              <a:pPr/>
              <a:t>‹#›</a:t>
            </a:fld>
            <a:endParaRPr lang="en-PH"/>
          </a:p>
        </p:txBody>
      </p:sp>
    </p:spTree>
    <p:extLst>
      <p:ext uri="{BB962C8B-B14F-4D97-AF65-F5344CB8AC3E}">
        <p14:creationId xmlns:p14="http://schemas.microsoft.com/office/powerpoint/2010/main" val="31936682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PH"/>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Date Placeholder 3"/>
          <p:cNvSpPr>
            <a:spLocks noGrp="1"/>
          </p:cNvSpPr>
          <p:nvPr>
            <p:ph type="dt" sz="half" idx="10"/>
          </p:nvPr>
        </p:nvSpPr>
        <p:spPr/>
        <p:txBody>
          <a:bodyPr/>
          <a:lstStyle>
            <a:lvl1pPr>
              <a:defRPr/>
            </a:lvl1pPr>
          </a:lstStyle>
          <a:p>
            <a:fld id="{FD59C5AB-3D50-E54B-A1E9-9734792975F8}" type="datetimeFigureOut">
              <a:rPr lang="en-US" altLang="ja-JP"/>
              <a:pPr/>
              <a:t>9/23/19</a:t>
            </a:fld>
            <a:endParaRPr lang="en-PH"/>
          </a:p>
        </p:txBody>
      </p:sp>
      <p:sp>
        <p:nvSpPr>
          <p:cNvPr id="5" name="Footer Placeholder 4"/>
          <p:cNvSpPr>
            <a:spLocks noGrp="1"/>
          </p:cNvSpPr>
          <p:nvPr>
            <p:ph type="ftr" sz="quarter" idx="11"/>
          </p:nvPr>
        </p:nvSpPr>
        <p:spPr/>
        <p:txBody>
          <a:bodyPr/>
          <a:lstStyle>
            <a:lvl1pPr>
              <a:defRPr/>
            </a:lvl1pPr>
          </a:lstStyle>
          <a:p>
            <a:endParaRPr lang="en-PH"/>
          </a:p>
        </p:txBody>
      </p:sp>
      <p:sp>
        <p:nvSpPr>
          <p:cNvPr id="6" name="Slide Number Placeholder 5"/>
          <p:cNvSpPr>
            <a:spLocks noGrp="1"/>
          </p:cNvSpPr>
          <p:nvPr>
            <p:ph type="sldNum" sz="quarter" idx="12"/>
          </p:nvPr>
        </p:nvSpPr>
        <p:spPr/>
        <p:txBody>
          <a:bodyPr/>
          <a:lstStyle>
            <a:lvl1pPr>
              <a:defRPr/>
            </a:lvl1pPr>
          </a:lstStyle>
          <a:p>
            <a:fld id="{10E848F7-5243-F945-AAEF-77095A7E2358}" type="slidenum">
              <a:rPr lang="en-PH"/>
              <a:pPr/>
              <a:t>‹#›</a:t>
            </a:fld>
            <a:endParaRPr lang="en-PH"/>
          </a:p>
        </p:txBody>
      </p:sp>
    </p:spTree>
    <p:extLst>
      <p:ext uri="{BB962C8B-B14F-4D97-AF65-F5344CB8AC3E}">
        <p14:creationId xmlns:p14="http://schemas.microsoft.com/office/powerpoint/2010/main" val="19399361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PH"/>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079BA110-8584-5041-BA2A-1FA8EE9E24EB}" type="datetimeFigureOut">
              <a:rPr lang="en-US" altLang="ja-JP"/>
              <a:pPr/>
              <a:t>9/23/19</a:t>
            </a:fld>
            <a:endParaRPr lang="en-PH"/>
          </a:p>
        </p:txBody>
      </p:sp>
      <p:sp>
        <p:nvSpPr>
          <p:cNvPr id="5" name="Footer Placeholder 4"/>
          <p:cNvSpPr>
            <a:spLocks noGrp="1"/>
          </p:cNvSpPr>
          <p:nvPr>
            <p:ph type="ftr" sz="quarter" idx="11"/>
          </p:nvPr>
        </p:nvSpPr>
        <p:spPr/>
        <p:txBody>
          <a:bodyPr/>
          <a:lstStyle>
            <a:lvl1pPr>
              <a:defRPr/>
            </a:lvl1pPr>
          </a:lstStyle>
          <a:p>
            <a:endParaRPr lang="en-PH"/>
          </a:p>
        </p:txBody>
      </p:sp>
      <p:sp>
        <p:nvSpPr>
          <p:cNvPr id="6" name="Slide Number Placeholder 5"/>
          <p:cNvSpPr>
            <a:spLocks noGrp="1"/>
          </p:cNvSpPr>
          <p:nvPr>
            <p:ph type="sldNum" sz="quarter" idx="12"/>
          </p:nvPr>
        </p:nvSpPr>
        <p:spPr/>
        <p:txBody>
          <a:bodyPr/>
          <a:lstStyle>
            <a:lvl1pPr>
              <a:defRPr/>
            </a:lvl1pPr>
          </a:lstStyle>
          <a:p>
            <a:fld id="{42FE6E6D-F72A-3843-BB7A-5820606B1EA5}" type="slidenum">
              <a:rPr lang="en-PH"/>
              <a:pPr/>
              <a:t>‹#›</a:t>
            </a:fld>
            <a:endParaRPr lang="en-PH"/>
          </a:p>
        </p:txBody>
      </p:sp>
    </p:spTree>
    <p:extLst>
      <p:ext uri="{BB962C8B-B14F-4D97-AF65-F5344CB8AC3E}">
        <p14:creationId xmlns:p14="http://schemas.microsoft.com/office/powerpoint/2010/main" val="693706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PH"/>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5" name="Date Placeholder 3"/>
          <p:cNvSpPr>
            <a:spLocks noGrp="1"/>
          </p:cNvSpPr>
          <p:nvPr>
            <p:ph type="dt" sz="half" idx="10"/>
          </p:nvPr>
        </p:nvSpPr>
        <p:spPr/>
        <p:txBody>
          <a:bodyPr/>
          <a:lstStyle>
            <a:lvl1pPr>
              <a:defRPr/>
            </a:lvl1pPr>
          </a:lstStyle>
          <a:p>
            <a:fld id="{638D1013-D10B-6240-A522-954069F79EE3}" type="datetimeFigureOut">
              <a:rPr lang="en-US" altLang="ja-JP"/>
              <a:pPr/>
              <a:t>9/23/19</a:t>
            </a:fld>
            <a:endParaRPr lang="en-PH"/>
          </a:p>
        </p:txBody>
      </p:sp>
      <p:sp>
        <p:nvSpPr>
          <p:cNvPr id="6" name="Footer Placeholder 4"/>
          <p:cNvSpPr>
            <a:spLocks noGrp="1"/>
          </p:cNvSpPr>
          <p:nvPr>
            <p:ph type="ftr" sz="quarter" idx="11"/>
          </p:nvPr>
        </p:nvSpPr>
        <p:spPr/>
        <p:txBody>
          <a:bodyPr/>
          <a:lstStyle>
            <a:lvl1pPr>
              <a:defRPr/>
            </a:lvl1pPr>
          </a:lstStyle>
          <a:p>
            <a:endParaRPr lang="en-PH"/>
          </a:p>
        </p:txBody>
      </p:sp>
      <p:sp>
        <p:nvSpPr>
          <p:cNvPr id="7" name="Slide Number Placeholder 5"/>
          <p:cNvSpPr>
            <a:spLocks noGrp="1"/>
          </p:cNvSpPr>
          <p:nvPr>
            <p:ph type="sldNum" sz="quarter" idx="12"/>
          </p:nvPr>
        </p:nvSpPr>
        <p:spPr/>
        <p:txBody>
          <a:bodyPr/>
          <a:lstStyle>
            <a:lvl1pPr>
              <a:defRPr/>
            </a:lvl1pPr>
          </a:lstStyle>
          <a:p>
            <a:fld id="{F517EB24-AEED-9148-8530-EA1966B033FF}" type="slidenum">
              <a:rPr lang="en-PH"/>
              <a:pPr/>
              <a:t>‹#›</a:t>
            </a:fld>
            <a:endParaRPr lang="en-PH"/>
          </a:p>
        </p:txBody>
      </p:sp>
    </p:spTree>
    <p:extLst>
      <p:ext uri="{BB962C8B-B14F-4D97-AF65-F5344CB8AC3E}">
        <p14:creationId xmlns:p14="http://schemas.microsoft.com/office/powerpoint/2010/main" val="40640764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PH"/>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7" name="Date Placeholder 3"/>
          <p:cNvSpPr>
            <a:spLocks noGrp="1"/>
          </p:cNvSpPr>
          <p:nvPr>
            <p:ph type="dt" sz="half" idx="10"/>
          </p:nvPr>
        </p:nvSpPr>
        <p:spPr/>
        <p:txBody>
          <a:bodyPr/>
          <a:lstStyle>
            <a:lvl1pPr>
              <a:defRPr/>
            </a:lvl1pPr>
          </a:lstStyle>
          <a:p>
            <a:fld id="{A22D3E74-F645-9249-A205-C129A5689E24}" type="datetimeFigureOut">
              <a:rPr lang="en-US" altLang="ja-JP"/>
              <a:pPr/>
              <a:t>9/23/19</a:t>
            </a:fld>
            <a:endParaRPr lang="en-PH"/>
          </a:p>
        </p:txBody>
      </p:sp>
      <p:sp>
        <p:nvSpPr>
          <p:cNvPr id="8" name="Footer Placeholder 4"/>
          <p:cNvSpPr>
            <a:spLocks noGrp="1"/>
          </p:cNvSpPr>
          <p:nvPr>
            <p:ph type="ftr" sz="quarter" idx="11"/>
          </p:nvPr>
        </p:nvSpPr>
        <p:spPr/>
        <p:txBody>
          <a:bodyPr/>
          <a:lstStyle>
            <a:lvl1pPr>
              <a:defRPr/>
            </a:lvl1pPr>
          </a:lstStyle>
          <a:p>
            <a:endParaRPr lang="en-PH"/>
          </a:p>
        </p:txBody>
      </p:sp>
      <p:sp>
        <p:nvSpPr>
          <p:cNvPr id="9" name="Slide Number Placeholder 5"/>
          <p:cNvSpPr>
            <a:spLocks noGrp="1"/>
          </p:cNvSpPr>
          <p:nvPr>
            <p:ph type="sldNum" sz="quarter" idx="12"/>
          </p:nvPr>
        </p:nvSpPr>
        <p:spPr/>
        <p:txBody>
          <a:bodyPr/>
          <a:lstStyle>
            <a:lvl1pPr>
              <a:defRPr/>
            </a:lvl1pPr>
          </a:lstStyle>
          <a:p>
            <a:fld id="{E263B334-893A-B544-8305-7A0A13061CA3}" type="slidenum">
              <a:rPr lang="en-PH"/>
              <a:pPr/>
              <a:t>‹#›</a:t>
            </a:fld>
            <a:endParaRPr lang="en-PH"/>
          </a:p>
        </p:txBody>
      </p:sp>
    </p:spTree>
    <p:extLst>
      <p:ext uri="{BB962C8B-B14F-4D97-AF65-F5344CB8AC3E}">
        <p14:creationId xmlns:p14="http://schemas.microsoft.com/office/powerpoint/2010/main" val="9228347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PH"/>
          </a:p>
        </p:txBody>
      </p:sp>
      <p:sp>
        <p:nvSpPr>
          <p:cNvPr id="3" name="Date Placeholder 3"/>
          <p:cNvSpPr>
            <a:spLocks noGrp="1"/>
          </p:cNvSpPr>
          <p:nvPr>
            <p:ph type="dt" sz="half" idx="10"/>
          </p:nvPr>
        </p:nvSpPr>
        <p:spPr/>
        <p:txBody>
          <a:bodyPr/>
          <a:lstStyle>
            <a:lvl1pPr>
              <a:defRPr/>
            </a:lvl1pPr>
          </a:lstStyle>
          <a:p>
            <a:fld id="{C248C7CC-B7DA-7042-901A-185931983F66}" type="datetimeFigureOut">
              <a:rPr lang="en-US" altLang="ja-JP"/>
              <a:pPr/>
              <a:t>9/23/19</a:t>
            </a:fld>
            <a:endParaRPr lang="en-PH"/>
          </a:p>
        </p:txBody>
      </p:sp>
      <p:sp>
        <p:nvSpPr>
          <p:cNvPr id="4" name="Footer Placeholder 4"/>
          <p:cNvSpPr>
            <a:spLocks noGrp="1"/>
          </p:cNvSpPr>
          <p:nvPr>
            <p:ph type="ftr" sz="quarter" idx="11"/>
          </p:nvPr>
        </p:nvSpPr>
        <p:spPr/>
        <p:txBody>
          <a:bodyPr/>
          <a:lstStyle>
            <a:lvl1pPr>
              <a:defRPr/>
            </a:lvl1pPr>
          </a:lstStyle>
          <a:p>
            <a:endParaRPr lang="en-PH"/>
          </a:p>
        </p:txBody>
      </p:sp>
      <p:sp>
        <p:nvSpPr>
          <p:cNvPr id="5" name="Slide Number Placeholder 5"/>
          <p:cNvSpPr>
            <a:spLocks noGrp="1"/>
          </p:cNvSpPr>
          <p:nvPr>
            <p:ph type="sldNum" sz="quarter" idx="12"/>
          </p:nvPr>
        </p:nvSpPr>
        <p:spPr/>
        <p:txBody>
          <a:bodyPr/>
          <a:lstStyle>
            <a:lvl1pPr>
              <a:defRPr/>
            </a:lvl1pPr>
          </a:lstStyle>
          <a:p>
            <a:fld id="{256F048F-385A-F54C-96F2-334D0F9D22CA}" type="slidenum">
              <a:rPr lang="en-PH"/>
              <a:pPr/>
              <a:t>‹#›</a:t>
            </a:fld>
            <a:endParaRPr lang="en-PH"/>
          </a:p>
        </p:txBody>
      </p:sp>
    </p:spTree>
    <p:extLst>
      <p:ext uri="{BB962C8B-B14F-4D97-AF65-F5344CB8AC3E}">
        <p14:creationId xmlns:p14="http://schemas.microsoft.com/office/powerpoint/2010/main" val="1759203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968DAA59-EEF0-3843-99E5-F150F4D1158E}" type="datetimeFigureOut">
              <a:rPr lang="en-US" altLang="ja-JP"/>
              <a:pPr/>
              <a:t>9/23/19</a:t>
            </a:fld>
            <a:endParaRPr lang="en-PH"/>
          </a:p>
        </p:txBody>
      </p:sp>
      <p:sp>
        <p:nvSpPr>
          <p:cNvPr id="3" name="Footer Placeholder 4"/>
          <p:cNvSpPr>
            <a:spLocks noGrp="1"/>
          </p:cNvSpPr>
          <p:nvPr>
            <p:ph type="ftr" sz="quarter" idx="11"/>
          </p:nvPr>
        </p:nvSpPr>
        <p:spPr/>
        <p:txBody>
          <a:bodyPr/>
          <a:lstStyle>
            <a:lvl1pPr>
              <a:defRPr/>
            </a:lvl1pPr>
          </a:lstStyle>
          <a:p>
            <a:endParaRPr lang="en-PH"/>
          </a:p>
        </p:txBody>
      </p:sp>
      <p:sp>
        <p:nvSpPr>
          <p:cNvPr id="4" name="Slide Number Placeholder 5"/>
          <p:cNvSpPr>
            <a:spLocks noGrp="1"/>
          </p:cNvSpPr>
          <p:nvPr>
            <p:ph type="sldNum" sz="quarter" idx="12"/>
          </p:nvPr>
        </p:nvSpPr>
        <p:spPr/>
        <p:txBody>
          <a:bodyPr/>
          <a:lstStyle>
            <a:lvl1pPr>
              <a:defRPr/>
            </a:lvl1pPr>
          </a:lstStyle>
          <a:p>
            <a:fld id="{B585C14F-CEE6-F243-9CD4-867F0993634C}" type="slidenum">
              <a:rPr lang="en-PH"/>
              <a:pPr/>
              <a:t>‹#›</a:t>
            </a:fld>
            <a:endParaRPr lang="en-PH"/>
          </a:p>
        </p:txBody>
      </p:sp>
    </p:spTree>
    <p:extLst>
      <p:ext uri="{BB962C8B-B14F-4D97-AF65-F5344CB8AC3E}">
        <p14:creationId xmlns:p14="http://schemas.microsoft.com/office/powerpoint/2010/main" val="3980667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PH"/>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PH"/>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9F20CDAE-6027-7E40-90DE-FC96C9491014}" type="datetimeFigureOut">
              <a:rPr lang="en-US" altLang="ja-JP"/>
              <a:pPr/>
              <a:t>9/23/19</a:t>
            </a:fld>
            <a:endParaRPr lang="en-PH"/>
          </a:p>
        </p:txBody>
      </p:sp>
      <p:sp>
        <p:nvSpPr>
          <p:cNvPr id="6" name="Footer Placeholder 4"/>
          <p:cNvSpPr>
            <a:spLocks noGrp="1"/>
          </p:cNvSpPr>
          <p:nvPr>
            <p:ph type="ftr" sz="quarter" idx="11"/>
          </p:nvPr>
        </p:nvSpPr>
        <p:spPr/>
        <p:txBody>
          <a:bodyPr/>
          <a:lstStyle>
            <a:lvl1pPr>
              <a:defRPr/>
            </a:lvl1pPr>
          </a:lstStyle>
          <a:p>
            <a:endParaRPr lang="en-PH"/>
          </a:p>
        </p:txBody>
      </p:sp>
      <p:sp>
        <p:nvSpPr>
          <p:cNvPr id="7" name="Slide Number Placeholder 5"/>
          <p:cNvSpPr>
            <a:spLocks noGrp="1"/>
          </p:cNvSpPr>
          <p:nvPr>
            <p:ph type="sldNum" sz="quarter" idx="12"/>
          </p:nvPr>
        </p:nvSpPr>
        <p:spPr/>
        <p:txBody>
          <a:bodyPr/>
          <a:lstStyle>
            <a:lvl1pPr>
              <a:defRPr/>
            </a:lvl1pPr>
          </a:lstStyle>
          <a:p>
            <a:fld id="{2DFF696B-0B13-AF42-B4D4-6BC006760C16}" type="slidenum">
              <a:rPr lang="en-PH"/>
              <a:pPr/>
              <a:t>‹#›</a:t>
            </a:fld>
            <a:endParaRPr lang="en-PH"/>
          </a:p>
        </p:txBody>
      </p:sp>
    </p:spTree>
    <p:extLst>
      <p:ext uri="{BB962C8B-B14F-4D97-AF65-F5344CB8AC3E}">
        <p14:creationId xmlns:p14="http://schemas.microsoft.com/office/powerpoint/2010/main" val="11624383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PH"/>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PH"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BDF8C74E-C665-F14E-B56F-518D5DF88775}" type="datetimeFigureOut">
              <a:rPr lang="en-US" altLang="ja-JP"/>
              <a:pPr/>
              <a:t>9/23/19</a:t>
            </a:fld>
            <a:endParaRPr lang="en-PH"/>
          </a:p>
        </p:txBody>
      </p:sp>
      <p:sp>
        <p:nvSpPr>
          <p:cNvPr id="6" name="Footer Placeholder 4"/>
          <p:cNvSpPr>
            <a:spLocks noGrp="1"/>
          </p:cNvSpPr>
          <p:nvPr>
            <p:ph type="ftr" sz="quarter" idx="11"/>
          </p:nvPr>
        </p:nvSpPr>
        <p:spPr/>
        <p:txBody>
          <a:bodyPr/>
          <a:lstStyle>
            <a:lvl1pPr>
              <a:defRPr/>
            </a:lvl1pPr>
          </a:lstStyle>
          <a:p>
            <a:endParaRPr lang="en-PH"/>
          </a:p>
        </p:txBody>
      </p:sp>
      <p:sp>
        <p:nvSpPr>
          <p:cNvPr id="7" name="Slide Number Placeholder 5"/>
          <p:cNvSpPr>
            <a:spLocks noGrp="1"/>
          </p:cNvSpPr>
          <p:nvPr>
            <p:ph type="sldNum" sz="quarter" idx="12"/>
          </p:nvPr>
        </p:nvSpPr>
        <p:spPr/>
        <p:txBody>
          <a:bodyPr/>
          <a:lstStyle>
            <a:lvl1pPr>
              <a:defRPr/>
            </a:lvl1pPr>
          </a:lstStyle>
          <a:p>
            <a:fld id="{9C08E825-E546-5A41-B181-2C70B6DE7BB3}" type="slidenum">
              <a:rPr lang="en-PH"/>
              <a:pPr/>
              <a:t>‹#›</a:t>
            </a:fld>
            <a:endParaRPr lang="en-PH"/>
          </a:p>
        </p:txBody>
      </p:sp>
    </p:spTree>
    <p:extLst>
      <p:ext uri="{BB962C8B-B14F-4D97-AF65-F5344CB8AC3E}">
        <p14:creationId xmlns:p14="http://schemas.microsoft.com/office/powerpoint/2010/main" val="15207767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ltLang="ja-JP"/>
              <a:t>Click to edit Master title style</a:t>
            </a:r>
            <a:endParaRPr lang="en-PH" altLang="ja-JP"/>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ltLang="ja-JP"/>
              <a:t>Click to edit Master text styles</a:t>
            </a:r>
          </a:p>
          <a:p>
            <a:pPr lvl="1"/>
            <a:r>
              <a:rPr lang="en-US" altLang="ja-JP"/>
              <a:t>Second level</a:t>
            </a:r>
          </a:p>
          <a:p>
            <a:pPr lvl="2"/>
            <a:r>
              <a:rPr lang="en-US" altLang="ja-JP"/>
              <a:t>Third level</a:t>
            </a:r>
          </a:p>
          <a:p>
            <a:pPr lvl="3"/>
            <a:r>
              <a:rPr lang="en-US" altLang="ja-JP"/>
              <a:t>Fourth level</a:t>
            </a:r>
          </a:p>
          <a:p>
            <a:pPr lvl="4"/>
            <a:r>
              <a:rPr lang="en-US" altLang="ja-JP"/>
              <a:t>Fifth level</a:t>
            </a:r>
            <a:endParaRPr lang="en-PH" altLang="ja-JP"/>
          </a:p>
        </p:txBody>
      </p:sp>
      <p:sp>
        <p:nvSpPr>
          <p:cNvPr id="4" name="Date Placeholder 3"/>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898989"/>
                </a:solidFill>
                <a:latin typeface="Calibri" charset="0"/>
              </a:defRPr>
            </a:lvl1pPr>
          </a:lstStyle>
          <a:p>
            <a:fld id="{8502D0F7-F6FF-4A44-A9A0-9FEEF9007E7C}" type="datetimeFigureOut">
              <a:rPr lang="en-US" altLang="ja-JP"/>
              <a:pPr/>
              <a:t>9/23/19</a:t>
            </a:fld>
            <a:endParaRPr lang="en-PH"/>
          </a:p>
        </p:txBody>
      </p:sp>
      <p:sp>
        <p:nvSpPr>
          <p:cNvPr id="5" name="Footer Placeholder 4"/>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latin typeface="Calibri" charset="0"/>
              </a:defRPr>
            </a:lvl1pPr>
          </a:lstStyle>
          <a:p>
            <a:endParaRPr lang="en-PH"/>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4A5E6849-37CF-BE4D-82CC-F084AF56639C}" type="slidenum">
              <a:rPr lang="en-PH"/>
              <a:pPr/>
              <a:t>‹#›</a:t>
            </a:fld>
            <a:endParaRPr lang="en-PH"/>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kumimoji="1" sz="4400" kern="1200">
          <a:solidFill>
            <a:schemeClr val="tx1"/>
          </a:solidFill>
          <a:latin typeface="+mj-lt"/>
          <a:ea typeface="MS PGothic" charset="0"/>
          <a:cs typeface="MS PGothic" charset="0"/>
        </a:defRPr>
      </a:lvl1pPr>
      <a:lvl2pPr algn="ctr" rtl="0" eaLnBrk="0" fontAlgn="base" hangingPunct="0">
        <a:spcBef>
          <a:spcPct val="0"/>
        </a:spcBef>
        <a:spcAft>
          <a:spcPct val="0"/>
        </a:spcAft>
        <a:defRPr kumimoji="1" sz="4400">
          <a:solidFill>
            <a:schemeClr val="tx1"/>
          </a:solidFill>
          <a:latin typeface="Calibri" pitchFamily="34" charset="0"/>
          <a:ea typeface="MS PGothic" charset="0"/>
          <a:cs typeface="MS PGothic" charset="0"/>
        </a:defRPr>
      </a:lvl2pPr>
      <a:lvl3pPr algn="ctr" rtl="0" eaLnBrk="0" fontAlgn="base" hangingPunct="0">
        <a:spcBef>
          <a:spcPct val="0"/>
        </a:spcBef>
        <a:spcAft>
          <a:spcPct val="0"/>
        </a:spcAft>
        <a:defRPr kumimoji="1" sz="4400">
          <a:solidFill>
            <a:schemeClr val="tx1"/>
          </a:solidFill>
          <a:latin typeface="Calibri" pitchFamily="34" charset="0"/>
          <a:ea typeface="MS PGothic" charset="0"/>
          <a:cs typeface="MS PGothic" charset="0"/>
        </a:defRPr>
      </a:lvl3pPr>
      <a:lvl4pPr algn="ctr" rtl="0" eaLnBrk="0" fontAlgn="base" hangingPunct="0">
        <a:spcBef>
          <a:spcPct val="0"/>
        </a:spcBef>
        <a:spcAft>
          <a:spcPct val="0"/>
        </a:spcAft>
        <a:defRPr kumimoji="1" sz="4400">
          <a:solidFill>
            <a:schemeClr val="tx1"/>
          </a:solidFill>
          <a:latin typeface="Calibri" pitchFamily="34" charset="0"/>
          <a:ea typeface="MS PGothic" charset="0"/>
          <a:cs typeface="MS PGothic" charset="0"/>
        </a:defRPr>
      </a:lvl4pPr>
      <a:lvl5pPr algn="ctr" rtl="0" eaLnBrk="0" fontAlgn="base" hangingPunct="0">
        <a:spcBef>
          <a:spcPct val="0"/>
        </a:spcBef>
        <a:spcAft>
          <a:spcPct val="0"/>
        </a:spcAft>
        <a:defRPr kumimoji="1" sz="4400">
          <a:solidFill>
            <a:schemeClr val="tx1"/>
          </a:solidFill>
          <a:latin typeface="Calibri" pitchFamily="34" charset="0"/>
          <a:ea typeface="MS PGothic" charset="0"/>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kumimoji="1" sz="3200" kern="1200">
          <a:solidFill>
            <a:schemeClr val="tx1"/>
          </a:solidFill>
          <a:latin typeface="+mn-lt"/>
          <a:ea typeface="MS PGothic" charset="0"/>
          <a:cs typeface="MS PGothic" charset="0"/>
        </a:defRPr>
      </a:lvl1pPr>
      <a:lvl2pPr marL="742950" indent="-285750" algn="l" rtl="0" eaLnBrk="0" fontAlgn="base" hangingPunct="0">
        <a:spcBef>
          <a:spcPct val="20000"/>
        </a:spcBef>
        <a:spcAft>
          <a:spcPct val="0"/>
        </a:spcAft>
        <a:buFont typeface="Arial" charset="0"/>
        <a:buChar char="–"/>
        <a:defRPr kumimoji="1" sz="2800" kern="1200">
          <a:solidFill>
            <a:schemeClr val="tx1"/>
          </a:solidFill>
          <a:latin typeface="+mn-lt"/>
          <a:ea typeface="MS PGothic" charset="0"/>
          <a:cs typeface="MS PGothic" charset="0"/>
        </a:defRPr>
      </a:lvl2pPr>
      <a:lvl3pPr marL="1143000" indent="-228600" algn="l" rtl="0" eaLnBrk="0" fontAlgn="base" hangingPunct="0">
        <a:spcBef>
          <a:spcPct val="20000"/>
        </a:spcBef>
        <a:spcAft>
          <a:spcPct val="0"/>
        </a:spcAft>
        <a:buFont typeface="Arial" charset="0"/>
        <a:buChar char="•"/>
        <a:defRPr kumimoji="1" sz="2400" kern="1200">
          <a:solidFill>
            <a:schemeClr val="tx1"/>
          </a:solidFill>
          <a:latin typeface="+mn-lt"/>
          <a:ea typeface="MS PGothic" charset="0"/>
          <a:cs typeface="MS PGothic" charset="0"/>
        </a:defRPr>
      </a:lvl3pPr>
      <a:lvl4pPr marL="1600200" indent="-228600" algn="l" rtl="0" eaLnBrk="0" fontAlgn="base" hangingPunct="0">
        <a:spcBef>
          <a:spcPct val="20000"/>
        </a:spcBef>
        <a:spcAft>
          <a:spcPct val="0"/>
        </a:spcAft>
        <a:buFont typeface="Arial" charset="0"/>
        <a:buChar char="–"/>
        <a:defRPr kumimoji="1" sz="2000" kern="1200">
          <a:solidFill>
            <a:schemeClr val="tx1"/>
          </a:solidFill>
          <a:latin typeface="+mn-lt"/>
          <a:ea typeface="MS PGothic" charset="0"/>
          <a:cs typeface="MS PGothic" charset="0"/>
        </a:defRPr>
      </a:lvl4pPr>
      <a:lvl5pPr marL="2057400" indent="-228600" algn="l" rtl="0" eaLnBrk="0" fontAlgn="base" hangingPunct="0">
        <a:spcBef>
          <a:spcPct val="20000"/>
        </a:spcBef>
        <a:spcAft>
          <a:spcPct val="0"/>
        </a:spcAft>
        <a:buFont typeface="Arial" charset="0"/>
        <a:buChar char="»"/>
        <a:defRPr kumimoji="1" sz="2000" kern="1200">
          <a:solidFill>
            <a:schemeClr val="tx1"/>
          </a:solidFill>
          <a:latin typeface="+mn-lt"/>
          <a:ea typeface="MS PGothic" charset="0"/>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extBox 30"/>
          <p:cNvSpPr txBox="1">
            <a:spLocks noChangeArrowheads="1"/>
          </p:cNvSpPr>
          <p:nvPr/>
        </p:nvSpPr>
        <p:spPr bwMode="auto">
          <a:xfrm>
            <a:off x="0" y="152400"/>
            <a:ext cx="9067800" cy="9233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dirty="0"/>
              <a:t>Supplemental Figure 1. Comparison of the average major ingredients composition of mineral waters among alkalescent mineral water (AMW) of </a:t>
            </a:r>
            <a:r>
              <a:rPr lang="en-US" altLang="ja-JP" b="1" dirty="0" err="1"/>
              <a:t>Hita</a:t>
            </a:r>
            <a:r>
              <a:rPr lang="en-US" altLang="ja-JP" b="1" dirty="0"/>
              <a:t> basin, and those of global or Japanese.</a:t>
            </a:r>
            <a:endParaRPr lang="en-PH" altLang="ja-JP" dirty="0"/>
          </a:p>
        </p:txBody>
      </p:sp>
      <p:sp>
        <p:nvSpPr>
          <p:cNvPr id="25" name="Rectangle 24"/>
          <p:cNvSpPr/>
          <p:nvPr/>
        </p:nvSpPr>
        <p:spPr>
          <a:xfrm>
            <a:off x="1246188" y="1531938"/>
            <a:ext cx="1219200" cy="152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dirty="0">
              <a:solidFill>
                <a:schemeClr val="tx1"/>
              </a:solidFill>
              <a:latin typeface="Calibri" charset="0"/>
              <a:ea typeface="MS PGothic" charset="0"/>
              <a:cs typeface="MS PGothic" charset="0"/>
            </a:endParaRPr>
          </a:p>
        </p:txBody>
      </p:sp>
      <p:sp>
        <p:nvSpPr>
          <p:cNvPr id="27" name="テキスト ボックス 8"/>
          <p:cNvSpPr txBox="1"/>
          <p:nvPr/>
        </p:nvSpPr>
        <p:spPr bwMode="auto">
          <a:xfrm>
            <a:off x="2209800" y="4343400"/>
            <a:ext cx="5867400" cy="415498"/>
          </a:xfrm>
          <a:prstGeom prst="rect">
            <a:avLst/>
          </a:prstGeom>
          <a:noFill/>
        </p:spPr>
        <p:txBody>
          <a:bodyPr wrap="square">
            <a:spAutoFit/>
          </a:bodyPr>
          <a:lstStyle/>
          <a:p>
            <a:pPr fontAlgn="auto">
              <a:spcBef>
                <a:spcPts val="0"/>
              </a:spcBef>
              <a:spcAft>
                <a:spcPts val="0"/>
              </a:spcAft>
              <a:defRPr/>
            </a:pPr>
            <a:r>
              <a:rPr lang="en-US" altLang="ja-JP" sz="1050" dirty="0">
                <a:latin typeface="Helvetica" pitchFamily="2" charset="0"/>
                <a:ea typeface="ヒラギノ角ゴ Pro W3" charset="0"/>
                <a:cs typeface="ヒラギノ角ゴ Pro W3" charset="0"/>
              </a:rPr>
              <a:t>Revised from </a:t>
            </a:r>
            <a:r>
              <a:rPr lang="en-US" altLang="ja-JP" sz="1050" dirty="0" err="1">
                <a:latin typeface="Helvetica" pitchFamily="2" charset="0"/>
                <a:ea typeface="ヒラギノ角ゴ Pro W3" charset="0"/>
                <a:cs typeface="ヒラギノ角ゴ Pro W3" charset="0"/>
              </a:rPr>
              <a:t>Hita</a:t>
            </a:r>
            <a:r>
              <a:rPr lang="en-US" altLang="ja-JP" sz="1050" dirty="0">
                <a:latin typeface="Helvetica" pitchFamily="2" charset="0"/>
                <a:ea typeface="ヒラギノ角ゴ Pro W3" charset="0"/>
                <a:cs typeface="ヒラギノ角ゴ Pro W3" charset="0"/>
              </a:rPr>
              <a:t> </a:t>
            </a:r>
            <a:r>
              <a:rPr lang="en-US" altLang="ja-JP" sz="1050" dirty="0" err="1">
                <a:latin typeface="Helvetica" pitchFamily="2" charset="0"/>
                <a:ea typeface="ヒラギノ角ゴ Pro W3" charset="0"/>
                <a:cs typeface="ヒラギノ角ゴ Pro W3" charset="0"/>
              </a:rPr>
              <a:t>Tenryosui</a:t>
            </a:r>
            <a:r>
              <a:rPr lang="en-US" altLang="ja-JP" sz="1050" dirty="0">
                <a:latin typeface="Helvetica" pitchFamily="2" charset="0"/>
                <a:ea typeface="ヒラギノ角ゴ Pro W3" charset="0"/>
                <a:cs typeface="ヒラギノ角ゴ Pro W3" charset="0"/>
              </a:rPr>
              <a:t> Co. Ltd. website</a:t>
            </a:r>
          </a:p>
          <a:p>
            <a:pPr fontAlgn="auto">
              <a:spcBef>
                <a:spcPts val="0"/>
              </a:spcBef>
              <a:spcAft>
                <a:spcPts val="0"/>
              </a:spcAft>
              <a:defRPr/>
            </a:pPr>
            <a:r>
              <a:rPr lang="en-US" altLang="ja-JP" sz="1050" dirty="0">
                <a:latin typeface="Helvetica" pitchFamily="2" charset="0"/>
                <a:ea typeface="ヒラギノ角ゴ Pro W3" charset="0"/>
                <a:cs typeface="ヒラギノ角ゴ Pro W3" charset="0"/>
              </a:rPr>
              <a:t>(http://</a:t>
            </a:r>
            <a:r>
              <a:rPr lang="en-US" altLang="ja-JP" sz="1050" dirty="0" err="1">
                <a:latin typeface="Helvetica" pitchFamily="2" charset="0"/>
                <a:ea typeface="ヒラギノ角ゴ Pro W3" charset="0"/>
                <a:cs typeface="ヒラギノ角ゴ Pro W3" charset="0"/>
              </a:rPr>
              <a:t>www.hitatenryosui.co.jp</a:t>
            </a:r>
            <a:r>
              <a:rPr lang="en-US" altLang="ja-JP" sz="1050" dirty="0">
                <a:latin typeface="Helvetica" pitchFamily="2" charset="0"/>
                <a:ea typeface="ヒラギノ角ゴ Pro W3" charset="0"/>
                <a:cs typeface="ヒラギノ角ゴ Pro W3" charset="0"/>
              </a:rPr>
              <a:t>/</a:t>
            </a:r>
            <a:r>
              <a:rPr lang="en-US" altLang="ja-JP" sz="1050" dirty="0" err="1">
                <a:latin typeface="Helvetica" pitchFamily="2" charset="0"/>
                <a:ea typeface="ヒラギノ角ゴ Pro W3" charset="0"/>
                <a:cs typeface="ヒラギノ角ゴ Pro W3" charset="0"/>
              </a:rPr>
              <a:t>tenryosui</a:t>
            </a:r>
            <a:r>
              <a:rPr lang="en-US" altLang="ja-JP" sz="1050" dirty="0">
                <a:latin typeface="Helvetica" pitchFamily="2" charset="0"/>
                <a:ea typeface="ヒラギノ角ゴ Pro W3" charset="0"/>
                <a:cs typeface="ヒラギノ角ゴ Pro W3" charset="0"/>
              </a:rPr>
              <a:t>/</a:t>
            </a:r>
            <a:r>
              <a:rPr lang="en-US" altLang="ja-JP" sz="1050" dirty="0" err="1">
                <a:latin typeface="Helvetica" pitchFamily="2" charset="0"/>
                <a:ea typeface="ヒラギノ角ゴ Pro W3" charset="0"/>
                <a:cs typeface="ヒラギノ角ゴ Pro W3" charset="0"/>
              </a:rPr>
              <a:t>life_with_tenryosui</a:t>
            </a:r>
            <a:r>
              <a:rPr lang="en-US" altLang="ja-JP" sz="1050" dirty="0">
                <a:latin typeface="Helvetica" pitchFamily="2" charset="0"/>
                <a:ea typeface="ヒラギノ角ゴ Pro W3" charset="0"/>
                <a:cs typeface="ヒラギノ角ゴ Pro W3" charset="0"/>
              </a:rPr>
              <a:t>/</a:t>
            </a:r>
            <a:r>
              <a:rPr lang="en-US" altLang="ja-JP" sz="1050" dirty="0" err="1">
                <a:latin typeface="Helvetica" pitchFamily="2" charset="0"/>
                <a:ea typeface="ヒラギノ角ゴ Pro W3" charset="0"/>
                <a:cs typeface="ヒラギノ角ゴ Pro W3" charset="0"/>
              </a:rPr>
              <a:t>tenryosui_element.php</a:t>
            </a:r>
            <a:r>
              <a:rPr lang="en-US" altLang="ja-JP" sz="1050" dirty="0">
                <a:latin typeface="Helvetica" pitchFamily="2" charset="0"/>
                <a:ea typeface="ヒラギノ角ゴ Pro W3" charset="0"/>
                <a:cs typeface="ヒラギノ角ゴ Pro W3" charset="0"/>
              </a:rPr>
              <a:t>) </a:t>
            </a:r>
            <a:endParaRPr lang="en-US" altLang="ja-JP" sz="1000" dirty="0">
              <a:latin typeface="Helvetica" pitchFamily="2" charset="0"/>
              <a:ea typeface="ヒラギノ角ゴ Pro W3" charset="0"/>
              <a:cs typeface="ヒラギノ角ゴ Pro W3" charset="0"/>
            </a:endParaRPr>
          </a:p>
        </p:txBody>
      </p:sp>
      <p:graphicFrame>
        <p:nvGraphicFramePr>
          <p:cNvPr id="29" name="グラフ 28"/>
          <p:cNvGraphicFramePr/>
          <p:nvPr>
            <p:extLst>
              <p:ext uri="{D42A27DB-BD31-4B8C-83A1-F6EECF244321}">
                <p14:modId xmlns:p14="http://schemas.microsoft.com/office/powerpoint/2010/main" val="1239660601"/>
              </p:ext>
            </p:extLst>
          </p:nvPr>
        </p:nvGraphicFramePr>
        <p:xfrm>
          <a:off x="1905000" y="1295400"/>
          <a:ext cx="5613400" cy="2921000"/>
        </p:xfrm>
        <a:graphic>
          <a:graphicData uri="http://schemas.openxmlformats.org/drawingml/2006/chart">
            <c:chart xmlns:c="http://schemas.openxmlformats.org/drawingml/2006/chart" xmlns:r="http://schemas.openxmlformats.org/officeDocument/2006/relationships" r:id="rId2"/>
          </a:graphicData>
        </a:graphic>
      </p:graphicFrame>
      <p:sp>
        <p:nvSpPr>
          <p:cNvPr id="3" name="正方形/長方形 2">
            <a:extLst>
              <a:ext uri="{FF2B5EF4-FFF2-40B4-BE49-F238E27FC236}">
                <a16:creationId xmlns:a16="http://schemas.microsoft.com/office/drawing/2014/main" id="{30AD8D49-1166-6440-AC69-161E82E21E55}"/>
              </a:ext>
            </a:extLst>
          </p:cNvPr>
          <p:cNvSpPr/>
          <p:nvPr/>
        </p:nvSpPr>
        <p:spPr>
          <a:xfrm>
            <a:off x="2743200" y="1684338"/>
            <a:ext cx="1524000" cy="2206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正方形/長方形 7">
            <a:extLst>
              <a:ext uri="{FF2B5EF4-FFF2-40B4-BE49-F238E27FC236}">
                <a16:creationId xmlns:a16="http://schemas.microsoft.com/office/drawing/2014/main" id="{EC42CF07-2ED4-D649-80B1-FED1808F5C3D}"/>
              </a:ext>
            </a:extLst>
          </p:cNvPr>
          <p:cNvSpPr/>
          <p:nvPr/>
        </p:nvSpPr>
        <p:spPr>
          <a:xfrm>
            <a:off x="3942059" y="1676400"/>
            <a:ext cx="2021090"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9" name="正方形/長方形 8">
            <a:extLst>
              <a:ext uri="{FF2B5EF4-FFF2-40B4-BE49-F238E27FC236}">
                <a16:creationId xmlns:a16="http://schemas.microsoft.com/office/drawing/2014/main" id="{0E0295E6-F30F-2C41-BDA4-0A271C0FBE29}"/>
              </a:ext>
            </a:extLst>
          </p:cNvPr>
          <p:cNvSpPr/>
          <p:nvPr/>
        </p:nvSpPr>
        <p:spPr>
          <a:xfrm>
            <a:off x="5462562" y="1668905"/>
            <a:ext cx="1494973" cy="228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テキスト ボックス 1">
            <a:extLst>
              <a:ext uri="{FF2B5EF4-FFF2-40B4-BE49-F238E27FC236}">
                <a16:creationId xmlns:a16="http://schemas.microsoft.com/office/drawing/2014/main" id="{1447DBD4-4AE2-704C-8194-9C379EA087B1}"/>
              </a:ext>
            </a:extLst>
          </p:cNvPr>
          <p:cNvSpPr txBox="1"/>
          <p:nvPr/>
        </p:nvSpPr>
        <p:spPr>
          <a:xfrm>
            <a:off x="2744449" y="1658779"/>
            <a:ext cx="1242648" cy="246221"/>
          </a:xfrm>
          <a:prstGeom prst="rect">
            <a:avLst/>
          </a:prstGeom>
          <a:noFill/>
        </p:spPr>
        <p:txBody>
          <a:bodyPr wrap="none" rtlCol="0">
            <a:spAutoFit/>
          </a:bodyPr>
          <a:lstStyle/>
          <a:p>
            <a:r>
              <a:rPr kumimoji="1" lang="en-US" altLang="ja-JP" sz="1000" dirty="0"/>
              <a:t>AMW of </a:t>
            </a:r>
            <a:r>
              <a:rPr kumimoji="1" lang="en-US" altLang="ja-JP" sz="1000" dirty="0" err="1"/>
              <a:t>Hita</a:t>
            </a:r>
            <a:r>
              <a:rPr kumimoji="1" lang="en-US" altLang="ja-JP" sz="1000" dirty="0"/>
              <a:t> basin</a:t>
            </a:r>
            <a:endParaRPr kumimoji="1" lang="ja-JP" altLang="en-US" sz="1000"/>
          </a:p>
        </p:txBody>
      </p:sp>
      <p:sp>
        <p:nvSpPr>
          <p:cNvPr id="10" name="テキスト ボックス 9">
            <a:extLst>
              <a:ext uri="{FF2B5EF4-FFF2-40B4-BE49-F238E27FC236}">
                <a16:creationId xmlns:a16="http://schemas.microsoft.com/office/drawing/2014/main" id="{6420E63E-421A-9B4E-818B-F24AE3022653}"/>
              </a:ext>
            </a:extLst>
          </p:cNvPr>
          <p:cNvSpPr txBox="1"/>
          <p:nvPr/>
        </p:nvSpPr>
        <p:spPr>
          <a:xfrm>
            <a:off x="4106157" y="1658779"/>
            <a:ext cx="1372492" cy="246221"/>
          </a:xfrm>
          <a:prstGeom prst="rect">
            <a:avLst/>
          </a:prstGeom>
          <a:noFill/>
        </p:spPr>
        <p:txBody>
          <a:bodyPr wrap="none" rtlCol="0">
            <a:spAutoFit/>
          </a:bodyPr>
          <a:lstStyle/>
          <a:p>
            <a:r>
              <a:rPr kumimoji="1" lang="en-US" altLang="ja-JP" sz="1000" dirty="0"/>
              <a:t>World average (WA)</a:t>
            </a:r>
            <a:endParaRPr kumimoji="1" lang="ja-JP" altLang="en-US" sz="1000"/>
          </a:p>
        </p:txBody>
      </p:sp>
      <p:sp>
        <p:nvSpPr>
          <p:cNvPr id="11" name="テキスト ボックス 10">
            <a:extLst>
              <a:ext uri="{FF2B5EF4-FFF2-40B4-BE49-F238E27FC236}">
                <a16:creationId xmlns:a16="http://schemas.microsoft.com/office/drawing/2014/main" id="{1286416A-31B9-AF48-9D1A-D1913BE24FBA}"/>
              </a:ext>
            </a:extLst>
          </p:cNvPr>
          <p:cNvSpPr txBox="1"/>
          <p:nvPr/>
        </p:nvSpPr>
        <p:spPr>
          <a:xfrm>
            <a:off x="5620276" y="1658779"/>
            <a:ext cx="1502334" cy="246221"/>
          </a:xfrm>
          <a:prstGeom prst="rect">
            <a:avLst/>
          </a:prstGeom>
          <a:noFill/>
        </p:spPr>
        <p:txBody>
          <a:bodyPr wrap="none" rtlCol="0">
            <a:spAutoFit/>
          </a:bodyPr>
          <a:lstStyle/>
          <a:p>
            <a:r>
              <a:rPr kumimoji="1" lang="en-US" altLang="ja-JP" sz="1000" dirty="0"/>
              <a:t>Japanese average (JA)</a:t>
            </a:r>
            <a:endParaRPr kumimoji="1" lang="ja-JP" altLang="en-US" sz="1000"/>
          </a:p>
        </p:txBody>
      </p:sp>
      <p:sp>
        <p:nvSpPr>
          <p:cNvPr id="4" name="正方形/長方形 3">
            <a:extLst>
              <a:ext uri="{FF2B5EF4-FFF2-40B4-BE49-F238E27FC236}">
                <a16:creationId xmlns:a16="http://schemas.microsoft.com/office/drawing/2014/main" id="{5F047454-0BDA-DF4B-9F52-D15CD74F4F35}"/>
              </a:ext>
            </a:extLst>
          </p:cNvPr>
          <p:cNvSpPr/>
          <p:nvPr/>
        </p:nvSpPr>
        <p:spPr>
          <a:xfrm>
            <a:off x="2647361" y="1727057"/>
            <a:ext cx="108000" cy="108000"/>
          </a:xfrm>
          <a:prstGeom prst="rect">
            <a:avLst/>
          </a:prstGeom>
          <a:solidFill>
            <a:srgbClr val="FB672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3" name="正方形/長方形 12">
            <a:extLst>
              <a:ext uri="{FF2B5EF4-FFF2-40B4-BE49-F238E27FC236}">
                <a16:creationId xmlns:a16="http://schemas.microsoft.com/office/drawing/2014/main" id="{2B144F45-E9B3-EA49-ACD6-F49A6BEB3500}"/>
              </a:ext>
            </a:extLst>
          </p:cNvPr>
          <p:cNvSpPr/>
          <p:nvPr/>
        </p:nvSpPr>
        <p:spPr>
          <a:xfrm>
            <a:off x="3991772" y="1727057"/>
            <a:ext cx="108000" cy="108000"/>
          </a:xfrm>
          <a:prstGeom prst="rect">
            <a:avLst/>
          </a:prstGeom>
          <a:solidFill>
            <a:srgbClr val="1C7E12"/>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 name="正方形/長方形 13">
            <a:extLst>
              <a:ext uri="{FF2B5EF4-FFF2-40B4-BE49-F238E27FC236}">
                <a16:creationId xmlns:a16="http://schemas.microsoft.com/office/drawing/2014/main" id="{82D2762F-4FD8-1449-A7F2-2CFE69B15056}"/>
              </a:ext>
            </a:extLst>
          </p:cNvPr>
          <p:cNvSpPr/>
          <p:nvPr/>
        </p:nvSpPr>
        <p:spPr>
          <a:xfrm>
            <a:off x="5512276" y="1727057"/>
            <a:ext cx="108000" cy="108000"/>
          </a:xfrm>
          <a:prstGeom prst="rect">
            <a:avLst/>
          </a:prstGeom>
          <a:solidFill>
            <a:srgbClr val="FFFC38"/>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32A8D5D5-0DCE-4241-A2D3-201921C80458}"/>
              </a:ext>
            </a:extLst>
          </p:cNvPr>
          <p:cNvGraphicFramePr>
            <a:graphicFrameLocks noGrp="1"/>
          </p:cNvGraphicFramePr>
          <p:nvPr>
            <p:extLst>
              <p:ext uri="{D42A27DB-BD31-4B8C-83A1-F6EECF244321}">
                <p14:modId xmlns:p14="http://schemas.microsoft.com/office/powerpoint/2010/main" val="2591938530"/>
              </p:ext>
            </p:extLst>
          </p:nvPr>
        </p:nvGraphicFramePr>
        <p:xfrm>
          <a:off x="1066800" y="990600"/>
          <a:ext cx="5923633" cy="2421538"/>
        </p:xfrm>
        <a:graphic>
          <a:graphicData uri="http://schemas.openxmlformats.org/drawingml/2006/table">
            <a:tbl>
              <a:tblPr>
                <a:tableStyleId>{5C22544A-7EE6-4342-B048-85BDC9FD1C3A}</a:tableStyleId>
              </a:tblPr>
              <a:tblGrid>
                <a:gridCol w="1091742">
                  <a:extLst>
                    <a:ext uri="{9D8B030D-6E8A-4147-A177-3AD203B41FA5}">
                      <a16:colId xmlns:a16="http://schemas.microsoft.com/office/drawing/2014/main" val="3769661287"/>
                    </a:ext>
                  </a:extLst>
                </a:gridCol>
                <a:gridCol w="694196">
                  <a:extLst>
                    <a:ext uri="{9D8B030D-6E8A-4147-A177-3AD203B41FA5}">
                      <a16:colId xmlns:a16="http://schemas.microsoft.com/office/drawing/2014/main" val="1303940944"/>
                    </a:ext>
                  </a:extLst>
                </a:gridCol>
                <a:gridCol w="457200">
                  <a:extLst>
                    <a:ext uri="{9D8B030D-6E8A-4147-A177-3AD203B41FA5}">
                      <a16:colId xmlns:a16="http://schemas.microsoft.com/office/drawing/2014/main" val="743955305"/>
                    </a:ext>
                  </a:extLst>
                </a:gridCol>
                <a:gridCol w="403895">
                  <a:extLst>
                    <a:ext uri="{9D8B030D-6E8A-4147-A177-3AD203B41FA5}">
                      <a16:colId xmlns:a16="http://schemas.microsoft.com/office/drawing/2014/main" val="4047366469"/>
                    </a:ext>
                  </a:extLst>
                </a:gridCol>
                <a:gridCol w="533400">
                  <a:extLst>
                    <a:ext uri="{9D8B030D-6E8A-4147-A177-3AD203B41FA5}">
                      <a16:colId xmlns:a16="http://schemas.microsoft.com/office/drawing/2014/main" val="2438481276"/>
                    </a:ext>
                  </a:extLst>
                </a:gridCol>
                <a:gridCol w="533400">
                  <a:extLst>
                    <a:ext uri="{9D8B030D-6E8A-4147-A177-3AD203B41FA5}">
                      <a16:colId xmlns:a16="http://schemas.microsoft.com/office/drawing/2014/main" val="2676108395"/>
                    </a:ext>
                  </a:extLst>
                </a:gridCol>
                <a:gridCol w="533400">
                  <a:extLst>
                    <a:ext uri="{9D8B030D-6E8A-4147-A177-3AD203B41FA5}">
                      <a16:colId xmlns:a16="http://schemas.microsoft.com/office/drawing/2014/main" val="2661418496"/>
                    </a:ext>
                  </a:extLst>
                </a:gridCol>
                <a:gridCol w="533400">
                  <a:extLst>
                    <a:ext uri="{9D8B030D-6E8A-4147-A177-3AD203B41FA5}">
                      <a16:colId xmlns:a16="http://schemas.microsoft.com/office/drawing/2014/main" val="3130162821"/>
                    </a:ext>
                  </a:extLst>
                </a:gridCol>
                <a:gridCol w="609600">
                  <a:extLst>
                    <a:ext uri="{9D8B030D-6E8A-4147-A177-3AD203B41FA5}">
                      <a16:colId xmlns:a16="http://schemas.microsoft.com/office/drawing/2014/main" val="4110590018"/>
                    </a:ext>
                  </a:extLst>
                </a:gridCol>
                <a:gridCol w="533400">
                  <a:extLst>
                    <a:ext uri="{9D8B030D-6E8A-4147-A177-3AD203B41FA5}">
                      <a16:colId xmlns:a16="http://schemas.microsoft.com/office/drawing/2014/main" val="611902294"/>
                    </a:ext>
                  </a:extLst>
                </a:gridCol>
              </a:tblGrid>
              <a:tr h="122512">
                <a:tc rowSpan="2" gridSpan="2">
                  <a:txBody>
                    <a:bodyPr/>
                    <a:lstStyle/>
                    <a:p>
                      <a:pPr algn="ctr" fontAlgn="ctr"/>
                      <a:r>
                        <a:rPr lang="ja-JP" altLang="en-US" sz="1100" u="none" strike="noStrike">
                          <a:effectLst/>
                          <a:latin typeface="Helvetica" panose="020B0604020202020204" pitchFamily="34" charset="0"/>
                          <a:cs typeface="Helvetica" panose="020B0604020202020204" pitchFamily="34" charset="0"/>
                        </a:rPr>
                        <a:t>　</a:t>
                      </a:r>
                      <a:endParaRPr lang="ja-JP" alt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kumimoji="1" lang="ja-JP" altLang="en-US"/>
                    </a:p>
                  </a:txBody>
                  <a:tcPr/>
                </a:tc>
                <a:tc gridSpan="2">
                  <a:txBody>
                    <a:bodyPr/>
                    <a:lstStyle/>
                    <a:p>
                      <a:pPr algn="ctr" fontAlgn="ctr"/>
                      <a:r>
                        <a:rPr lang="en-US" sz="1100" u="none" strike="noStrike">
                          <a:effectLst/>
                        </a:rPr>
                        <a:t>0M</a:t>
                      </a:r>
                      <a:endParaRPr 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gridSpan="2">
                  <a:txBody>
                    <a:bodyPr/>
                    <a:lstStyle/>
                    <a:p>
                      <a:pPr algn="ctr" fontAlgn="ctr"/>
                      <a:r>
                        <a:rPr lang="en-US" sz="1100" u="none" strike="noStrike">
                          <a:effectLst/>
                        </a:rPr>
                        <a:t>1M</a:t>
                      </a:r>
                      <a:endParaRPr 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gridSpan="2">
                  <a:txBody>
                    <a:bodyPr/>
                    <a:lstStyle/>
                    <a:p>
                      <a:pPr algn="ctr" fontAlgn="ctr"/>
                      <a:r>
                        <a:rPr lang="en-US" sz="1100" u="none" strike="noStrike" dirty="0">
                          <a:effectLst/>
                        </a:rPr>
                        <a:t>3M</a:t>
                      </a:r>
                      <a:endParaRPr lang="en-US" sz="1100" b="0" i="0" u="none" strike="noStrike" dirty="0">
                        <a:solidFill>
                          <a:srgbClr val="000000"/>
                        </a:solidFill>
                        <a:effectLst/>
                        <a:latin typeface="ＭＳ Ｐゴシック" panose="020B0600070205080204" pitchFamily="50" charset="-128"/>
                        <a:ea typeface="ＭＳ Ｐゴシック" panose="020B0600070205080204" pitchFamily="50" charset="-128"/>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gridSpan="2">
                  <a:txBody>
                    <a:bodyPr/>
                    <a:lstStyle/>
                    <a:p>
                      <a:pPr algn="ctr" fontAlgn="ctr"/>
                      <a:r>
                        <a:rPr lang="en-US" sz="1100" u="none" strike="noStrike">
                          <a:effectLst/>
                        </a:rPr>
                        <a:t>6M</a:t>
                      </a:r>
                      <a:endParaRPr lang="en-US" sz="1100" b="0" i="0" u="none" strike="noStrike">
                        <a:solidFill>
                          <a:srgbClr val="000000"/>
                        </a:solidFill>
                        <a:effectLst/>
                        <a:latin typeface="ＭＳ Ｐゴシック" panose="020B0600070205080204" pitchFamily="50" charset="-128"/>
                        <a:ea typeface="ＭＳ Ｐゴシック" panose="020B0600070205080204" pitchFamily="50" charset="-128"/>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extLst>
                  <a:ext uri="{0D108BD9-81ED-4DB2-BD59-A6C34878D82A}">
                    <a16:rowId xmlns:a16="http://schemas.microsoft.com/office/drawing/2014/main" val="3954999419"/>
                  </a:ext>
                </a:extLst>
              </a:tr>
              <a:tr h="122512">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FR</a:t>
                      </a:r>
                      <a:endParaRPr lang="en-US" altLang="ja-JP" sz="1100" b="0" i="0" u="none" strike="noStrike" dirty="0">
                        <a:solidFill>
                          <a:srgbClr val="000000"/>
                        </a:solidFill>
                        <a:effectLst/>
                        <a:latin typeface="Helvetica" panose="020B0604020202020204" pitchFamily="34" charset="0"/>
                        <a:ea typeface="+mn-ea"/>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100" u="none" strike="noStrike">
                          <a:effectLst/>
                          <a:latin typeface="Helvetica" panose="020B0604020202020204" pitchFamily="34" charset="0"/>
                          <a:cs typeface="Helvetica" panose="020B0604020202020204" pitchFamily="34" charset="0"/>
                        </a:rPr>
                        <a:t>SE</a:t>
                      </a:r>
                      <a:endParaRPr lang="en-US"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FR</a:t>
                      </a:r>
                      <a:endParaRPr lang="en-US" altLang="ja-JP" sz="1100" b="0" i="0" u="none" strike="noStrike" dirty="0">
                        <a:solidFill>
                          <a:srgbClr val="000000"/>
                        </a:solidFill>
                        <a:effectLst/>
                        <a:latin typeface="Helvetica" panose="020B0604020202020204" pitchFamily="34" charset="0"/>
                        <a:ea typeface="+mn-ea"/>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100" u="none" strike="noStrike">
                          <a:effectLst/>
                          <a:latin typeface="Helvetica" panose="020B0604020202020204" pitchFamily="34" charset="0"/>
                          <a:cs typeface="Helvetica" panose="020B0604020202020204" pitchFamily="34" charset="0"/>
                        </a:rPr>
                        <a:t>SE</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FR</a:t>
                      </a:r>
                      <a:endParaRPr lang="en-US" altLang="ja-JP" sz="1100" b="0" i="0" u="none" strike="noStrike" dirty="0">
                        <a:solidFill>
                          <a:srgbClr val="000000"/>
                        </a:solidFill>
                        <a:effectLst/>
                        <a:latin typeface="Helvetica" panose="020B0604020202020204" pitchFamily="34" charset="0"/>
                        <a:ea typeface="+mn-ea"/>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100" u="none" strike="noStrike">
                          <a:effectLst/>
                          <a:latin typeface="Helvetica" panose="020B0604020202020204" pitchFamily="34" charset="0"/>
                          <a:cs typeface="Helvetica" panose="020B0604020202020204" pitchFamily="34" charset="0"/>
                        </a:rPr>
                        <a:t>SE</a:t>
                      </a:r>
                      <a:endParaRPr lang="en-US"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FR</a:t>
                      </a:r>
                      <a:endParaRPr lang="en-US" altLang="ja-JP" sz="1100" b="0" i="0" u="none" strike="noStrike" dirty="0">
                        <a:solidFill>
                          <a:srgbClr val="000000"/>
                        </a:solidFill>
                        <a:effectLst/>
                        <a:latin typeface="Helvetica" panose="020B0604020202020204" pitchFamily="34" charset="0"/>
                        <a:ea typeface="+mn-ea"/>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100" u="none" strike="noStrike">
                          <a:effectLst/>
                          <a:latin typeface="Helvetica" panose="020B0604020202020204" pitchFamily="34" charset="0"/>
                          <a:cs typeface="Helvetica" panose="020B0604020202020204" pitchFamily="34" charset="0"/>
                        </a:rPr>
                        <a:t>SE</a:t>
                      </a:r>
                      <a:endParaRPr lang="en-US"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56338496"/>
                  </a:ext>
                </a:extLst>
              </a:tr>
              <a:tr h="122512">
                <a:tc rowSpan="3">
                  <a:txBody>
                    <a:bodyPr/>
                    <a:lstStyle/>
                    <a:p>
                      <a:pPr algn="ctr" fontAlgn="ctr"/>
                      <a:r>
                        <a:rPr lang="en-US" sz="1100" i="1" u="none" strike="noStrike" dirty="0">
                          <a:effectLst/>
                          <a:latin typeface="Helvetica" panose="020B0604020202020204" pitchFamily="34" charset="0"/>
                          <a:cs typeface="Helvetica" panose="020B0604020202020204" pitchFamily="34" charset="0"/>
                        </a:rPr>
                        <a:t>S24-7</a:t>
                      </a:r>
                      <a:endParaRPr lang="en-US" sz="1100" b="0" i="1"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100" u="none" strike="noStrike">
                          <a:effectLst/>
                          <a:latin typeface="Helvetica" panose="020B0604020202020204" pitchFamily="34" charset="0"/>
                          <a:cs typeface="Helvetica" panose="020B0604020202020204" pitchFamily="34" charset="0"/>
                        </a:rPr>
                        <a:t>TWC</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0.895</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0.064</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0.866</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0.086</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0.832</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0.078</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17964010"/>
                  </a:ext>
                </a:extLst>
              </a:tr>
              <a:tr h="122512">
                <a:tc vMerge="1">
                  <a:txBody>
                    <a:bodyPr/>
                    <a:lstStyle/>
                    <a:p>
                      <a:endParaRPr kumimoji="1" lang="ja-JP" altLang="en-US"/>
                    </a:p>
                  </a:txBody>
                  <a:tcPr/>
                </a:tc>
                <a:tc>
                  <a:txBody>
                    <a:bodyPr/>
                    <a:lstStyle/>
                    <a:p>
                      <a:pPr algn="ctr" fontAlgn="ctr"/>
                      <a:r>
                        <a:rPr lang="en-US" sz="1100" u="none" strike="noStrike">
                          <a:effectLst/>
                          <a:latin typeface="Helvetica" panose="020B0604020202020204" pitchFamily="34" charset="0"/>
                          <a:cs typeface="Helvetica" panose="020B0604020202020204" pitchFamily="34" charset="0"/>
                        </a:rPr>
                        <a:t>AMW</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0.945</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0.105</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0.802</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0.129</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0.824</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0.054</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29583236"/>
                  </a:ext>
                </a:extLst>
              </a:tr>
              <a:tr h="122512">
                <a:tc vMerge="1">
                  <a:txBody>
                    <a:bodyPr/>
                    <a:lstStyle/>
                    <a:p>
                      <a:endParaRPr kumimoji="1" lang="ja-JP" altLang="en-US"/>
                    </a:p>
                  </a:txBody>
                  <a:tcPr/>
                </a:tc>
                <a:tc>
                  <a:txBody>
                    <a:bodyPr/>
                    <a:lstStyle/>
                    <a:p>
                      <a:pPr algn="ctr" fontAlgn="ctr"/>
                      <a:r>
                        <a:rPr lang="en-US" sz="1100" u="none" strike="noStrike">
                          <a:effectLst/>
                          <a:latin typeface="Helvetica" panose="020B0604020202020204" pitchFamily="34" charset="0"/>
                          <a:cs typeface="Helvetica" panose="020B0604020202020204" pitchFamily="34" charset="0"/>
                        </a:rPr>
                        <a:t>P-Value</a:t>
                      </a:r>
                      <a:endParaRPr lang="en-US"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0.686</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0.886</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1.000</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1342616"/>
                  </a:ext>
                </a:extLst>
              </a:tr>
              <a:tr h="122512">
                <a:tc rowSpan="3">
                  <a:txBody>
                    <a:bodyPr/>
                    <a:lstStyle/>
                    <a:p>
                      <a:pPr algn="ctr" fontAlgn="ctr"/>
                      <a:r>
                        <a:rPr lang="en-US" sz="1100" i="1" u="none" strike="noStrike" dirty="0">
                          <a:effectLst/>
                          <a:latin typeface="Helvetica" panose="020B0604020202020204" pitchFamily="34" charset="0"/>
                          <a:cs typeface="Helvetica" panose="020B0604020202020204" pitchFamily="34" charset="0"/>
                        </a:rPr>
                        <a:t>Lactobacillaceae</a:t>
                      </a:r>
                      <a:endParaRPr lang="en-US" sz="1100" b="0" i="1"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100" u="none" strike="noStrike">
                          <a:effectLst/>
                          <a:latin typeface="Helvetica" panose="020B0604020202020204" pitchFamily="34" charset="0"/>
                          <a:cs typeface="Helvetica" panose="020B0604020202020204" pitchFamily="34" charset="0"/>
                        </a:rPr>
                        <a:t>TWC</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0.824</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0.187</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0.882</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0.205</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0.903</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0.101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4952861"/>
                  </a:ext>
                </a:extLst>
              </a:tr>
              <a:tr h="122512">
                <a:tc vMerge="1">
                  <a:txBody>
                    <a:bodyPr/>
                    <a:lstStyle/>
                    <a:p>
                      <a:endParaRPr kumimoji="1" lang="ja-JP" altLang="en-US"/>
                    </a:p>
                  </a:txBody>
                  <a:tcPr/>
                </a:tc>
                <a:tc>
                  <a:txBody>
                    <a:bodyPr/>
                    <a:lstStyle/>
                    <a:p>
                      <a:pPr algn="ctr" fontAlgn="ctr"/>
                      <a:r>
                        <a:rPr lang="en-US" sz="1100" u="none" strike="noStrike">
                          <a:effectLst/>
                          <a:latin typeface="Helvetica" panose="020B0604020202020204" pitchFamily="34" charset="0"/>
                          <a:cs typeface="Helvetica" panose="020B0604020202020204" pitchFamily="34" charset="0"/>
                        </a:rPr>
                        <a:t>AMW</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1.453</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0.370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1.406</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0.167</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1.615</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0.319</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52575279"/>
                  </a:ext>
                </a:extLst>
              </a:tr>
              <a:tr h="122512">
                <a:tc vMerge="1">
                  <a:txBody>
                    <a:bodyPr/>
                    <a:lstStyle/>
                    <a:p>
                      <a:endParaRPr kumimoji="1" lang="ja-JP" altLang="en-US"/>
                    </a:p>
                  </a:txBody>
                  <a:tcPr/>
                </a:tc>
                <a:tc>
                  <a:txBody>
                    <a:bodyPr/>
                    <a:lstStyle/>
                    <a:p>
                      <a:pPr algn="ctr" fontAlgn="ctr"/>
                      <a:r>
                        <a:rPr lang="en-US" sz="1100" u="none" strike="noStrike">
                          <a:effectLst/>
                          <a:latin typeface="Helvetica" panose="020B0604020202020204" pitchFamily="34" charset="0"/>
                          <a:cs typeface="Helvetica" panose="020B0604020202020204" pitchFamily="34" charset="0"/>
                        </a:rPr>
                        <a:t>P-Value</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0.343</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0.114</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0.029</a:t>
                      </a:r>
                      <a:endParaRPr lang="en-US" altLang="ja-JP" sz="1100" b="0" i="0" u="none" strike="noStrike">
                        <a:solidFill>
                          <a:srgbClr val="FF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09154272"/>
                  </a:ext>
                </a:extLst>
              </a:tr>
              <a:tr h="122512">
                <a:tc rowSpan="3">
                  <a:txBody>
                    <a:bodyPr/>
                    <a:lstStyle/>
                    <a:p>
                      <a:pPr algn="ctr" fontAlgn="ctr"/>
                      <a:r>
                        <a:rPr lang="en-US" sz="1100" i="1" u="none" strike="noStrike" dirty="0" err="1">
                          <a:effectLst/>
                          <a:latin typeface="Helvetica" panose="020B0604020202020204" pitchFamily="34" charset="0"/>
                          <a:cs typeface="Helvetica" panose="020B0604020202020204" pitchFamily="34" charset="0"/>
                        </a:rPr>
                        <a:t>Clostridicae</a:t>
                      </a:r>
                      <a:endParaRPr lang="en-US" sz="1100" b="0" i="1"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100" u="none" strike="noStrike">
                          <a:effectLst/>
                          <a:latin typeface="Helvetica" panose="020B0604020202020204" pitchFamily="34" charset="0"/>
                          <a:cs typeface="Helvetica" panose="020B0604020202020204" pitchFamily="34" charset="0"/>
                        </a:rPr>
                        <a:t>TWC</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3.027</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1.009</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4.402</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1.400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3.734</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1.030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9816819"/>
                  </a:ext>
                </a:extLst>
              </a:tr>
              <a:tr h="122512">
                <a:tc vMerge="1">
                  <a:txBody>
                    <a:bodyPr/>
                    <a:lstStyle/>
                    <a:p>
                      <a:endParaRPr kumimoji="1" lang="ja-JP" altLang="en-US"/>
                    </a:p>
                  </a:txBody>
                  <a:tcPr/>
                </a:tc>
                <a:tc>
                  <a:txBody>
                    <a:bodyPr/>
                    <a:lstStyle/>
                    <a:p>
                      <a:pPr algn="ctr" fontAlgn="ctr"/>
                      <a:r>
                        <a:rPr lang="en-US" sz="1100" u="none" strike="noStrike">
                          <a:effectLst/>
                          <a:latin typeface="Helvetica" panose="020B0604020202020204" pitchFamily="34" charset="0"/>
                          <a:cs typeface="Helvetica" panose="020B0604020202020204" pitchFamily="34" charset="0"/>
                        </a:rPr>
                        <a:t>AMW</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0.764</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0.227</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1.602</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0.298</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0.840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0.198</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35610555"/>
                  </a:ext>
                </a:extLst>
              </a:tr>
              <a:tr h="122512">
                <a:tc vMerge="1">
                  <a:txBody>
                    <a:bodyPr/>
                    <a:lstStyle/>
                    <a:p>
                      <a:endParaRPr kumimoji="1" lang="ja-JP" altLang="en-US"/>
                    </a:p>
                  </a:txBody>
                  <a:tcPr/>
                </a:tc>
                <a:tc>
                  <a:txBody>
                    <a:bodyPr/>
                    <a:lstStyle/>
                    <a:p>
                      <a:pPr algn="ctr" fontAlgn="ctr"/>
                      <a:r>
                        <a:rPr lang="en-US" sz="1100" u="none" strike="noStrike">
                          <a:effectLst/>
                          <a:latin typeface="Helvetica" panose="020B0604020202020204" pitchFamily="34" charset="0"/>
                          <a:cs typeface="Helvetica" panose="020B0604020202020204" pitchFamily="34" charset="0"/>
                        </a:rPr>
                        <a:t>P-Value</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0.029</a:t>
                      </a:r>
                      <a:endParaRPr lang="en-US" altLang="ja-JP" sz="1100" b="0" i="0" u="none" strike="noStrike">
                        <a:solidFill>
                          <a:srgbClr val="FF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0.114</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0.029</a:t>
                      </a:r>
                      <a:endParaRPr lang="en-US" altLang="ja-JP" sz="1100" b="0" i="0" u="none" strike="noStrike">
                        <a:solidFill>
                          <a:srgbClr val="FF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73540971"/>
                  </a:ext>
                </a:extLst>
              </a:tr>
              <a:tr h="122512">
                <a:tc rowSpan="3">
                  <a:txBody>
                    <a:bodyPr/>
                    <a:lstStyle/>
                    <a:p>
                      <a:pPr algn="ctr" fontAlgn="ctr"/>
                      <a:r>
                        <a:rPr lang="en-US" sz="1100" i="1" u="none" strike="noStrike" dirty="0" err="1">
                          <a:effectLst/>
                          <a:latin typeface="Helvetica" panose="020B0604020202020204" pitchFamily="34" charset="0"/>
                          <a:cs typeface="Helvetica" panose="020B0604020202020204" pitchFamily="34" charset="0"/>
                        </a:rPr>
                        <a:t>Bacteroidaceae</a:t>
                      </a:r>
                      <a:endParaRPr lang="en-US" sz="1100" b="0" i="1"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100" u="none" strike="noStrike">
                          <a:effectLst/>
                          <a:latin typeface="Helvetica" panose="020B0604020202020204" pitchFamily="34" charset="0"/>
                          <a:cs typeface="Helvetica" panose="020B0604020202020204" pitchFamily="34" charset="0"/>
                        </a:rPr>
                        <a:t>TWC</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2.061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0.624</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2.441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1.052</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1.623</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0.229</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9541111"/>
                  </a:ext>
                </a:extLst>
              </a:tr>
              <a:tr h="122512">
                <a:tc vMerge="1">
                  <a:txBody>
                    <a:bodyPr/>
                    <a:lstStyle/>
                    <a:p>
                      <a:endParaRPr kumimoji="1" lang="ja-JP" altLang="en-US"/>
                    </a:p>
                  </a:txBody>
                  <a:tcPr/>
                </a:tc>
                <a:tc>
                  <a:txBody>
                    <a:bodyPr/>
                    <a:lstStyle/>
                    <a:p>
                      <a:pPr algn="ctr" fontAlgn="ctr"/>
                      <a:r>
                        <a:rPr lang="en-US" sz="1100" u="none" strike="noStrike">
                          <a:effectLst/>
                          <a:latin typeface="Helvetica" panose="020B0604020202020204" pitchFamily="34" charset="0"/>
                          <a:cs typeface="Helvetica" panose="020B0604020202020204" pitchFamily="34" charset="0"/>
                        </a:rPr>
                        <a:t>AMW</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1.023</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0.015</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0.733</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0.253</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1.234</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0.232</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86959863"/>
                  </a:ext>
                </a:extLst>
              </a:tr>
              <a:tr h="122512">
                <a:tc vMerge="1">
                  <a:txBody>
                    <a:bodyPr/>
                    <a:lstStyle/>
                    <a:p>
                      <a:endParaRPr kumimoji="1" lang="ja-JP" altLang="en-US"/>
                    </a:p>
                  </a:txBody>
                  <a:tcPr/>
                </a:tc>
                <a:tc>
                  <a:txBody>
                    <a:bodyPr/>
                    <a:lstStyle/>
                    <a:p>
                      <a:pPr algn="ctr" fontAlgn="ctr"/>
                      <a:r>
                        <a:rPr lang="en-US" sz="1100" u="none" strike="noStrike">
                          <a:effectLst/>
                          <a:latin typeface="Helvetica" panose="020B0604020202020204" pitchFamily="34" charset="0"/>
                          <a:cs typeface="Helvetica" panose="020B0604020202020204" pitchFamily="34" charset="0"/>
                        </a:rPr>
                        <a:t>P-Value</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0.343</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0.200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0.200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24412948"/>
                  </a:ext>
                </a:extLst>
              </a:tr>
            </a:tbl>
          </a:graphicData>
        </a:graphic>
      </p:graphicFrame>
      <p:graphicFrame>
        <p:nvGraphicFramePr>
          <p:cNvPr id="3" name="表 2">
            <a:extLst>
              <a:ext uri="{FF2B5EF4-FFF2-40B4-BE49-F238E27FC236}">
                <a16:creationId xmlns:a16="http://schemas.microsoft.com/office/drawing/2014/main" id="{B7E23859-C412-48D2-AA43-5169B4B3AAF4}"/>
              </a:ext>
            </a:extLst>
          </p:cNvPr>
          <p:cNvGraphicFramePr>
            <a:graphicFrameLocks noGrp="1"/>
          </p:cNvGraphicFramePr>
          <p:nvPr>
            <p:extLst>
              <p:ext uri="{D42A27DB-BD31-4B8C-83A1-F6EECF244321}">
                <p14:modId xmlns:p14="http://schemas.microsoft.com/office/powerpoint/2010/main" val="3141018098"/>
              </p:ext>
            </p:extLst>
          </p:nvPr>
        </p:nvGraphicFramePr>
        <p:xfrm>
          <a:off x="1066800" y="3581400"/>
          <a:ext cx="5923633" cy="2449054"/>
        </p:xfrm>
        <a:graphic>
          <a:graphicData uri="http://schemas.openxmlformats.org/drawingml/2006/table">
            <a:tbl>
              <a:tblPr>
                <a:tableStyleId>{5C22544A-7EE6-4342-B048-85BDC9FD1C3A}</a:tableStyleId>
              </a:tblPr>
              <a:tblGrid>
                <a:gridCol w="1091742">
                  <a:extLst>
                    <a:ext uri="{9D8B030D-6E8A-4147-A177-3AD203B41FA5}">
                      <a16:colId xmlns:a16="http://schemas.microsoft.com/office/drawing/2014/main" val="3769661287"/>
                    </a:ext>
                  </a:extLst>
                </a:gridCol>
                <a:gridCol w="694196">
                  <a:extLst>
                    <a:ext uri="{9D8B030D-6E8A-4147-A177-3AD203B41FA5}">
                      <a16:colId xmlns:a16="http://schemas.microsoft.com/office/drawing/2014/main" val="1303940944"/>
                    </a:ext>
                  </a:extLst>
                </a:gridCol>
                <a:gridCol w="457200">
                  <a:extLst>
                    <a:ext uri="{9D8B030D-6E8A-4147-A177-3AD203B41FA5}">
                      <a16:colId xmlns:a16="http://schemas.microsoft.com/office/drawing/2014/main" val="743955305"/>
                    </a:ext>
                  </a:extLst>
                </a:gridCol>
                <a:gridCol w="403895">
                  <a:extLst>
                    <a:ext uri="{9D8B030D-6E8A-4147-A177-3AD203B41FA5}">
                      <a16:colId xmlns:a16="http://schemas.microsoft.com/office/drawing/2014/main" val="4047366469"/>
                    </a:ext>
                  </a:extLst>
                </a:gridCol>
                <a:gridCol w="533400">
                  <a:extLst>
                    <a:ext uri="{9D8B030D-6E8A-4147-A177-3AD203B41FA5}">
                      <a16:colId xmlns:a16="http://schemas.microsoft.com/office/drawing/2014/main" val="2438481276"/>
                    </a:ext>
                  </a:extLst>
                </a:gridCol>
                <a:gridCol w="533400">
                  <a:extLst>
                    <a:ext uri="{9D8B030D-6E8A-4147-A177-3AD203B41FA5}">
                      <a16:colId xmlns:a16="http://schemas.microsoft.com/office/drawing/2014/main" val="2676108395"/>
                    </a:ext>
                  </a:extLst>
                </a:gridCol>
                <a:gridCol w="533400">
                  <a:extLst>
                    <a:ext uri="{9D8B030D-6E8A-4147-A177-3AD203B41FA5}">
                      <a16:colId xmlns:a16="http://schemas.microsoft.com/office/drawing/2014/main" val="2661418496"/>
                    </a:ext>
                  </a:extLst>
                </a:gridCol>
                <a:gridCol w="533400">
                  <a:extLst>
                    <a:ext uri="{9D8B030D-6E8A-4147-A177-3AD203B41FA5}">
                      <a16:colId xmlns:a16="http://schemas.microsoft.com/office/drawing/2014/main" val="3130162821"/>
                    </a:ext>
                  </a:extLst>
                </a:gridCol>
                <a:gridCol w="609600">
                  <a:extLst>
                    <a:ext uri="{9D8B030D-6E8A-4147-A177-3AD203B41FA5}">
                      <a16:colId xmlns:a16="http://schemas.microsoft.com/office/drawing/2014/main" val="4110590018"/>
                    </a:ext>
                  </a:extLst>
                </a:gridCol>
                <a:gridCol w="533400">
                  <a:extLst>
                    <a:ext uri="{9D8B030D-6E8A-4147-A177-3AD203B41FA5}">
                      <a16:colId xmlns:a16="http://schemas.microsoft.com/office/drawing/2014/main" val="611902294"/>
                    </a:ext>
                  </a:extLst>
                </a:gridCol>
              </a:tblGrid>
              <a:tr h="122512">
                <a:tc rowSpan="2" gridSpan="2">
                  <a:txBody>
                    <a:bodyPr/>
                    <a:lstStyle/>
                    <a:p>
                      <a:pPr algn="ctr" fontAlgn="ctr"/>
                      <a:r>
                        <a:rPr lang="ja-JP" altLang="en-US" sz="1100" u="none" strike="noStrike" dirty="0">
                          <a:effectLst/>
                          <a:latin typeface="Helvetica" panose="020B0604020202020204" pitchFamily="34" charset="0"/>
                          <a:cs typeface="Helvetica" panose="020B0604020202020204" pitchFamily="34" charset="0"/>
                        </a:rPr>
                        <a:t>　</a:t>
                      </a:r>
                      <a:endParaRPr lang="ja-JP" alt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rowSpan="2" hMerge="1">
                  <a:txBody>
                    <a:bodyPr/>
                    <a:lstStyle/>
                    <a:p>
                      <a:endParaRPr kumimoji="1" lang="ja-JP" altLang="en-US"/>
                    </a:p>
                  </a:txBody>
                  <a:tcPr/>
                </a:tc>
                <a:tc gridSpan="2">
                  <a:txBody>
                    <a:bodyPr/>
                    <a:lstStyle/>
                    <a:p>
                      <a:pPr algn="ctr" fontAlgn="ctr"/>
                      <a:r>
                        <a:rPr lang="en-US" sz="1100" u="none" strike="noStrike">
                          <a:effectLst/>
                          <a:latin typeface="Helvetica" panose="020B0604020202020204" pitchFamily="34" charset="0"/>
                          <a:cs typeface="Helvetica" panose="020B0604020202020204" pitchFamily="34" charset="0"/>
                        </a:rPr>
                        <a:t>0M</a:t>
                      </a:r>
                      <a:endParaRPr lang="en-US"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gridSpan="2">
                  <a:txBody>
                    <a:bodyPr/>
                    <a:lstStyle/>
                    <a:p>
                      <a:pPr algn="ctr" fontAlgn="ctr"/>
                      <a:r>
                        <a:rPr lang="en-US" sz="1100" u="none" strike="noStrike">
                          <a:effectLst/>
                          <a:latin typeface="Helvetica" panose="020B0604020202020204" pitchFamily="34" charset="0"/>
                          <a:cs typeface="Helvetica" panose="020B0604020202020204" pitchFamily="34" charset="0"/>
                        </a:rPr>
                        <a:t>1M</a:t>
                      </a:r>
                      <a:endParaRPr lang="en-US"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gridSpan="2">
                  <a:txBody>
                    <a:bodyPr/>
                    <a:lstStyle/>
                    <a:p>
                      <a:pPr algn="ctr" fontAlgn="ctr"/>
                      <a:r>
                        <a:rPr lang="en-US" sz="1100" u="none" strike="noStrike">
                          <a:effectLst/>
                          <a:latin typeface="Helvetica" panose="020B0604020202020204" pitchFamily="34" charset="0"/>
                          <a:cs typeface="Helvetica" panose="020B0604020202020204" pitchFamily="34" charset="0"/>
                        </a:rPr>
                        <a:t>3M</a:t>
                      </a:r>
                      <a:endParaRPr lang="en-US"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tc gridSpan="2">
                  <a:txBody>
                    <a:bodyPr/>
                    <a:lstStyle/>
                    <a:p>
                      <a:pPr algn="ctr" fontAlgn="ctr"/>
                      <a:r>
                        <a:rPr lang="en-US" sz="1100" u="none" strike="noStrike">
                          <a:effectLst/>
                          <a:latin typeface="Helvetica" panose="020B0604020202020204" pitchFamily="34" charset="0"/>
                          <a:cs typeface="Helvetica" panose="020B0604020202020204" pitchFamily="34" charset="0"/>
                        </a:rPr>
                        <a:t>6M</a:t>
                      </a:r>
                      <a:endParaRPr lang="en-US"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endParaRPr kumimoji="1" lang="ja-JP" altLang="en-US"/>
                    </a:p>
                  </a:txBody>
                  <a:tcPr/>
                </a:tc>
                <a:extLst>
                  <a:ext uri="{0D108BD9-81ED-4DB2-BD59-A6C34878D82A}">
                    <a16:rowId xmlns:a16="http://schemas.microsoft.com/office/drawing/2014/main" val="3954999419"/>
                  </a:ext>
                </a:extLst>
              </a:tr>
              <a:tr h="122512">
                <a:tc gridSpan="2" vMerge="1">
                  <a:txBody>
                    <a:bodyPr/>
                    <a:lstStyle/>
                    <a:p>
                      <a:endParaRPr kumimoji="1" lang="ja-JP" altLang="en-US"/>
                    </a:p>
                  </a:txBody>
                  <a:tcPr/>
                </a:tc>
                <a:tc hMerge="1" vMerge="1">
                  <a:txBody>
                    <a:bodyPr/>
                    <a:lstStyle/>
                    <a:p>
                      <a:endParaRPr kumimoji="1" lang="ja-JP" altLang="en-US"/>
                    </a:p>
                  </a:txBody>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FR</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SD</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FR</a:t>
                      </a:r>
                      <a:endParaRPr lang="en-US" altLang="ja-JP" sz="1100" b="0" i="0" u="none" strike="noStrike" dirty="0">
                        <a:solidFill>
                          <a:srgbClr val="000000"/>
                        </a:solidFill>
                        <a:effectLst/>
                        <a:latin typeface="Helvetica" panose="020B0604020202020204" pitchFamily="34" charset="0"/>
                        <a:ea typeface="+mn-ea"/>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SD</a:t>
                      </a:r>
                      <a:endParaRPr lang="en-US" altLang="ja-JP" sz="1100" b="0" i="0" u="none" strike="noStrike" dirty="0">
                        <a:solidFill>
                          <a:srgbClr val="000000"/>
                        </a:solidFill>
                        <a:effectLst/>
                        <a:latin typeface="Helvetica" panose="020B0604020202020204" pitchFamily="34" charset="0"/>
                        <a:ea typeface="+mn-ea"/>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FR</a:t>
                      </a:r>
                      <a:endParaRPr lang="en-US" altLang="ja-JP" sz="1100" b="0" i="0" u="none" strike="noStrike" dirty="0">
                        <a:solidFill>
                          <a:srgbClr val="000000"/>
                        </a:solidFill>
                        <a:effectLst/>
                        <a:latin typeface="Helvetica" panose="020B0604020202020204" pitchFamily="34" charset="0"/>
                        <a:ea typeface="+mn-ea"/>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SD</a:t>
                      </a:r>
                      <a:endParaRPr lang="en-US" altLang="ja-JP" sz="1100" b="0" i="0" u="none" strike="noStrike" dirty="0">
                        <a:solidFill>
                          <a:srgbClr val="000000"/>
                        </a:solidFill>
                        <a:effectLst/>
                        <a:latin typeface="Helvetica" panose="020B0604020202020204" pitchFamily="34" charset="0"/>
                        <a:ea typeface="+mn-ea"/>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FR</a:t>
                      </a:r>
                      <a:endParaRPr lang="en-US" altLang="ja-JP" sz="1100" b="0" i="0" u="none" strike="noStrike" dirty="0">
                        <a:solidFill>
                          <a:srgbClr val="000000"/>
                        </a:solidFill>
                        <a:effectLst/>
                        <a:latin typeface="Helvetica" panose="020B0604020202020204" pitchFamily="34" charset="0"/>
                        <a:ea typeface="+mn-ea"/>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SD</a:t>
                      </a:r>
                      <a:endParaRPr lang="en-US" altLang="ja-JP" sz="1100" b="0" i="0" u="none" strike="noStrike" dirty="0">
                        <a:solidFill>
                          <a:srgbClr val="000000"/>
                        </a:solidFill>
                        <a:effectLst/>
                        <a:latin typeface="Helvetica" panose="020B0604020202020204" pitchFamily="34" charset="0"/>
                        <a:ea typeface="+mn-ea"/>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156338496"/>
                  </a:ext>
                </a:extLst>
              </a:tr>
              <a:tr h="122512">
                <a:tc rowSpan="3">
                  <a:txBody>
                    <a:bodyPr/>
                    <a:lstStyle/>
                    <a:p>
                      <a:pPr algn="ctr" fontAlgn="ctr"/>
                      <a:r>
                        <a:rPr lang="en-US" sz="1100" i="1" u="none" strike="noStrike" dirty="0">
                          <a:effectLst/>
                          <a:latin typeface="Helvetica" panose="020B0604020202020204" pitchFamily="34" charset="0"/>
                          <a:cs typeface="Helvetica" panose="020B0604020202020204" pitchFamily="34" charset="0"/>
                        </a:rPr>
                        <a:t>S24-7</a:t>
                      </a:r>
                      <a:endParaRPr lang="en-US" sz="1100" b="0" i="1"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TWC</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1</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0.895</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0.128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0.866</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0.171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0.832</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0.155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117964010"/>
                  </a:ext>
                </a:extLst>
              </a:tr>
              <a:tr h="122512">
                <a:tc vMerge="1">
                  <a:txBody>
                    <a:bodyPr/>
                    <a:lstStyle/>
                    <a:p>
                      <a:endParaRPr kumimoji="1" lang="ja-JP" altLang="en-US"/>
                    </a:p>
                  </a:txBody>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AMW</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0.945</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0.209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0.802</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0.259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0.824</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0.108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29583236"/>
                  </a:ext>
                </a:extLst>
              </a:tr>
              <a:tr h="122512">
                <a:tc vMerge="1">
                  <a:txBody>
                    <a:bodyPr/>
                    <a:lstStyle/>
                    <a:p>
                      <a:endParaRPr kumimoji="1" lang="ja-JP" altLang="en-US"/>
                    </a:p>
                  </a:txBody>
                  <a:tcPr/>
                </a:tc>
                <a:tc>
                  <a:txBody>
                    <a:bodyPr/>
                    <a:lstStyle/>
                    <a:p>
                      <a:pPr algn="ctr" fontAlgn="ctr"/>
                      <a:r>
                        <a:rPr lang="en-US" sz="1100" u="none" strike="noStrike">
                          <a:effectLst/>
                          <a:latin typeface="Helvetica" panose="020B0604020202020204" pitchFamily="34" charset="0"/>
                          <a:cs typeface="Helvetica" panose="020B0604020202020204" pitchFamily="34" charset="0"/>
                        </a:rPr>
                        <a:t>P-Value</a:t>
                      </a:r>
                      <a:endParaRPr lang="en-US"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0.686</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0.886</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1.000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1342616"/>
                  </a:ext>
                </a:extLst>
              </a:tr>
              <a:tr h="122512">
                <a:tc rowSpan="3">
                  <a:txBody>
                    <a:bodyPr/>
                    <a:lstStyle/>
                    <a:p>
                      <a:pPr algn="ctr" fontAlgn="ctr"/>
                      <a:r>
                        <a:rPr lang="en-US" sz="1100" i="1" u="none" strike="noStrike" dirty="0">
                          <a:effectLst/>
                          <a:latin typeface="Helvetica" panose="020B0604020202020204" pitchFamily="34" charset="0"/>
                          <a:cs typeface="Helvetica" panose="020B0604020202020204" pitchFamily="34" charset="0"/>
                        </a:rPr>
                        <a:t>Lactobacillaceae</a:t>
                      </a:r>
                      <a:endParaRPr lang="en-US" sz="1100" b="0" i="1"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TWC</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0.824</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0.375</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0.882</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0.409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0.903</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0.201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34952861"/>
                  </a:ext>
                </a:extLst>
              </a:tr>
              <a:tr h="122512">
                <a:tc vMerge="1">
                  <a:txBody>
                    <a:bodyPr/>
                    <a:lstStyle/>
                    <a:p>
                      <a:endParaRPr kumimoji="1" lang="ja-JP" altLang="en-US"/>
                    </a:p>
                  </a:txBody>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AMW</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1.453</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0.740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1.406</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0.333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1.615</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0.638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52575279"/>
                  </a:ext>
                </a:extLst>
              </a:tr>
              <a:tr h="122512">
                <a:tc vMerge="1">
                  <a:txBody>
                    <a:bodyPr/>
                    <a:lstStyle/>
                    <a:p>
                      <a:endParaRPr kumimoji="1" lang="ja-JP" altLang="en-US"/>
                    </a:p>
                  </a:txBody>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P-Value</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0.343</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0.114</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0.029</a:t>
                      </a:r>
                      <a:endParaRPr lang="en-US" altLang="ja-JP" sz="1100" b="0" i="0" u="none" strike="noStrike">
                        <a:solidFill>
                          <a:srgbClr val="FF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09154272"/>
                  </a:ext>
                </a:extLst>
              </a:tr>
              <a:tr h="122512">
                <a:tc rowSpan="3">
                  <a:txBody>
                    <a:bodyPr/>
                    <a:lstStyle/>
                    <a:p>
                      <a:pPr algn="ctr" fontAlgn="ctr"/>
                      <a:r>
                        <a:rPr lang="en-US" sz="1100" i="1" u="none" strike="noStrike" dirty="0" err="1">
                          <a:effectLst/>
                          <a:latin typeface="Helvetica" panose="020B0604020202020204" pitchFamily="34" charset="0"/>
                          <a:cs typeface="Helvetica" panose="020B0604020202020204" pitchFamily="34" charset="0"/>
                        </a:rPr>
                        <a:t>Clostridicae</a:t>
                      </a:r>
                      <a:endParaRPr lang="en-US" sz="1100" b="0" i="1"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TWC</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3.027</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2.019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4.402</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2.800</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3.734</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2.059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319816819"/>
                  </a:ext>
                </a:extLst>
              </a:tr>
              <a:tr h="122512">
                <a:tc vMerge="1">
                  <a:txBody>
                    <a:bodyPr/>
                    <a:lstStyle/>
                    <a:p>
                      <a:endParaRPr kumimoji="1" lang="ja-JP" altLang="en-US"/>
                    </a:p>
                  </a:txBody>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AMW</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0.764</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0.454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1.602</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0.597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0.840</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0.397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35610555"/>
                  </a:ext>
                </a:extLst>
              </a:tr>
              <a:tr h="122512">
                <a:tc vMerge="1">
                  <a:txBody>
                    <a:bodyPr/>
                    <a:lstStyle/>
                    <a:p>
                      <a:endParaRPr kumimoji="1" lang="ja-JP" altLang="en-US"/>
                    </a:p>
                  </a:txBody>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P-Value</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0.029</a:t>
                      </a:r>
                      <a:endParaRPr lang="en-US" altLang="ja-JP" sz="1100" b="0" i="0" u="none" strike="noStrike">
                        <a:solidFill>
                          <a:srgbClr val="FF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0.114</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0.029</a:t>
                      </a:r>
                      <a:endParaRPr lang="en-US" altLang="ja-JP" sz="1100" b="0" i="0" u="none" strike="noStrike" dirty="0">
                        <a:solidFill>
                          <a:srgbClr val="FF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73540971"/>
                  </a:ext>
                </a:extLst>
              </a:tr>
              <a:tr h="122512">
                <a:tc rowSpan="3">
                  <a:txBody>
                    <a:bodyPr/>
                    <a:lstStyle/>
                    <a:p>
                      <a:pPr algn="ctr" fontAlgn="ctr"/>
                      <a:r>
                        <a:rPr lang="en-US" sz="1100" i="1" u="none" strike="noStrike" dirty="0" err="1">
                          <a:effectLst/>
                          <a:latin typeface="Helvetica" panose="020B0604020202020204" pitchFamily="34" charset="0"/>
                          <a:cs typeface="Helvetica" panose="020B0604020202020204" pitchFamily="34" charset="0"/>
                        </a:rPr>
                        <a:t>Bacteroidaceae</a:t>
                      </a:r>
                      <a:endParaRPr lang="en-US" sz="1100" b="0" i="1"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TWC</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2.061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1.249</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2.441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2.103</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1.623</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0.458</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999541111"/>
                  </a:ext>
                </a:extLst>
              </a:tr>
              <a:tr h="122512">
                <a:tc vMerge="1">
                  <a:txBody>
                    <a:bodyPr/>
                    <a:lstStyle/>
                    <a:p>
                      <a:endParaRPr kumimoji="1" lang="ja-JP" altLang="en-US"/>
                    </a:p>
                  </a:txBody>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AMW</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1.023</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0.031</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0.733</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0.507</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1.234</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0.464</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86959863"/>
                  </a:ext>
                </a:extLst>
              </a:tr>
              <a:tr h="122512">
                <a:tc vMerge="1">
                  <a:txBody>
                    <a:bodyPr/>
                    <a:lstStyle/>
                    <a:p>
                      <a:endParaRPr kumimoji="1" lang="ja-JP" altLang="en-US"/>
                    </a:p>
                  </a:txBody>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P-Value</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0.343</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a:effectLst/>
                          <a:latin typeface="Helvetica" panose="020B0604020202020204" pitchFamily="34" charset="0"/>
                          <a:cs typeface="Helvetica" panose="020B0604020202020204" pitchFamily="34" charset="0"/>
                        </a:rPr>
                        <a:t>0.200</a:t>
                      </a:r>
                      <a:endParaRPr lang="en-US" altLang="ja-JP" sz="1100" b="0" i="0"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0.200</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5327" marR="5327" marT="532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fontAlgn="ctr"/>
                      <a:r>
                        <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rPr>
                        <a:t>-</a:t>
                      </a: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224412948"/>
                  </a:ext>
                </a:extLst>
              </a:tr>
            </a:tbl>
          </a:graphicData>
        </a:graphic>
      </p:graphicFrame>
      <p:sp>
        <p:nvSpPr>
          <p:cNvPr id="5" name="テキスト ボックス 4">
            <a:extLst>
              <a:ext uri="{FF2B5EF4-FFF2-40B4-BE49-F238E27FC236}">
                <a16:creationId xmlns:a16="http://schemas.microsoft.com/office/drawing/2014/main" id="{0DC2A634-A079-41F6-B033-1DFFD8631898}"/>
              </a:ext>
            </a:extLst>
          </p:cNvPr>
          <p:cNvSpPr txBox="1"/>
          <p:nvPr/>
        </p:nvSpPr>
        <p:spPr>
          <a:xfrm>
            <a:off x="7005687" y="5670250"/>
            <a:ext cx="1508746" cy="400110"/>
          </a:xfrm>
          <a:prstGeom prst="rect">
            <a:avLst/>
          </a:prstGeom>
          <a:noFill/>
        </p:spPr>
        <p:txBody>
          <a:bodyPr wrap="none" rtlCol="0">
            <a:spAutoFit/>
          </a:bodyPr>
          <a:lstStyle/>
          <a:p>
            <a:r>
              <a:rPr kumimoji="1" lang="en-US" altLang="ja-JP" sz="1000" dirty="0">
                <a:latin typeface="Arial" panose="020B0604020202020204" pitchFamily="34" charset="0"/>
                <a:cs typeface="Arial" panose="020B0604020202020204" pitchFamily="34" charset="0"/>
              </a:rPr>
              <a:t>FR: fluctuation ratio</a:t>
            </a:r>
          </a:p>
          <a:p>
            <a:r>
              <a:rPr kumimoji="1" lang="en-US" altLang="ja-JP" sz="1000" dirty="0">
                <a:latin typeface="Arial" panose="020B0604020202020204" pitchFamily="34" charset="0"/>
                <a:cs typeface="Arial" panose="020B0604020202020204" pitchFamily="34" charset="0"/>
              </a:rPr>
              <a:t>SD:  standard deviation</a:t>
            </a:r>
            <a:endParaRPr kumimoji="1" lang="ja-JP" altLang="en-US" sz="1000" dirty="0">
              <a:latin typeface="Arial" panose="020B0604020202020204" pitchFamily="34" charset="0"/>
              <a:cs typeface="Arial" panose="020B0604020202020204" pitchFamily="34" charset="0"/>
            </a:endParaRPr>
          </a:p>
        </p:txBody>
      </p:sp>
      <p:sp>
        <p:nvSpPr>
          <p:cNvPr id="6" name="テキスト ボックス 5">
            <a:extLst>
              <a:ext uri="{FF2B5EF4-FFF2-40B4-BE49-F238E27FC236}">
                <a16:creationId xmlns:a16="http://schemas.microsoft.com/office/drawing/2014/main" id="{DC35F191-8797-4E96-9E1F-0B20F9824A79}"/>
              </a:ext>
            </a:extLst>
          </p:cNvPr>
          <p:cNvSpPr txBox="1"/>
          <p:nvPr/>
        </p:nvSpPr>
        <p:spPr>
          <a:xfrm>
            <a:off x="7071295" y="3006705"/>
            <a:ext cx="1290738" cy="400110"/>
          </a:xfrm>
          <a:prstGeom prst="rect">
            <a:avLst/>
          </a:prstGeom>
          <a:noFill/>
        </p:spPr>
        <p:txBody>
          <a:bodyPr wrap="none" rtlCol="0">
            <a:spAutoFit/>
          </a:bodyPr>
          <a:lstStyle/>
          <a:p>
            <a:r>
              <a:rPr kumimoji="1" lang="en-US" altLang="ja-JP" sz="1000" dirty="0">
                <a:latin typeface="Arial" panose="020B0604020202020204" pitchFamily="34" charset="0"/>
                <a:cs typeface="Arial" panose="020B0604020202020204" pitchFamily="34" charset="0"/>
              </a:rPr>
              <a:t>FR: fluctuation ratio</a:t>
            </a:r>
          </a:p>
          <a:p>
            <a:r>
              <a:rPr kumimoji="1" lang="en-US" altLang="ja-JP" sz="1000" dirty="0">
                <a:latin typeface="Arial" panose="020B0604020202020204" pitchFamily="34" charset="0"/>
                <a:cs typeface="Arial" panose="020B0604020202020204" pitchFamily="34" charset="0"/>
              </a:rPr>
              <a:t>SE:  standard error</a:t>
            </a:r>
            <a:endParaRPr kumimoji="1" lang="ja-JP" altLang="en-US" sz="1000" dirty="0">
              <a:latin typeface="Arial" panose="020B0604020202020204" pitchFamily="34" charset="0"/>
              <a:cs typeface="Arial" panose="020B0604020202020204" pitchFamily="34" charset="0"/>
            </a:endParaRPr>
          </a:p>
        </p:txBody>
      </p:sp>
      <p:sp>
        <p:nvSpPr>
          <p:cNvPr id="8" name="TextBox 5">
            <a:extLst>
              <a:ext uri="{FF2B5EF4-FFF2-40B4-BE49-F238E27FC236}">
                <a16:creationId xmlns:a16="http://schemas.microsoft.com/office/drawing/2014/main" id="{41A85842-6B7B-3F41-9FCC-AA8ADC2F8519}"/>
              </a:ext>
            </a:extLst>
          </p:cNvPr>
          <p:cNvSpPr txBox="1">
            <a:spLocks noChangeArrowheads="1"/>
          </p:cNvSpPr>
          <p:nvPr/>
        </p:nvSpPr>
        <p:spPr bwMode="auto">
          <a:xfrm>
            <a:off x="152400" y="228600"/>
            <a:ext cx="88392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dirty="0"/>
              <a:t>Supplemental Table 5. Fluctuation ratio of four populations of gut microbiota and their standard errors (panel A) and standard deviations (panel B).</a:t>
            </a:r>
            <a:endParaRPr lang="en-PH" altLang="ja-JP" b="1" dirty="0"/>
          </a:p>
        </p:txBody>
      </p:sp>
      <p:sp>
        <p:nvSpPr>
          <p:cNvPr id="9" name="TextBox 5">
            <a:extLst>
              <a:ext uri="{FF2B5EF4-FFF2-40B4-BE49-F238E27FC236}">
                <a16:creationId xmlns:a16="http://schemas.microsoft.com/office/drawing/2014/main" id="{5438F32A-B828-FF4C-A8DC-15AAC4D5783E}"/>
              </a:ext>
            </a:extLst>
          </p:cNvPr>
          <p:cNvSpPr txBox="1">
            <a:spLocks noChangeArrowheads="1"/>
          </p:cNvSpPr>
          <p:nvPr/>
        </p:nvSpPr>
        <p:spPr bwMode="auto">
          <a:xfrm>
            <a:off x="1066800" y="990600"/>
            <a:ext cx="360000"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ctr" eaLnBrk="1" hangingPunct="1"/>
            <a:r>
              <a:rPr lang="en-US" altLang="ja-JP" sz="1600" b="1"/>
              <a:t>A</a:t>
            </a:r>
            <a:endParaRPr lang="en-PH" altLang="ja-JP" sz="1600" b="1"/>
          </a:p>
        </p:txBody>
      </p:sp>
      <p:sp>
        <p:nvSpPr>
          <p:cNvPr id="10" name="TextBox 5">
            <a:extLst>
              <a:ext uri="{FF2B5EF4-FFF2-40B4-BE49-F238E27FC236}">
                <a16:creationId xmlns:a16="http://schemas.microsoft.com/office/drawing/2014/main" id="{FAAEEB90-9F0C-A543-A2B4-EDC5D159B7B6}"/>
              </a:ext>
            </a:extLst>
          </p:cNvPr>
          <p:cNvSpPr txBox="1">
            <a:spLocks noChangeArrowheads="1"/>
          </p:cNvSpPr>
          <p:nvPr/>
        </p:nvSpPr>
        <p:spPr bwMode="auto">
          <a:xfrm>
            <a:off x="1066799" y="3547646"/>
            <a:ext cx="360000"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ctr" eaLnBrk="1" hangingPunct="1"/>
            <a:r>
              <a:rPr lang="en-US" altLang="ja-JP" sz="1600" b="1" dirty="0"/>
              <a:t>B</a:t>
            </a:r>
            <a:endParaRPr lang="en-PH" altLang="ja-JP" sz="1600" b="1" dirty="0"/>
          </a:p>
        </p:txBody>
      </p:sp>
      <p:sp>
        <p:nvSpPr>
          <p:cNvPr id="12" name="正方形/長方形 11">
            <a:extLst>
              <a:ext uri="{FF2B5EF4-FFF2-40B4-BE49-F238E27FC236}">
                <a16:creationId xmlns:a16="http://schemas.microsoft.com/office/drawing/2014/main" id="{C3C0D82D-A9F1-4E71-98A5-1EACDDC83846}"/>
              </a:ext>
            </a:extLst>
          </p:cNvPr>
          <p:cNvSpPr/>
          <p:nvPr/>
        </p:nvSpPr>
        <p:spPr>
          <a:xfrm>
            <a:off x="544611" y="6030454"/>
            <a:ext cx="7808781" cy="738664"/>
          </a:xfrm>
          <a:prstGeom prst="rect">
            <a:avLst/>
          </a:prstGeom>
        </p:spPr>
        <p:txBody>
          <a:bodyPr wrap="square">
            <a:spAutoFit/>
          </a:bodyPr>
          <a:lstStyle/>
          <a:p>
            <a:r>
              <a:rPr lang="en-US" altLang="ja-JP" sz="1400" dirty="0">
                <a:solidFill>
                  <a:srgbClr val="FF0000"/>
                </a:solidFill>
                <a:latin typeface="Arial" panose="020B0604020202020204" pitchFamily="34" charset="0"/>
                <a:cs typeface="Arial" panose="020B0604020202020204" pitchFamily="34" charset="0"/>
              </a:rPr>
              <a:t>The population rates of each gut microbiota at 0M were defined as 1, and the relative ratios and their standard errors (panel A) or their standard deviations (panel B) at each time point are shown. The statistical significance was evaluated by Mann–Whitney U test and indicated as </a:t>
            </a:r>
            <a:r>
              <a:rPr lang="ja-JP" altLang="en-US" sz="1400" dirty="0">
                <a:solidFill>
                  <a:srgbClr val="FF0000"/>
                </a:solidFill>
                <a:latin typeface="Arial" panose="020B0604020202020204" pitchFamily="34" charset="0"/>
                <a:cs typeface="Arial" panose="020B0604020202020204" pitchFamily="34" charset="0"/>
              </a:rPr>
              <a:t>𝑃</a:t>
            </a:r>
            <a:r>
              <a:rPr lang="en-US" altLang="ja-JP" sz="1400" dirty="0">
                <a:solidFill>
                  <a:srgbClr val="FF0000"/>
                </a:solidFill>
                <a:latin typeface="Arial" panose="020B0604020202020204" pitchFamily="34" charset="0"/>
                <a:cs typeface="Arial" panose="020B0604020202020204" pitchFamily="34" charset="0"/>
              </a:rPr>
              <a:t>-Values.</a:t>
            </a:r>
            <a:endParaRPr lang="ja-JP" altLang="en-US" sz="1400" dirty="0">
              <a:solidFill>
                <a:srgbClr val="FF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063352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5"/>
          <p:cNvSpPr txBox="1">
            <a:spLocks noChangeArrowheads="1"/>
          </p:cNvSpPr>
          <p:nvPr/>
        </p:nvSpPr>
        <p:spPr bwMode="auto">
          <a:xfrm>
            <a:off x="152400" y="152400"/>
            <a:ext cx="8839200"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dirty="0"/>
              <a:t>Supplemental Figure 2. Schematic diagram of the diet study (TWC vs AMW). </a:t>
            </a:r>
            <a:endParaRPr lang="en-PH" altLang="ja-JP" b="1" dirty="0"/>
          </a:p>
        </p:txBody>
      </p:sp>
      <p:sp>
        <p:nvSpPr>
          <p:cNvPr id="10244" name="テキスト ボックス 72"/>
          <p:cNvSpPr txBox="1">
            <a:spLocks noChangeArrowheads="1"/>
          </p:cNvSpPr>
          <p:nvPr/>
        </p:nvSpPr>
        <p:spPr bwMode="auto">
          <a:xfrm>
            <a:off x="411787" y="1057275"/>
            <a:ext cx="766541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sz="1600" b="1" dirty="0"/>
              <a:t>8 weeks old C57BL/6 (♂), kept in specific pathogen free (SPF) environment. </a:t>
            </a:r>
            <a:r>
              <a:rPr lang="ja-JP" altLang="en-US" sz="1600" b="1"/>
              <a:t> </a:t>
            </a:r>
          </a:p>
        </p:txBody>
      </p:sp>
      <p:sp>
        <p:nvSpPr>
          <p:cNvPr id="10245" name="テキスト ボックス 54"/>
          <p:cNvSpPr txBox="1">
            <a:spLocks noChangeArrowheads="1"/>
          </p:cNvSpPr>
          <p:nvPr/>
        </p:nvSpPr>
        <p:spPr bwMode="auto">
          <a:xfrm>
            <a:off x="1676400" y="2892623"/>
            <a:ext cx="3200472"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sz="1400" b="1" dirty="0"/>
              <a:t>Tap water control (TWC), n=10</a:t>
            </a:r>
            <a:endParaRPr lang="ja-JP" altLang="en-US" sz="1400" b="1"/>
          </a:p>
        </p:txBody>
      </p:sp>
      <p:sp>
        <p:nvSpPr>
          <p:cNvPr id="10246" name="テキスト ボックス 55"/>
          <p:cNvSpPr txBox="1">
            <a:spLocks noChangeArrowheads="1"/>
          </p:cNvSpPr>
          <p:nvPr/>
        </p:nvSpPr>
        <p:spPr bwMode="auto">
          <a:xfrm>
            <a:off x="1696128" y="3426023"/>
            <a:ext cx="3637872"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sz="1400" b="1" dirty="0">
                <a:ea typeface="ヒラギノ角ゴ Pro W6" charset="0"/>
                <a:cs typeface="ヒラギノ角ゴ Pro W6" charset="0"/>
              </a:rPr>
              <a:t>Alkalescent mineral water (AMW), n=10</a:t>
            </a:r>
            <a:endParaRPr lang="ja-JP" altLang="en-US" sz="1400" b="1">
              <a:ea typeface="ヒラギノ角ゴ Pro W6" charset="0"/>
              <a:cs typeface="ヒラギノ角ゴ Pro W6" charset="0"/>
            </a:endParaRPr>
          </a:p>
        </p:txBody>
      </p:sp>
      <p:sp>
        <p:nvSpPr>
          <p:cNvPr id="10247" name="テキスト ボックス 77"/>
          <p:cNvSpPr txBox="1">
            <a:spLocks noChangeArrowheads="1"/>
          </p:cNvSpPr>
          <p:nvPr/>
        </p:nvSpPr>
        <p:spPr bwMode="auto">
          <a:xfrm>
            <a:off x="311150" y="2880399"/>
            <a:ext cx="149905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altLang="ja-JP" sz="1400" b="1"/>
              <a:t>Control group:</a:t>
            </a:r>
            <a:endParaRPr lang="ja-JP" altLang="en-US" sz="1400" b="1"/>
          </a:p>
        </p:txBody>
      </p:sp>
      <p:sp>
        <p:nvSpPr>
          <p:cNvPr id="10248" name="テキスト ボックス 77"/>
          <p:cNvSpPr txBox="1">
            <a:spLocks noChangeArrowheads="1"/>
          </p:cNvSpPr>
          <p:nvPr/>
        </p:nvSpPr>
        <p:spPr bwMode="auto">
          <a:xfrm>
            <a:off x="311150" y="3415386"/>
            <a:ext cx="1499050" cy="30777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altLang="ja-JP" sz="1400" b="1">
                <a:ea typeface="ヒラギノ角ゴ Pro W6" charset="0"/>
                <a:cs typeface="ヒラギノ角ゴ Pro W6" charset="0"/>
              </a:rPr>
              <a:t>Test group:</a:t>
            </a:r>
            <a:endParaRPr lang="ja-JP" altLang="en-US" sz="1400" b="1">
              <a:ea typeface="ヒラギノ角ゴ Pro W6" charset="0"/>
              <a:cs typeface="ヒラギノ角ゴ Pro W6" charset="0"/>
            </a:endParaRPr>
          </a:p>
        </p:txBody>
      </p:sp>
      <p:cxnSp>
        <p:nvCxnSpPr>
          <p:cNvPr id="10249" name="直線コネクタ 22"/>
          <p:cNvCxnSpPr>
            <a:cxnSpLocks noChangeShapeType="1"/>
          </p:cNvCxnSpPr>
          <p:nvPr/>
        </p:nvCxnSpPr>
        <p:spPr bwMode="auto">
          <a:xfrm flipV="1">
            <a:off x="2237281" y="1888060"/>
            <a:ext cx="5459007" cy="2539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0250" name="直線コネクタ 23"/>
          <p:cNvCxnSpPr>
            <a:cxnSpLocks noChangeShapeType="1"/>
          </p:cNvCxnSpPr>
          <p:nvPr/>
        </p:nvCxnSpPr>
        <p:spPr bwMode="auto">
          <a:xfrm rot="5400000">
            <a:off x="2121423" y="1865286"/>
            <a:ext cx="228544"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0251" name="直線コネクタ 24"/>
          <p:cNvCxnSpPr>
            <a:cxnSpLocks noChangeShapeType="1"/>
          </p:cNvCxnSpPr>
          <p:nvPr/>
        </p:nvCxnSpPr>
        <p:spPr bwMode="auto">
          <a:xfrm rot="5400000">
            <a:off x="7585191" y="1865286"/>
            <a:ext cx="228544"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sp>
        <p:nvSpPr>
          <p:cNvPr id="10252" name="テキスト ボックス 60"/>
          <p:cNvSpPr txBox="1">
            <a:spLocks noChangeArrowheads="1"/>
          </p:cNvSpPr>
          <p:nvPr/>
        </p:nvSpPr>
        <p:spPr bwMode="auto">
          <a:xfrm>
            <a:off x="2105527" y="1402868"/>
            <a:ext cx="323999" cy="3682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a:t>0</a:t>
            </a:r>
            <a:endParaRPr lang="ja-JP" altLang="en-US" b="1"/>
          </a:p>
        </p:txBody>
      </p:sp>
      <p:sp>
        <p:nvSpPr>
          <p:cNvPr id="10253" name="テキスト ボックス 61"/>
          <p:cNvSpPr txBox="1">
            <a:spLocks noChangeArrowheads="1"/>
          </p:cNvSpPr>
          <p:nvPr/>
        </p:nvSpPr>
        <p:spPr bwMode="auto">
          <a:xfrm>
            <a:off x="7567301" y="1385595"/>
            <a:ext cx="1119514" cy="3698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a:t>6 </a:t>
            </a:r>
            <a:r>
              <a:rPr lang="en-US" altLang="ja-JP" sz="1600" b="1"/>
              <a:t>month</a:t>
            </a:r>
            <a:endParaRPr lang="ja-JP" altLang="en-US" sz="1600" b="1"/>
          </a:p>
        </p:txBody>
      </p:sp>
      <p:cxnSp>
        <p:nvCxnSpPr>
          <p:cNvPr id="10254" name="直線コネクタ 15"/>
          <p:cNvCxnSpPr>
            <a:cxnSpLocks noChangeShapeType="1"/>
          </p:cNvCxnSpPr>
          <p:nvPr/>
        </p:nvCxnSpPr>
        <p:spPr bwMode="auto">
          <a:xfrm rot="5400000">
            <a:off x="4853304" y="1864491"/>
            <a:ext cx="228544" cy="4763"/>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sp>
        <p:nvSpPr>
          <p:cNvPr id="10255" name="テキスト ボックス 69"/>
          <p:cNvSpPr txBox="1">
            <a:spLocks noChangeArrowheads="1"/>
          </p:cNvSpPr>
          <p:nvPr/>
        </p:nvSpPr>
        <p:spPr bwMode="auto">
          <a:xfrm>
            <a:off x="4828564" y="1394231"/>
            <a:ext cx="324000" cy="36983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a:t>3</a:t>
            </a:r>
            <a:endParaRPr lang="ja-JP" altLang="en-US" b="1"/>
          </a:p>
        </p:txBody>
      </p:sp>
      <p:cxnSp>
        <p:nvCxnSpPr>
          <p:cNvPr id="10256" name="直線コネクタ 15"/>
          <p:cNvCxnSpPr>
            <a:cxnSpLocks noChangeShapeType="1"/>
          </p:cNvCxnSpPr>
          <p:nvPr/>
        </p:nvCxnSpPr>
        <p:spPr bwMode="auto">
          <a:xfrm rot="5400000">
            <a:off x="3032050" y="1864491"/>
            <a:ext cx="228544" cy="4763"/>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0257" name="直線コネクタ 15"/>
          <p:cNvCxnSpPr>
            <a:cxnSpLocks noChangeShapeType="1"/>
          </p:cNvCxnSpPr>
          <p:nvPr/>
        </p:nvCxnSpPr>
        <p:spPr bwMode="auto">
          <a:xfrm rot="5400000">
            <a:off x="3942677" y="1865285"/>
            <a:ext cx="228544" cy="3175"/>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0258" name="直線コネクタ 15"/>
          <p:cNvCxnSpPr>
            <a:cxnSpLocks noChangeShapeType="1"/>
          </p:cNvCxnSpPr>
          <p:nvPr/>
        </p:nvCxnSpPr>
        <p:spPr bwMode="auto">
          <a:xfrm rot="5400000">
            <a:off x="5763931" y="1865285"/>
            <a:ext cx="228544" cy="3175"/>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0259" name="直線コネクタ 15"/>
          <p:cNvCxnSpPr>
            <a:cxnSpLocks noChangeShapeType="1"/>
          </p:cNvCxnSpPr>
          <p:nvPr/>
        </p:nvCxnSpPr>
        <p:spPr bwMode="auto">
          <a:xfrm rot="5400000">
            <a:off x="6674558" y="1864491"/>
            <a:ext cx="228544" cy="4763"/>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sp>
        <p:nvSpPr>
          <p:cNvPr id="10260" name="テキスト ボックス 69"/>
          <p:cNvSpPr txBox="1">
            <a:spLocks noChangeArrowheads="1"/>
          </p:cNvSpPr>
          <p:nvPr/>
        </p:nvSpPr>
        <p:spPr bwMode="auto">
          <a:xfrm>
            <a:off x="3015576" y="1383245"/>
            <a:ext cx="323999" cy="369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a:t>1</a:t>
            </a:r>
            <a:endParaRPr lang="ja-JP" altLang="en-US" b="1"/>
          </a:p>
        </p:txBody>
      </p:sp>
      <p:sp>
        <p:nvSpPr>
          <p:cNvPr id="10261" name="テキスト ボックス 69"/>
          <p:cNvSpPr txBox="1">
            <a:spLocks noChangeArrowheads="1"/>
          </p:cNvSpPr>
          <p:nvPr/>
        </p:nvSpPr>
        <p:spPr bwMode="auto">
          <a:xfrm>
            <a:off x="3925625" y="1389486"/>
            <a:ext cx="316889" cy="369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a:t>2</a:t>
            </a:r>
            <a:endParaRPr lang="ja-JP" altLang="en-US" b="1"/>
          </a:p>
        </p:txBody>
      </p:sp>
      <p:sp>
        <p:nvSpPr>
          <p:cNvPr id="10262" name="テキスト ボックス 69"/>
          <p:cNvSpPr txBox="1">
            <a:spLocks noChangeArrowheads="1"/>
          </p:cNvSpPr>
          <p:nvPr/>
        </p:nvSpPr>
        <p:spPr bwMode="auto">
          <a:xfrm>
            <a:off x="5738614" y="1387137"/>
            <a:ext cx="327542" cy="369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a:t>4</a:t>
            </a:r>
            <a:endParaRPr lang="ja-JP" altLang="en-US" b="1"/>
          </a:p>
        </p:txBody>
      </p:sp>
      <p:sp>
        <p:nvSpPr>
          <p:cNvPr id="10263" name="テキスト ボックス 69"/>
          <p:cNvSpPr txBox="1">
            <a:spLocks noChangeArrowheads="1"/>
          </p:cNvSpPr>
          <p:nvPr/>
        </p:nvSpPr>
        <p:spPr bwMode="auto">
          <a:xfrm>
            <a:off x="6652207" y="1370564"/>
            <a:ext cx="324000" cy="3698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a:t>5</a:t>
            </a:r>
            <a:endParaRPr lang="ja-JP" altLang="en-US" b="1"/>
          </a:p>
        </p:txBody>
      </p:sp>
      <p:sp>
        <p:nvSpPr>
          <p:cNvPr id="135" name="Diamond 134"/>
          <p:cNvSpPr/>
          <p:nvPr/>
        </p:nvSpPr>
        <p:spPr bwMode="auto">
          <a:xfrm>
            <a:off x="2412825"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36" name="Diamond 135"/>
          <p:cNvSpPr/>
          <p:nvPr/>
        </p:nvSpPr>
        <p:spPr bwMode="auto">
          <a:xfrm>
            <a:off x="2641248"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37" name="Diamond 136"/>
          <p:cNvSpPr/>
          <p:nvPr/>
        </p:nvSpPr>
        <p:spPr bwMode="auto">
          <a:xfrm>
            <a:off x="2869671"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38" name="Diamond 137"/>
          <p:cNvSpPr/>
          <p:nvPr/>
        </p:nvSpPr>
        <p:spPr bwMode="auto">
          <a:xfrm>
            <a:off x="3098094"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39" name="Diamond 138"/>
          <p:cNvSpPr/>
          <p:nvPr/>
        </p:nvSpPr>
        <p:spPr bwMode="auto">
          <a:xfrm>
            <a:off x="3326517"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0" name="Diamond 139"/>
          <p:cNvSpPr/>
          <p:nvPr/>
        </p:nvSpPr>
        <p:spPr bwMode="auto">
          <a:xfrm>
            <a:off x="3554940"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1" name="Diamond 140"/>
          <p:cNvSpPr/>
          <p:nvPr/>
        </p:nvSpPr>
        <p:spPr bwMode="auto">
          <a:xfrm>
            <a:off x="3783363"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2" name="Diamond 141"/>
          <p:cNvSpPr/>
          <p:nvPr/>
        </p:nvSpPr>
        <p:spPr bwMode="auto">
          <a:xfrm>
            <a:off x="4011786"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3" name="Diamond 142"/>
          <p:cNvSpPr/>
          <p:nvPr/>
        </p:nvSpPr>
        <p:spPr bwMode="auto">
          <a:xfrm>
            <a:off x="4240209"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4" name="Diamond 143"/>
          <p:cNvSpPr/>
          <p:nvPr/>
        </p:nvSpPr>
        <p:spPr bwMode="auto">
          <a:xfrm>
            <a:off x="4468632"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5" name="Diamond 144"/>
          <p:cNvSpPr/>
          <p:nvPr/>
        </p:nvSpPr>
        <p:spPr bwMode="auto">
          <a:xfrm>
            <a:off x="4697055"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6" name="Diamond 145"/>
          <p:cNvSpPr/>
          <p:nvPr/>
        </p:nvSpPr>
        <p:spPr bwMode="auto">
          <a:xfrm>
            <a:off x="4925478"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7" name="Diamond 146"/>
          <p:cNvSpPr/>
          <p:nvPr/>
        </p:nvSpPr>
        <p:spPr bwMode="auto">
          <a:xfrm>
            <a:off x="5153901"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8" name="Diamond 147"/>
          <p:cNvSpPr/>
          <p:nvPr/>
        </p:nvSpPr>
        <p:spPr bwMode="auto">
          <a:xfrm>
            <a:off x="5382324"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9" name="Diamond 148"/>
          <p:cNvSpPr/>
          <p:nvPr/>
        </p:nvSpPr>
        <p:spPr bwMode="auto">
          <a:xfrm>
            <a:off x="5610747"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0" name="Diamond 149"/>
          <p:cNvSpPr/>
          <p:nvPr/>
        </p:nvSpPr>
        <p:spPr bwMode="auto">
          <a:xfrm>
            <a:off x="5839170"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1" name="Diamond 150"/>
          <p:cNvSpPr/>
          <p:nvPr/>
        </p:nvSpPr>
        <p:spPr bwMode="auto">
          <a:xfrm>
            <a:off x="6067593"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2" name="Diamond 151"/>
          <p:cNvSpPr/>
          <p:nvPr/>
        </p:nvSpPr>
        <p:spPr bwMode="auto">
          <a:xfrm>
            <a:off x="6296016"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3" name="Diamond 152"/>
          <p:cNvSpPr/>
          <p:nvPr/>
        </p:nvSpPr>
        <p:spPr bwMode="auto">
          <a:xfrm>
            <a:off x="6524439"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4" name="Diamond 153"/>
          <p:cNvSpPr/>
          <p:nvPr/>
        </p:nvSpPr>
        <p:spPr bwMode="auto">
          <a:xfrm>
            <a:off x="6752862"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5" name="Diamond 154"/>
          <p:cNvSpPr/>
          <p:nvPr/>
        </p:nvSpPr>
        <p:spPr bwMode="auto">
          <a:xfrm>
            <a:off x="6981285"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6" name="Diamond 155"/>
          <p:cNvSpPr/>
          <p:nvPr/>
        </p:nvSpPr>
        <p:spPr bwMode="auto">
          <a:xfrm>
            <a:off x="7209708"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7" name="Diamond 156"/>
          <p:cNvSpPr/>
          <p:nvPr/>
        </p:nvSpPr>
        <p:spPr bwMode="auto">
          <a:xfrm>
            <a:off x="7438131"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8" name="Diamond 157"/>
          <p:cNvSpPr/>
          <p:nvPr/>
        </p:nvSpPr>
        <p:spPr bwMode="auto">
          <a:xfrm>
            <a:off x="7666563"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64" name="Flowchart: Connector 163"/>
          <p:cNvSpPr/>
          <p:nvPr/>
        </p:nvSpPr>
        <p:spPr bwMode="auto">
          <a:xfrm>
            <a:off x="7666563" y="2649538"/>
            <a:ext cx="76200" cy="76200"/>
          </a:xfrm>
          <a:prstGeom prst="flowChartConnector">
            <a:avLst/>
          </a:prstGeom>
          <a:solidFill>
            <a:srgbClr val="FF0000"/>
          </a:solidFill>
          <a:ln>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65" name="Isosceles Triangle 164"/>
          <p:cNvSpPr/>
          <p:nvPr/>
        </p:nvSpPr>
        <p:spPr bwMode="auto">
          <a:xfrm>
            <a:off x="7666563" y="2801938"/>
            <a:ext cx="76200" cy="76200"/>
          </a:xfrm>
          <a:prstGeom prst="triangl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b="1">
              <a:solidFill>
                <a:schemeClr val="tx1"/>
              </a:solidFill>
              <a:latin typeface="Arial" charset="0"/>
              <a:ea typeface="MS PGothic" charset="0"/>
              <a:cs typeface="MS PGothic" charset="0"/>
            </a:endParaRPr>
          </a:p>
        </p:txBody>
      </p:sp>
      <p:grpSp>
        <p:nvGrpSpPr>
          <p:cNvPr id="2" name="図形グループ 1"/>
          <p:cNvGrpSpPr/>
          <p:nvPr/>
        </p:nvGrpSpPr>
        <p:grpSpPr>
          <a:xfrm>
            <a:off x="1143000" y="1600792"/>
            <a:ext cx="813918" cy="632821"/>
            <a:chOff x="1143000" y="1600792"/>
            <a:chExt cx="813918" cy="632821"/>
          </a:xfrm>
        </p:grpSpPr>
        <p:grpSp>
          <p:nvGrpSpPr>
            <p:cNvPr id="10341" name="Group 508"/>
            <p:cNvGrpSpPr>
              <a:grpSpLocks/>
            </p:cNvGrpSpPr>
            <p:nvPr/>
          </p:nvGrpSpPr>
          <p:grpSpPr bwMode="auto">
            <a:xfrm flipH="1">
              <a:off x="1282408" y="1600792"/>
              <a:ext cx="674510" cy="591666"/>
              <a:chOff x="5472" y="1968"/>
              <a:chExt cx="584" cy="499"/>
            </a:xfrm>
          </p:grpSpPr>
          <p:sp>
            <p:nvSpPr>
              <p:cNvPr id="10343" name="Oval 502"/>
              <p:cNvSpPr>
                <a:spLocks noChangeArrowheads="1"/>
              </p:cNvSpPr>
              <p:nvPr/>
            </p:nvSpPr>
            <p:spPr bwMode="auto">
              <a:xfrm>
                <a:off x="5653" y="1968"/>
                <a:ext cx="136" cy="182"/>
              </a:xfrm>
              <a:prstGeom prst="ellipse">
                <a:avLst/>
              </a:prstGeom>
              <a:solidFill>
                <a:srgbClr val="595959"/>
              </a:solidFill>
              <a:ln w="25400">
                <a:solidFill>
                  <a:schemeClr val="tx1"/>
                </a:solidFill>
                <a:round/>
                <a:headEnd/>
                <a:tailEnd/>
              </a:ln>
            </p:spPr>
            <p:txBody>
              <a:bodyPr wrap="none"/>
              <a:lstStyle/>
              <a:p>
                <a:pPr algn="ctr"/>
                <a:endParaRPr lang="ja-JP" sz="1200" b="1"/>
              </a:p>
            </p:txBody>
          </p:sp>
          <p:sp>
            <p:nvSpPr>
              <p:cNvPr id="10344" name="Oval 503"/>
              <p:cNvSpPr>
                <a:spLocks noChangeArrowheads="1"/>
              </p:cNvSpPr>
              <p:nvPr/>
            </p:nvSpPr>
            <p:spPr bwMode="auto">
              <a:xfrm>
                <a:off x="5472" y="2104"/>
                <a:ext cx="317" cy="182"/>
              </a:xfrm>
              <a:prstGeom prst="ellipse">
                <a:avLst/>
              </a:prstGeom>
              <a:solidFill>
                <a:srgbClr val="595959"/>
              </a:solidFill>
              <a:ln w="25400">
                <a:solidFill>
                  <a:schemeClr val="tx1"/>
                </a:solidFill>
                <a:round/>
                <a:headEnd/>
                <a:tailEnd/>
              </a:ln>
            </p:spPr>
            <p:txBody>
              <a:bodyPr wrap="none"/>
              <a:lstStyle/>
              <a:p>
                <a:pPr algn="ctr"/>
                <a:endParaRPr lang="ja-JP" sz="1200" b="1"/>
              </a:p>
            </p:txBody>
          </p:sp>
          <p:sp>
            <p:nvSpPr>
              <p:cNvPr id="10345" name="Oval 504"/>
              <p:cNvSpPr>
                <a:spLocks noChangeArrowheads="1"/>
              </p:cNvSpPr>
              <p:nvPr/>
            </p:nvSpPr>
            <p:spPr bwMode="auto">
              <a:xfrm>
                <a:off x="5648" y="2104"/>
                <a:ext cx="408" cy="363"/>
              </a:xfrm>
              <a:prstGeom prst="ellipse">
                <a:avLst/>
              </a:prstGeom>
              <a:solidFill>
                <a:srgbClr val="595959"/>
              </a:solidFill>
              <a:ln w="25400">
                <a:solidFill>
                  <a:schemeClr val="tx1"/>
                </a:solidFill>
                <a:round/>
                <a:headEnd/>
                <a:tailEnd/>
              </a:ln>
            </p:spPr>
            <p:txBody>
              <a:bodyPr wrap="none"/>
              <a:lstStyle/>
              <a:p>
                <a:pPr algn="ctr"/>
                <a:endParaRPr lang="ja-JP" sz="1200" b="1"/>
              </a:p>
            </p:txBody>
          </p:sp>
          <p:sp>
            <p:nvSpPr>
              <p:cNvPr id="10346" name="Oval 505"/>
              <p:cNvSpPr>
                <a:spLocks noChangeArrowheads="1"/>
              </p:cNvSpPr>
              <p:nvPr/>
            </p:nvSpPr>
            <p:spPr bwMode="auto">
              <a:xfrm>
                <a:off x="5563" y="2150"/>
                <a:ext cx="46" cy="46"/>
              </a:xfrm>
              <a:prstGeom prst="ellipse">
                <a:avLst/>
              </a:prstGeom>
              <a:solidFill>
                <a:schemeClr val="tx1"/>
              </a:solidFill>
              <a:ln w="25400">
                <a:solidFill>
                  <a:schemeClr val="tx1"/>
                </a:solidFill>
                <a:round/>
                <a:headEnd/>
                <a:tailEnd/>
              </a:ln>
            </p:spPr>
            <p:txBody>
              <a:bodyPr wrap="none"/>
              <a:lstStyle/>
              <a:p>
                <a:pPr algn="ctr"/>
                <a:endParaRPr lang="ja-JP" sz="1200" b="1"/>
              </a:p>
            </p:txBody>
          </p:sp>
        </p:grpSp>
        <p:sp>
          <p:nvSpPr>
            <p:cNvPr id="130" name="フリーフォーム 129"/>
            <p:cNvSpPr/>
            <p:nvPr/>
          </p:nvSpPr>
          <p:spPr bwMode="auto">
            <a:xfrm>
              <a:off x="1143000" y="2079625"/>
              <a:ext cx="381000" cy="153988"/>
            </a:xfrm>
            <a:custGeom>
              <a:avLst/>
              <a:gdLst>
                <a:gd name="connsiteX0" fmla="*/ 235142 w 235415"/>
                <a:gd name="connsiteY0" fmla="*/ 45861 h 154029"/>
                <a:gd name="connsiteX1" fmla="*/ 228792 w 235415"/>
                <a:gd name="connsiteY1" fmla="*/ 109361 h 154029"/>
                <a:gd name="connsiteX2" fmla="*/ 190692 w 235415"/>
                <a:gd name="connsiteY2" fmla="*/ 134761 h 154029"/>
                <a:gd name="connsiteX3" fmla="*/ 95442 w 235415"/>
                <a:gd name="connsiteY3" fmla="*/ 153811 h 154029"/>
                <a:gd name="connsiteX4" fmla="*/ 19242 w 235415"/>
                <a:gd name="connsiteY4" fmla="*/ 122061 h 154029"/>
                <a:gd name="connsiteX5" fmla="*/ 192 w 235415"/>
                <a:gd name="connsiteY5" fmla="*/ 58561 h 154029"/>
                <a:gd name="connsiteX6" fmla="*/ 12892 w 235415"/>
                <a:gd name="connsiteY6" fmla="*/ 20461 h 154029"/>
                <a:gd name="connsiteX7" fmla="*/ 63692 w 235415"/>
                <a:gd name="connsiteY7" fmla="*/ 1411 h 154029"/>
                <a:gd name="connsiteX8" fmla="*/ 57342 w 235415"/>
                <a:gd name="connsiteY8" fmla="*/ 1411 h 15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415" h="154029">
                  <a:moveTo>
                    <a:pt x="235142" y="45861"/>
                  </a:moveTo>
                  <a:cubicBezTo>
                    <a:pt x="235671" y="70202"/>
                    <a:pt x="236200" y="94544"/>
                    <a:pt x="228792" y="109361"/>
                  </a:cubicBezTo>
                  <a:cubicBezTo>
                    <a:pt x="221384" y="124178"/>
                    <a:pt x="212917" y="127353"/>
                    <a:pt x="190692" y="134761"/>
                  </a:cubicBezTo>
                  <a:cubicBezTo>
                    <a:pt x="168467" y="142169"/>
                    <a:pt x="124017" y="155928"/>
                    <a:pt x="95442" y="153811"/>
                  </a:cubicBezTo>
                  <a:cubicBezTo>
                    <a:pt x="66867" y="151694"/>
                    <a:pt x="35117" y="137936"/>
                    <a:pt x="19242" y="122061"/>
                  </a:cubicBezTo>
                  <a:cubicBezTo>
                    <a:pt x="3367" y="106186"/>
                    <a:pt x="1250" y="75494"/>
                    <a:pt x="192" y="58561"/>
                  </a:cubicBezTo>
                  <a:cubicBezTo>
                    <a:pt x="-866" y="41628"/>
                    <a:pt x="2309" y="29986"/>
                    <a:pt x="12892" y="20461"/>
                  </a:cubicBezTo>
                  <a:cubicBezTo>
                    <a:pt x="23475" y="10936"/>
                    <a:pt x="56284" y="4586"/>
                    <a:pt x="63692" y="1411"/>
                  </a:cubicBezTo>
                  <a:cubicBezTo>
                    <a:pt x="71100" y="-1764"/>
                    <a:pt x="57342" y="1411"/>
                    <a:pt x="57342" y="1411"/>
                  </a:cubicBezTo>
                </a:path>
              </a:pathLst>
            </a:custGeom>
            <a:ln w="28575"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kumimoji="1" lang="ja-JP" altLang="en-US">
                <a:latin typeface="Arial"/>
                <a:cs typeface="Arial"/>
              </a:endParaRPr>
            </a:p>
          </p:txBody>
        </p:sp>
      </p:grpSp>
      <p:sp>
        <p:nvSpPr>
          <p:cNvPr id="14372" name="Rectangle 17"/>
          <p:cNvSpPr>
            <a:spLocks noChangeArrowheads="1"/>
          </p:cNvSpPr>
          <p:nvPr/>
        </p:nvSpPr>
        <p:spPr bwMode="auto">
          <a:xfrm>
            <a:off x="5529262" y="2971800"/>
            <a:ext cx="3538538" cy="1420902"/>
          </a:xfrm>
          <a:prstGeom prst="rect">
            <a:avLst/>
          </a:prstGeom>
          <a:noFill/>
          <a:ln>
            <a:noFill/>
          </a:ln>
          <a:effectLst>
            <a:outerShdw dist="12700" dir="2700000" algn="ctr" rotWithShape="0">
              <a:schemeClr val="bg2">
                <a:alpha val="74997"/>
              </a:schemeClr>
            </a:outerShdw>
          </a:effectLst>
          <a:extLst/>
        </p:spPr>
        <p:txBody>
          <a:bodyPr wrap="square">
            <a:spAutoFit/>
          </a:bodyPr>
          <a:lstStyle/>
          <a:p>
            <a:pPr>
              <a:lnSpc>
                <a:spcPct val="80000"/>
              </a:lnSpc>
              <a:spcAft>
                <a:spcPts val="600"/>
              </a:spcAft>
              <a:defRPr/>
            </a:pPr>
            <a:r>
              <a:rPr lang="en-PH" altLang="ja-JP" sz="1000" b="1">
                <a:latin typeface="Arial"/>
                <a:ea typeface="ＭＳ Ｐゴシック" charset="0"/>
                <a:cs typeface="Arial"/>
              </a:rPr>
              <a:t>: Body weight measurement (weekly) 	</a:t>
            </a:r>
          </a:p>
          <a:p>
            <a:pPr>
              <a:lnSpc>
                <a:spcPct val="80000"/>
              </a:lnSpc>
              <a:spcAft>
                <a:spcPts val="600"/>
              </a:spcAft>
              <a:defRPr/>
            </a:pPr>
            <a:r>
              <a:rPr lang="en-PH" altLang="ja-JP" sz="1000" b="1">
                <a:latin typeface="Arial"/>
                <a:ea typeface="ＭＳ Ｐゴシック" charset="0"/>
                <a:cs typeface="Arial"/>
              </a:rPr>
              <a:t>: Dietary dose measurement (weekly)        </a:t>
            </a:r>
          </a:p>
          <a:p>
            <a:pPr>
              <a:lnSpc>
                <a:spcPct val="80000"/>
              </a:lnSpc>
              <a:spcAft>
                <a:spcPts val="600"/>
              </a:spcAft>
              <a:defRPr/>
            </a:pPr>
            <a:r>
              <a:rPr lang="en-PH" altLang="ja-JP" sz="1000" b="1">
                <a:latin typeface="Arial"/>
                <a:ea typeface="ＭＳ Ｐゴシック" charset="0"/>
                <a:cs typeface="Arial"/>
              </a:rPr>
              <a:t>: Water consumption amount (weekly)</a:t>
            </a:r>
          </a:p>
          <a:p>
            <a:pPr>
              <a:lnSpc>
                <a:spcPct val="80000"/>
              </a:lnSpc>
              <a:spcAft>
                <a:spcPts val="600"/>
              </a:spcAft>
              <a:defRPr/>
            </a:pPr>
            <a:r>
              <a:rPr lang="en-PH" altLang="ja-JP" sz="1000" b="1">
                <a:latin typeface="Arial"/>
                <a:ea typeface="ＭＳ Ｐゴシック" charset="0"/>
                <a:cs typeface="Arial"/>
              </a:rPr>
              <a:t>: CAT-scan for body fat measurement (monthly)  </a:t>
            </a:r>
          </a:p>
          <a:p>
            <a:pPr>
              <a:lnSpc>
                <a:spcPct val="80000"/>
              </a:lnSpc>
              <a:spcAft>
                <a:spcPts val="600"/>
              </a:spcAft>
              <a:defRPr/>
            </a:pPr>
            <a:r>
              <a:rPr lang="en-US" altLang="ja-JP" sz="1000" b="1">
                <a:latin typeface="Arial"/>
                <a:ea typeface="ＭＳ Ｐゴシック" charset="0"/>
                <a:cs typeface="Arial"/>
              </a:rPr>
              <a:t>: Blood collection (end of the study)</a:t>
            </a:r>
          </a:p>
          <a:p>
            <a:pPr>
              <a:lnSpc>
                <a:spcPct val="80000"/>
              </a:lnSpc>
              <a:spcAft>
                <a:spcPts val="600"/>
              </a:spcAft>
              <a:defRPr/>
            </a:pPr>
            <a:r>
              <a:rPr lang="en-US" altLang="ja-JP" sz="1000" b="1">
                <a:latin typeface="Arial"/>
                <a:ea typeface="ＭＳ Ｐゴシック" charset="0"/>
                <a:cs typeface="Arial"/>
              </a:rPr>
              <a:t>: Dissection (end of the study)		   </a:t>
            </a:r>
            <a:endParaRPr lang="en-PH" altLang="ja-JP" sz="1000" b="1">
              <a:latin typeface="Arial"/>
              <a:ea typeface="ＭＳ Ｐゴシック" charset="0"/>
              <a:cs typeface="Arial"/>
            </a:endParaRPr>
          </a:p>
          <a:p>
            <a:pPr>
              <a:lnSpc>
                <a:spcPct val="80000"/>
              </a:lnSpc>
              <a:spcAft>
                <a:spcPts val="600"/>
              </a:spcAft>
              <a:defRPr/>
            </a:pPr>
            <a:r>
              <a:rPr lang="en-PH" altLang="ja-JP" sz="1000" b="1">
                <a:latin typeface="Arial"/>
                <a:ea typeface="ＭＳ Ｐゴシック" charset="0"/>
                <a:cs typeface="Arial"/>
              </a:rPr>
              <a:t>: Expression analysis of UCP-1 gene</a:t>
            </a:r>
            <a:r>
              <a:rPr lang="en-US" altLang="ja-JP" sz="1000" b="1">
                <a:latin typeface="Arial"/>
                <a:ea typeface="ＭＳ Ｐゴシック" charset="0"/>
                <a:cs typeface="Arial"/>
              </a:rPr>
              <a:t> (end of the study)</a:t>
            </a:r>
            <a:r>
              <a:rPr lang="en-PH" altLang="ja-JP" sz="1000" b="1">
                <a:latin typeface="Arial"/>
                <a:ea typeface="ＭＳ Ｐゴシック" charset="0"/>
                <a:cs typeface="Arial"/>
              </a:rPr>
              <a:t>  </a:t>
            </a:r>
            <a:endParaRPr lang="en-US" altLang="ja-JP" sz="1000" b="1">
              <a:latin typeface="Arial"/>
              <a:ea typeface="ＭＳ Ｐゴシック" charset="0"/>
              <a:cs typeface="Arial"/>
            </a:endParaRPr>
          </a:p>
        </p:txBody>
      </p:sp>
      <p:sp>
        <p:nvSpPr>
          <p:cNvPr id="127" name="Diamond 126"/>
          <p:cNvSpPr/>
          <p:nvPr/>
        </p:nvSpPr>
        <p:spPr bwMode="auto">
          <a:xfrm>
            <a:off x="5489575" y="3033712"/>
            <a:ext cx="76200" cy="76200"/>
          </a:xfrm>
          <a:prstGeom prst="diamon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b="1">
              <a:solidFill>
                <a:schemeClr val="tx1"/>
              </a:solidFill>
              <a:latin typeface="Arial" charset="0"/>
              <a:ea typeface="MS PGothic" charset="0"/>
              <a:cs typeface="MS PGothic" charset="0"/>
            </a:endParaRPr>
          </a:p>
        </p:txBody>
      </p:sp>
      <p:sp>
        <p:nvSpPr>
          <p:cNvPr id="128" name="Diamond 127"/>
          <p:cNvSpPr/>
          <p:nvPr/>
        </p:nvSpPr>
        <p:spPr bwMode="auto">
          <a:xfrm>
            <a:off x="5486400" y="3228975"/>
            <a:ext cx="76200" cy="76200"/>
          </a:xfrm>
          <a:prstGeom prst="diamon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b="1">
              <a:solidFill>
                <a:schemeClr val="tx1"/>
              </a:solidFill>
              <a:latin typeface="Arial" charset="0"/>
              <a:ea typeface="MS PGothic" charset="0"/>
              <a:cs typeface="MS PGothic" charset="0"/>
            </a:endParaRPr>
          </a:p>
        </p:txBody>
      </p:sp>
      <p:sp>
        <p:nvSpPr>
          <p:cNvPr id="131" name="Diamond 130"/>
          <p:cNvSpPr/>
          <p:nvPr/>
        </p:nvSpPr>
        <p:spPr bwMode="auto">
          <a:xfrm>
            <a:off x="5495925" y="3422650"/>
            <a:ext cx="76200" cy="76200"/>
          </a:xfrm>
          <a:prstGeom prst="diamon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b="1">
              <a:solidFill>
                <a:schemeClr val="tx1"/>
              </a:solidFill>
              <a:latin typeface="Arial" charset="0"/>
              <a:ea typeface="MS PGothic" charset="0"/>
              <a:cs typeface="MS PGothic" charset="0"/>
            </a:endParaRPr>
          </a:p>
        </p:txBody>
      </p:sp>
      <p:sp>
        <p:nvSpPr>
          <p:cNvPr id="132" name="Isosceles Triangle 131"/>
          <p:cNvSpPr/>
          <p:nvPr/>
        </p:nvSpPr>
        <p:spPr bwMode="auto">
          <a:xfrm>
            <a:off x="5495925" y="4019549"/>
            <a:ext cx="76200" cy="76200"/>
          </a:xfrm>
          <a:prstGeom prst="triangl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b="1">
              <a:solidFill>
                <a:schemeClr val="tx1"/>
              </a:solidFill>
              <a:latin typeface="Arial" charset="0"/>
              <a:ea typeface="MS PGothic" charset="0"/>
              <a:cs typeface="MS PGothic" charset="0"/>
            </a:endParaRPr>
          </a:p>
        </p:txBody>
      </p:sp>
      <p:sp>
        <p:nvSpPr>
          <p:cNvPr id="133" name="Isosceles Triangle 132"/>
          <p:cNvSpPr/>
          <p:nvPr/>
        </p:nvSpPr>
        <p:spPr bwMode="auto">
          <a:xfrm>
            <a:off x="5495925" y="4195762"/>
            <a:ext cx="76200" cy="76200"/>
          </a:xfrm>
          <a:prstGeom prst="triangl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b="1">
              <a:solidFill>
                <a:schemeClr val="tx1"/>
              </a:solidFill>
              <a:latin typeface="Arial" charset="0"/>
              <a:ea typeface="MS PGothic" charset="0"/>
              <a:cs typeface="MS PGothic" charset="0"/>
            </a:endParaRPr>
          </a:p>
        </p:txBody>
      </p:sp>
      <p:sp>
        <p:nvSpPr>
          <p:cNvPr id="134" name="Flowchart: Connector 133"/>
          <p:cNvSpPr/>
          <p:nvPr/>
        </p:nvSpPr>
        <p:spPr bwMode="auto">
          <a:xfrm>
            <a:off x="5494338" y="3832224"/>
            <a:ext cx="76200" cy="76200"/>
          </a:xfrm>
          <a:prstGeom prst="flowChartConnector">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b="1">
              <a:solidFill>
                <a:schemeClr val="tx1"/>
              </a:solidFill>
              <a:latin typeface="Arial" charset="0"/>
              <a:ea typeface="MS PGothic" charset="0"/>
              <a:cs typeface="MS PGothic" charset="0"/>
            </a:endParaRPr>
          </a:p>
        </p:txBody>
      </p:sp>
      <p:sp>
        <p:nvSpPr>
          <p:cNvPr id="126" name="稲妻 125"/>
          <p:cNvSpPr>
            <a:spLocks noChangeAspect="1"/>
          </p:cNvSpPr>
          <p:nvPr/>
        </p:nvSpPr>
        <p:spPr>
          <a:xfrm>
            <a:off x="5469400" y="3586162"/>
            <a:ext cx="144000" cy="160364"/>
          </a:xfrm>
          <a:prstGeom prst="lightningBol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kumimoji="1" lang="ja-JP" altLang="en-US" b="1">
              <a:solidFill>
                <a:schemeClr val="tx1"/>
              </a:solidFill>
              <a:latin typeface="Calibri" charset="0"/>
              <a:ea typeface="MS PGothic" charset="0"/>
              <a:cs typeface="MS PGothic" charset="0"/>
            </a:endParaRPr>
          </a:p>
        </p:txBody>
      </p:sp>
      <p:sp>
        <p:nvSpPr>
          <p:cNvPr id="129" name="稲妻 128"/>
          <p:cNvSpPr>
            <a:spLocks noChangeAspect="1"/>
          </p:cNvSpPr>
          <p:nvPr/>
        </p:nvSpPr>
        <p:spPr>
          <a:xfrm>
            <a:off x="2133600" y="2420938"/>
            <a:ext cx="144000" cy="160364"/>
          </a:xfrm>
          <a:prstGeom prst="lightningBol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kumimoji="1" lang="ja-JP" altLang="en-US">
              <a:solidFill>
                <a:schemeClr val="tx1"/>
              </a:solidFill>
              <a:latin typeface="Calibri" charset="0"/>
              <a:ea typeface="MS PGothic" charset="0"/>
              <a:cs typeface="MS PGothic" charset="0"/>
            </a:endParaRPr>
          </a:p>
        </p:txBody>
      </p:sp>
      <p:sp>
        <p:nvSpPr>
          <p:cNvPr id="166" name="稲妻 165"/>
          <p:cNvSpPr>
            <a:spLocks noChangeAspect="1"/>
          </p:cNvSpPr>
          <p:nvPr/>
        </p:nvSpPr>
        <p:spPr>
          <a:xfrm>
            <a:off x="3043767" y="2420938"/>
            <a:ext cx="144000" cy="160364"/>
          </a:xfrm>
          <a:prstGeom prst="lightningBol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kumimoji="1" lang="ja-JP" altLang="en-US">
              <a:solidFill>
                <a:schemeClr val="tx1"/>
              </a:solidFill>
              <a:latin typeface="Calibri" charset="0"/>
              <a:ea typeface="MS PGothic" charset="0"/>
              <a:cs typeface="MS PGothic" charset="0"/>
            </a:endParaRPr>
          </a:p>
        </p:txBody>
      </p:sp>
      <p:sp>
        <p:nvSpPr>
          <p:cNvPr id="167" name="稲妻 166"/>
          <p:cNvSpPr>
            <a:spLocks noChangeAspect="1"/>
          </p:cNvSpPr>
          <p:nvPr/>
        </p:nvSpPr>
        <p:spPr>
          <a:xfrm>
            <a:off x="3953934" y="2420938"/>
            <a:ext cx="144000" cy="160364"/>
          </a:xfrm>
          <a:prstGeom prst="lightningBol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kumimoji="1" lang="ja-JP" altLang="en-US">
              <a:solidFill>
                <a:schemeClr val="tx1"/>
              </a:solidFill>
              <a:latin typeface="Calibri" charset="0"/>
              <a:ea typeface="MS PGothic" charset="0"/>
              <a:cs typeface="MS PGothic" charset="0"/>
            </a:endParaRPr>
          </a:p>
        </p:txBody>
      </p:sp>
      <p:sp>
        <p:nvSpPr>
          <p:cNvPr id="168" name="稲妻 167"/>
          <p:cNvSpPr>
            <a:spLocks noChangeAspect="1"/>
          </p:cNvSpPr>
          <p:nvPr/>
        </p:nvSpPr>
        <p:spPr>
          <a:xfrm>
            <a:off x="4864101" y="2420938"/>
            <a:ext cx="144000" cy="160364"/>
          </a:xfrm>
          <a:prstGeom prst="lightningBol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kumimoji="1" lang="ja-JP" altLang="en-US">
              <a:solidFill>
                <a:schemeClr val="tx1"/>
              </a:solidFill>
              <a:latin typeface="Calibri" charset="0"/>
              <a:ea typeface="MS PGothic" charset="0"/>
              <a:cs typeface="MS PGothic" charset="0"/>
            </a:endParaRPr>
          </a:p>
        </p:txBody>
      </p:sp>
      <p:sp>
        <p:nvSpPr>
          <p:cNvPr id="169" name="稲妻 168"/>
          <p:cNvSpPr>
            <a:spLocks noChangeAspect="1"/>
          </p:cNvSpPr>
          <p:nvPr/>
        </p:nvSpPr>
        <p:spPr>
          <a:xfrm>
            <a:off x="5774268" y="2420938"/>
            <a:ext cx="144000" cy="160364"/>
          </a:xfrm>
          <a:prstGeom prst="lightningBol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kumimoji="1" lang="ja-JP" altLang="en-US">
              <a:solidFill>
                <a:schemeClr val="tx1"/>
              </a:solidFill>
              <a:latin typeface="Calibri" charset="0"/>
              <a:ea typeface="MS PGothic" charset="0"/>
              <a:cs typeface="MS PGothic" charset="0"/>
            </a:endParaRPr>
          </a:p>
        </p:txBody>
      </p:sp>
      <p:sp>
        <p:nvSpPr>
          <p:cNvPr id="171" name="稲妻 170"/>
          <p:cNvSpPr>
            <a:spLocks noChangeAspect="1"/>
          </p:cNvSpPr>
          <p:nvPr/>
        </p:nvSpPr>
        <p:spPr>
          <a:xfrm>
            <a:off x="6684435" y="2420938"/>
            <a:ext cx="144000" cy="160364"/>
          </a:xfrm>
          <a:prstGeom prst="lightningBol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kumimoji="1" lang="ja-JP" altLang="en-US">
              <a:solidFill>
                <a:schemeClr val="tx1"/>
              </a:solidFill>
              <a:latin typeface="Calibri" charset="0"/>
              <a:ea typeface="MS PGothic" charset="0"/>
              <a:cs typeface="MS PGothic" charset="0"/>
            </a:endParaRPr>
          </a:p>
        </p:txBody>
      </p:sp>
      <p:sp>
        <p:nvSpPr>
          <p:cNvPr id="172" name="稲妻 171"/>
          <p:cNvSpPr>
            <a:spLocks noChangeAspect="1"/>
          </p:cNvSpPr>
          <p:nvPr/>
        </p:nvSpPr>
        <p:spPr>
          <a:xfrm>
            <a:off x="7594600" y="2420938"/>
            <a:ext cx="144000" cy="160364"/>
          </a:xfrm>
          <a:prstGeom prst="lightningBolt">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endParaRPr kumimoji="1" lang="ja-JP" altLang="en-US">
              <a:solidFill>
                <a:schemeClr val="tx1"/>
              </a:solidFill>
              <a:latin typeface="Calibri" charset="0"/>
              <a:ea typeface="MS PGothic" charset="0"/>
              <a:cs typeface="MS PGothic" charset="0"/>
            </a:endParaRPr>
          </a:p>
        </p:txBody>
      </p:sp>
      <p:sp>
        <p:nvSpPr>
          <p:cNvPr id="159" name="Diamond 134"/>
          <p:cNvSpPr/>
          <p:nvPr/>
        </p:nvSpPr>
        <p:spPr bwMode="auto">
          <a:xfrm>
            <a:off x="2184402" y="2209800"/>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cxnSp>
        <p:nvCxnSpPr>
          <p:cNvPr id="92" name="直線コネクタ 23"/>
          <p:cNvCxnSpPr>
            <a:cxnSpLocks noChangeShapeType="1"/>
          </p:cNvCxnSpPr>
          <p:nvPr/>
        </p:nvCxnSpPr>
        <p:spPr bwMode="auto">
          <a:xfrm rot="5400000">
            <a:off x="2373153"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96" name="直線コネクタ 23"/>
          <p:cNvCxnSpPr>
            <a:cxnSpLocks noChangeShapeType="1"/>
          </p:cNvCxnSpPr>
          <p:nvPr/>
        </p:nvCxnSpPr>
        <p:spPr bwMode="auto">
          <a:xfrm rot="5400000">
            <a:off x="2600611"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00" name="直線コネクタ 23"/>
          <p:cNvCxnSpPr>
            <a:cxnSpLocks noChangeShapeType="1"/>
          </p:cNvCxnSpPr>
          <p:nvPr/>
        </p:nvCxnSpPr>
        <p:spPr bwMode="auto">
          <a:xfrm rot="5400000">
            <a:off x="2828069"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01" name="直線コネクタ 23"/>
          <p:cNvCxnSpPr>
            <a:cxnSpLocks noChangeShapeType="1"/>
          </p:cNvCxnSpPr>
          <p:nvPr/>
        </p:nvCxnSpPr>
        <p:spPr bwMode="auto">
          <a:xfrm rot="5400000">
            <a:off x="3284574"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05" name="直線コネクタ 23"/>
          <p:cNvCxnSpPr>
            <a:cxnSpLocks noChangeShapeType="1"/>
          </p:cNvCxnSpPr>
          <p:nvPr/>
        </p:nvCxnSpPr>
        <p:spPr bwMode="auto">
          <a:xfrm rot="5400000">
            <a:off x="3512032"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06" name="直線コネクタ 23"/>
          <p:cNvCxnSpPr>
            <a:cxnSpLocks noChangeShapeType="1"/>
          </p:cNvCxnSpPr>
          <p:nvPr/>
        </p:nvCxnSpPr>
        <p:spPr bwMode="auto">
          <a:xfrm rot="5400000">
            <a:off x="3739490"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07" name="直線コネクタ 23"/>
          <p:cNvCxnSpPr>
            <a:cxnSpLocks noChangeShapeType="1"/>
          </p:cNvCxnSpPr>
          <p:nvPr/>
        </p:nvCxnSpPr>
        <p:spPr bwMode="auto">
          <a:xfrm rot="5400000">
            <a:off x="4194407"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08" name="直線コネクタ 23"/>
          <p:cNvCxnSpPr>
            <a:cxnSpLocks noChangeShapeType="1"/>
          </p:cNvCxnSpPr>
          <p:nvPr/>
        </p:nvCxnSpPr>
        <p:spPr bwMode="auto">
          <a:xfrm rot="5400000">
            <a:off x="4421865"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09" name="直線コネクタ 23"/>
          <p:cNvCxnSpPr>
            <a:cxnSpLocks noChangeShapeType="1"/>
          </p:cNvCxnSpPr>
          <p:nvPr/>
        </p:nvCxnSpPr>
        <p:spPr bwMode="auto">
          <a:xfrm rot="5400000">
            <a:off x="4649323"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10" name="直線コネクタ 23"/>
          <p:cNvCxnSpPr>
            <a:cxnSpLocks noChangeShapeType="1"/>
          </p:cNvCxnSpPr>
          <p:nvPr/>
        </p:nvCxnSpPr>
        <p:spPr bwMode="auto">
          <a:xfrm rot="5400000">
            <a:off x="5105828"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11" name="直線コネクタ 23"/>
          <p:cNvCxnSpPr>
            <a:cxnSpLocks noChangeShapeType="1"/>
          </p:cNvCxnSpPr>
          <p:nvPr/>
        </p:nvCxnSpPr>
        <p:spPr bwMode="auto">
          <a:xfrm rot="5400000">
            <a:off x="5333286"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12" name="直線コネクタ 23"/>
          <p:cNvCxnSpPr>
            <a:cxnSpLocks noChangeShapeType="1"/>
          </p:cNvCxnSpPr>
          <p:nvPr/>
        </p:nvCxnSpPr>
        <p:spPr bwMode="auto">
          <a:xfrm rot="5400000">
            <a:off x="5560744"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13" name="直線コネクタ 23"/>
          <p:cNvCxnSpPr>
            <a:cxnSpLocks noChangeShapeType="1"/>
          </p:cNvCxnSpPr>
          <p:nvPr/>
        </p:nvCxnSpPr>
        <p:spPr bwMode="auto">
          <a:xfrm rot="5400000">
            <a:off x="6015661"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14" name="直線コネクタ 23"/>
          <p:cNvCxnSpPr>
            <a:cxnSpLocks noChangeShapeType="1"/>
          </p:cNvCxnSpPr>
          <p:nvPr/>
        </p:nvCxnSpPr>
        <p:spPr bwMode="auto">
          <a:xfrm rot="5400000">
            <a:off x="6243119"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15" name="直線コネクタ 23"/>
          <p:cNvCxnSpPr>
            <a:cxnSpLocks noChangeShapeType="1"/>
          </p:cNvCxnSpPr>
          <p:nvPr/>
        </p:nvCxnSpPr>
        <p:spPr bwMode="auto">
          <a:xfrm rot="5400000">
            <a:off x="6470577"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16" name="直線コネクタ 23"/>
          <p:cNvCxnSpPr>
            <a:cxnSpLocks noChangeShapeType="1"/>
          </p:cNvCxnSpPr>
          <p:nvPr/>
        </p:nvCxnSpPr>
        <p:spPr bwMode="auto">
          <a:xfrm rot="5400000">
            <a:off x="6927082"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17" name="直線コネクタ 23"/>
          <p:cNvCxnSpPr>
            <a:cxnSpLocks noChangeShapeType="1"/>
          </p:cNvCxnSpPr>
          <p:nvPr/>
        </p:nvCxnSpPr>
        <p:spPr bwMode="auto">
          <a:xfrm rot="5400000">
            <a:off x="7154540"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cxnSp>
        <p:nvCxnSpPr>
          <p:cNvPr id="118" name="直線コネクタ 23"/>
          <p:cNvCxnSpPr>
            <a:cxnSpLocks noChangeShapeType="1"/>
          </p:cNvCxnSpPr>
          <p:nvPr/>
        </p:nvCxnSpPr>
        <p:spPr bwMode="auto">
          <a:xfrm rot="5400000">
            <a:off x="7381998" y="1889558"/>
            <a:ext cx="179999" cy="3174"/>
          </a:xfrm>
          <a:prstGeom prst="line">
            <a:avLst/>
          </a:prstGeom>
          <a:noFill/>
          <a:ln w="25400">
            <a:solidFill>
              <a:schemeClr val="tx1"/>
            </a:solidFill>
            <a:round/>
            <a:headEnd/>
            <a:tailEnd/>
          </a:ln>
          <a:extLst>
            <a:ext uri="{909E8E84-426E-40dd-AFC4-6F175D3DCCD1}">
              <a14:hiddenFill xmlns:a14="http://schemas.microsoft.com/office/drawing/2010/main" xmlns="">
                <a:noFill/>
              </a14:hiddenFill>
            </a:ext>
          </a:extLst>
        </p:spPr>
      </p:cxnSp>
      <p:sp>
        <p:nvSpPr>
          <p:cNvPr id="119" name="テキスト ボックス 60"/>
          <p:cNvSpPr txBox="1">
            <a:spLocks noChangeArrowheads="1"/>
          </p:cNvSpPr>
          <p:nvPr/>
        </p:nvSpPr>
        <p:spPr bwMode="auto">
          <a:xfrm>
            <a:off x="2101737" y="1934631"/>
            <a:ext cx="6356463"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sz="1000"/>
              <a:t>0  </a:t>
            </a:r>
            <a:r>
              <a:rPr lang="en-US" altLang="ja-JP" sz="800"/>
              <a:t> </a:t>
            </a:r>
            <a:r>
              <a:rPr lang="en-US" altLang="ja-JP" sz="1000"/>
              <a:t>  1    2     3    4     5    6     7    8    9    10  11   12  13   14  15   16  17 </a:t>
            </a:r>
            <a:r>
              <a:rPr lang="en-US" altLang="ja-JP" sz="800"/>
              <a:t>  </a:t>
            </a:r>
            <a:r>
              <a:rPr lang="en-US" altLang="ja-JP" sz="1000"/>
              <a:t>18   19  20  21   22  23   24 week</a:t>
            </a:r>
            <a:endParaRPr lang="ja-JP" altLang="en-US" sz="1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22" name="Group 10"/>
          <p:cNvGrpSpPr>
            <a:grpSpLocks/>
          </p:cNvGrpSpPr>
          <p:nvPr/>
        </p:nvGrpSpPr>
        <p:grpSpPr bwMode="auto">
          <a:xfrm>
            <a:off x="2895600" y="1752600"/>
            <a:ext cx="3124200" cy="2832100"/>
            <a:chOff x="609600" y="685800"/>
            <a:chExt cx="3124200" cy="2832100"/>
          </a:xfrm>
        </p:grpSpPr>
        <p:grpSp>
          <p:nvGrpSpPr>
            <p:cNvPr id="5124" name="Group 7"/>
            <p:cNvGrpSpPr>
              <a:grpSpLocks/>
            </p:cNvGrpSpPr>
            <p:nvPr/>
          </p:nvGrpSpPr>
          <p:grpSpPr bwMode="auto">
            <a:xfrm>
              <a:off x="685800" y="685800"/>
              <a:ext cx="2940653" cy="2832100"/>
              <a:chOff x="685800" y="685800"/>
              <a:chExt cx="2940653" cy="2832100"/>
            </a:xfrm>
          </p:grpSpPr>
          <p:grpSp>
            <p:nvGrpSpPr>
              <p:cNvPr id="5126" name="Group 6"/>
              <p:cNvGrpSpPr>
                <a:grpSpLocks/>
              </p:cNvGrpSpPr>
              <p:nvPr/>
            </p:nvGrpSpPr>
            <p:grpSpPr bwMode="auto">
              <a:xfrm>
                <a:off x="685800" y="685800"/>
                <a:ext cx="2940653" cy="2832100"/>
                <a:chOff x="2800350" y="2971800"/>
                <a:chExt cx="2940653" cy="2832100"/>
              </a:xfrm>
            </p:grpSpPr>
            <p:graphicFrame>
              <p:nvGraphicFramePr>
                <p:cNvPr id="2" name="グラフ 1"/>
                <p:cNvGraphicFramePr>
                  <a:graphicFrameLocks/>
                </p:cNvGraphicFramePr>
                <p:nvPr/>
              </p:nvGraphicFramePr>
              <p:xfrm>
                <a:off x="3124200" y="2971800"/>
                <a:ext cx="2616803" cy="28321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Box 3"/>
                <p:cNvSpPr txBox="1"/>
                <p:nvPr/>
              </p:nvSpPr>
              <p:spPr>
                <a:xfrm>
                  <a:off x="2800350" y="3752850"/>
                  <a:ext cx="384721" cy="1271092"/>
                </a:xfrm>
                <a:prstGeom prst="rect">
                  <a:avLst/>
                </a:prstGeom>
                <a:noFill/>
              </p:spPr>
              <p:txBody>
                <a:bodyPr vert="vert270">
                  <a:spAutoFit/>
                </a:bodyPr>
                <a:lstStyle/>
                <a:p>
                  <a:pPr fontAlgn="auto">
                    <a:spcBef>
                      <a:spcPts val="0"/>
                    </a:spcBef>
                    <a:spcAft>
                      <a:spcPts val="0"/>
                    </a:spcAft>
                    <a:defRPr/>
                  </a:pPr>
                  <a:r>
                    <a:rPr lang="en-US" altLang="ja-JP" sz="1300" b="1">
                      <a:latin typeface="Helvetica"/>
                      <a:ea typeface="+mn-ea"/>
                      <a:cs typeface="Helvetica"/>
                    </a:rPr>
                    <a:t>UCP-1/GADPH</a:t>
                  </a:r>
                  <a:endParaRPr lang="en-PH" sz="1300" b="1">
                    <a:latin typeface="+mn-lt"/>
                    <a:ea typeface="+mn-ea"/>
                    <a:cs typeface="+mn-cs"/>
                  </a:endParaRPr>
                </a:p>
              </p:txBody>
            </p:sp>
            <p:sp>
              <p:nvSpPr>
                <p:cNvPr id="5130" name="テキスト ボックス 28"/>
                <p:cNvSpPr txBox="1">
                  <a:spLocks noChangeArrowheads="1"/>
                </p:cNvSpPr>
                <p:nvPr/>
              </p:nvSpPr>
              <p:spPr bwMode="auto">
                <a:xfrm>
                  <a:off x="4060190" y="5471390"/>
                  <a:ext cx="847725" cy="26161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ctr" eaLnBrk="1" hangingPunct="1"/>
                  <a:r>
                    <a:rPr lang="en-US" altLang="ja-JP" sz="1100" b="1">
                      <a:latin typeface="Helvetica" charset="0"/>
                    </a:rPr>
                    <a:t>TWC</a:t>
                  </a:r>
                  <a:endParaRPr lang="ja-JP" altLang="en-US" sz="1100" b="1">
                    <a:latin typeface="Helvetica" charset="0"/>
                  </a:endParaRPr>
                </a:p>
              </p:txBody>
            </p:sp>
            <p:sp>
              <p:nvSpPr>
                <p:cNvPr id="5131" name="テキスト ボックス 28"/>
                <p:cNvSpPr txBox="1">
                  <a:spLocks noChangeArrowheads="1"/>
                </p:cNvSpPr>
                <p:nvPr/>
              </p:nvSpPr>
              <p:spPr bwMode="auto">
                <a:xfrm>
                  <a:off x="4895851" y="5471390"/>
                  <a:ext cx="827999" cy="261610"/>
                </a:xfrm>
                <a:prstGeom prst="rect">
                  <a:avLst/>
                </a:prstGeom>
                <a:solidFill>
                  <a:schemeClr val="bg1"/>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ctr" eaLnBrk="1" hangingPunct="1"/>
                  <a:r>
                    <a:rPr lang="en-US" altLang="ja-JP" sz="1100" b="1">
                      <a:latin typeface="Helvetica" charset="0"/>
                    </a:rPr>
                    <a:t> AMW </a:t>
                  </a:r>
                  <a:endParaRPr lang="ja-JP" altLang="en-US" sz="1100" b="1">
                    <a:latin typeface="Helvetica" charset="0"/>
                  </a:endParaRPr>
                </a:p>
              </p:txBody>
            </p:sp>
          </p:grpSp>
          <p:sp>
            <p:nvSpPr>
              <p:cNvPr id="5127" name="TextBox 7"/>
              <p:cNvSpPr txBox="1">
                <a:spLocks noChangeArrowheads="1"/>
              </p:cNvSpPr>
              <p:nvPr/>
            </p:nvSpPr>
            <p:spPr bwMode="auto">
              <a:xfrm>
                <a:off x="2438400" y="1066800"/>
                <a:ext cx="914400" cy="26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sz="1100" b="1">
                    <a:latin typeface="Helvetica" charset="0"/>
                    <a:cs typeface="Helvetica" charset="0"/>
                  </a:rPr>
                  <a:t>p =0.171</a:t>
                </a:r>
                <a:endParaRPr lang="en-PH" altLang="ja-JP" sz="1100" b="1">
                  <a:latin typeface="Calibri" charset="0"/>
                  <a:cs typeface="Helvetica" charset="0"/>
                </a:endParaRPr>
              </a:p>
            </p:txBody>
          </p:sp>
        </p:grpSp>
        <p:sp>
          <p:nvSpPr>
            <p:cNvPr id="9" name="Rectangle 8"/>
            <p:cNvSpPr/>
            <p:nvPr/>
          </p:nvSpPr>
          <p:spPr>
            <a:xfrm>
              <a:off x="609600" y="838200"/>
              <a:ext cx="3124200" cy="2667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Calibri" charset="0"/>
                <a:ea typeface="MS PGothic" charset="0"/>
                <a:cs typeface="MS PGothic" charset="0"/>
              </a:endParaRPr>
            </a:p>
          </p:txBody>
        </p:sp>
      </p:grpSp>
      <p:cxnSp>
        <p:nvCxnSpPr>
          <p:cNvPr id="12" name="Straight Connector 41">
            <a:extLst>
              <a:ext uri="{FF2B5EF4-FFF2-40B4-BE49-F238E27FC236}">
                <a16:creationId xmlns:a16="http://schemas.microsoft.com/office/drawing/2014/main" id="{F4CCD9EF-A299-AB40-B4BA-068FE083EFE3}"/>
              </a:ext>
            </a:extLst>
          </p:cNvPr>
          <p:cNvCxnSpPr/>
          <p:nvPr/>
        </p:nvCxnSpPr>
        <p:spPr bwMode="auto">
          <a:xfrm rot="5400000">
            <a:off x="5440362" y="2420938"/>
            <a:ext cx="119063" cy="15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41">
            <a:extLst>
              <a:ext uri="{FF2B5EF4-FFF2-40B4-BE49-F238E27FC236}">
                <a16:creationId xmlns:a16="http://schemas.microsoft.com/office/drawing/2014/main" id="{229DFD1B-DA90-874B-8264-88C44E29AC26}"/>
              </a:ext>
            </a:extLst>
          </p:cNvPr>
          <p:cNvCxnSpPr>
            <a:cxnSpLocks/>
          </p:cNvCxnSpPr>
          <p:nvPr/>
        </p:nvCxnSpPr>
        <p:spPr bwMode="auto">
          <a:xfrm>
            <a:off x="4655502" y="2362200"/>
            <a:ext cx="0" cy="13716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41">
            <a:extLst>
              <a:ext uri="{FF2B5EF4-FFF2-40B4-BE49-F238E27FC236}">
                <a16:creationId xmlns:a16="http://schemas.microsoft.com/office/drawing/2014/main" id="{0CE70595-8460-9D4D-8D5B-FDC279F300DE}"/>
              </a:ext>
            </a:extLst>
          </p:cNvPr>
          <p:cNvCxnSpPr>
            <a:cxnSpLocks/>
          </p:cNvCxnSpPr>
          <p:nvPr/>
        </p:nvCxnSpPr>
        <p:spPr bwMode="auto">
          <a:xfrm flipH="1">
            <a:off x="4647566" y="2373235"/>
            <a:ext cx="85153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5">
            <a:extLst>
              <a:ext uri="{FF2B5EF4-FFF2-40B4-BE49-F238E27FC236}">
                <a16:creationId xmlns:a16="http://schemas.microsoft.com/office/drawing/2014/main" id="{DEE326AD-6ACC-3549-B24F-426408D53D6B}"/>
              </a:ext>
            </a:extLst>
          </p:cNvPr>
          <p:cNvSpPr txBox="1">
            <a:spLocks noChangeArrowheads="1"/>
          </p:cNvSpPr>
          <p:nvPr/>
        </p:nvSpPr>
        <p:spPr bwMode="auto">
          <a:xfrm>
            <a:off x="152400" y="152400"/>
            <a:ext cx="88392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dirty="0"/>
              <a:t>Supplemental Figure 3. Induction of UCP-1 gene expression in the testicle adipose tissues by AMW supplementation. </a:t>
            </a:r>
            <a:endParaRPr lang="en-PH" altLang="ja-JP" b="1" dirty="0"/>
          </a:p>
        </p:txBody>
      </p:sp>
    </p:spTree>
    <p:extLst>
      <p:ext uri="{BB962C8B-B14F-4D97-AF65-F5344CB8AC3E}">
        <p14:creationId xmlns:p14="http://schemas.microsoft.com/office/powerpoint/2010/main" val="3070655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テキスト ボックス 54"/>
          <p:cNvSpPr txBox="1">
            <a:spLocks noChangeArrowheads="1"/>
          </p:cNvSpPr>
          <p:nvPr/>
        </p:nvSpPr>
        <p:spPr bwMode="auto">
          <a:xfrm>
            <a:off x="1676400" y="2947496"/>
            <a:ext cx="3200472"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sz="1400" b="1" dirty="0"/>
              <a:t>Tap water (n=4)</a:t>
            </a:r>
            <a:endParaRPr lang="ja-JP" altLang="en-US" sz="1400" b="1" dirty="0"/>
          </a:p>
        </p:txBody>
      </p:sp>
      <p:sp>
        <p:nvSpPr>
          <p:cNvPr id="10246" name="テキスト ボックス 55"/>
          <p:cNvSpPr txBox="1">
            <a:spLocks noChangeArrowheads="1"/>
          </p:cNvSpPr>
          <p:nvPr/>
        </p:nvSpPr>
        <p:spPr bwMode="auto">
          <a:xfrm>
            <a:off x="1696128" y="3480896"/>
            <a:ext cx="3464309"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sz="1400" b="1" dirty="0">
                <a:ea typeface="ヒラギノ角ゴ Pro W6" charset="0"/>
                <a:cs typeface="ヒラギノ角ゴ Pro W6" charset="0"/>
              </a:rPr>
              <a:t>Alkalescent water (n=4)</a:t>
            </a:r>
            <a:endParaRPr lang="ja-JP" altLang="en-US" sz="1400" b="1" dirty="0">
              <a:ea typeface="ヒラギノ角ゴ Pro W6" charset="0"/>
              <a:cs typeface="ヒラギノ角ゴ Pro W6" charset="0"/>
            </a:endParaRPr>
          </a:p>
        </p:txBody>
      </p:sp>
      <p:sp>
        <p:nvSpPr>
          <p:cNvPr id="10247" name="テキスト ボックス 77"/>
          <p:cNvSpPr txBox="1">
            <a:spLocks noChangeArrowheads="1"/>
          </p:cNvSpPr>
          <p:nvPr/>
        </p:nvSpPr>
        <p:spPr bwMode="auto">
          <a:xfrm>
            <a:off x="311150" y="2935272"/>
            <a:ext cx="1499050"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altLang="ja-JP" sz="1400" b="1"/>
              <a:t>Control group:</a:t>
            </a:r>
            <a:endParaRPr lang="ja-JP" altLang="en-US" sz="1400" b="1"/>
          </a:p>
        </p:txBody>
      </p:sp>
      <p:sp>
        <p:nvSpPr>
          <p:cNvPr id="10248" name="テキスト ボックス 77"/>
          <p:cNvSpPr txBox="1">
            <a:spLocks noChangeArrowheads="1"/>
          </p:cNvSpPr>
          <p:nvPr/>
        </p:nvSpPr>
        <p:spPr bwMode="auto">
          <a:xfrm>
            <a:off x="311150" y="3470259"/>
            <a:ext cx="1499050"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altLang="ja-JP" sz="1400" b="1">
                <a:ea typeface="ヒラギノ角ゴ Pro W6" charset="0"/>
                <a:cs typeface="ヒラギノ角ゴ Pro W6" charset="0"/>
              </a:rPr>
              <a:t>Test group:</a:t>
            </a:r>
            <a:endParaRPr lang="ja-JP" altLang="en-US" sz="1400" b="1">
              <a:ea typeface="ヒラギノ角ゴ Pro W6" charset="0"/>
              <a:cs typeface="ヒラギノ角ゴ Pro W6" charset="0"/>
            </a:endParaRPr>
          </a:p>
        </p:txBody>
      </p:sp>
      <p:cxnSp>
        <p:nvCxnSpPr>
          <p:cNvPr id="10249" name="直線コネクタ 22"/>
          <p:cNvCxnSpPr>
            <a:cxnSpLocks noChangeShapeType="1"/>
          </p:cNvCxnSpPr>
          <p:nvPr/>
        </p:nvCxnSpPr>
        <p:spPr bwMode="auto">
          <a:xfrm flipV="1">
            <a:off x="2237281" y="1942933"/>
            <a:ext cx="5459007" cy="2539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0250" name="直線コネクタ 23"/>
          <p:cNvCxnSpPr>
            <a:cxnSpLocks noChangeShapeType="1"/>
          </p:cNvCxnSpPr>
          <p:nvPr/>
        </p:nvCxnSpPr>
        <p:spPr bwMode="auto">
          <a:xfrm rot="5400000">
            <a:off x="2121423" y="1920159"/>
            <a:ext cx="228544"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0251" name="直線コネクタ 24"/>
          <p:cNvCxnSpPr>
            <a:cxnSpLocks noChangeShapeType="1"/>
          </p:cNvCxnSpPr>
          <p:nvPr/>
        </p:nvCxnSpPr>
        <p:spPr bwMode="auto">
          <a:xfrm rot="5400000">
            <a:off x="7585191" y="1920159"/>
            <a:ext cx="228544"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sp>
        <p:nvSpPr>
          <p:cNvPr id="10252" name="テキスト ボックス 60"/>
          <p:cNvSpPr txBox="1">
            <a:spLocks noChangeArrowheads="1"/>
          </p:cNvSpPr>
          <p:nvPr/>
        </p:nvSpPr>
        <p:spPr bwMode="auto">
          <a:xfrm>
            <a:off x="2105527" y="1457741"/>
            <a:ext cx="323999" cy="36824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a:t>0</a:t>
            </a:r>
            <a:endParaRPr lang="ja-JP" altLang="en-US" b="1"/>
          </a:p>
        </p:txBody>
      </p:sp>
      <p:sp>
        <p:nvSpPr>
          <p:cNvPr id="10253" name="テキスト ボックス 61"/>
          <p:cNvSpPr txBox="1">
            <a:spLocks noChangeArrowheads="1"/>
          </p:cNvSpPr>
          <p:nvPr/>
        </p:nvSpPr>
        <p:spPr bwMode="auto">
          <a:xfrm>
            <a:off x="7567301" y="1440468"/>
            <a:ext cx="1119514" cy="36983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a:t>6 </a:t>
            </a:r>
            <a:r>
              <a:rPr lang="en-US" altLang="ja-JP" sz="1600" b="1"/>
              <a:t>month</a:t>
            </a:r>
            <a:endParaRPr lang="ja-JP" altLang="en-US" sz="1600" b="1"/>
          </a:p>
        </p:txBody>
      </p:sp>
      <p:cxnSp>
        <p:nvCxnSpPr>
          <p:cNvPr id="10254" name="直線コネクタ 15"/>
          <p:cNvCxnSpPr>
            <a:cxnSpLocks noChangeShapeType="1"/>
          </p:cNvCxnSpPr>
          <p:nvPr/>
        </p:nvCxnSpPr>
        <p:spPr bwMode="auto">
          <a:xfrm rot="5400000">
            <a:off x="4853304" y="1919364"/>
            <a:ext cx="228544" cy="4763"/>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sp>
        <p:nvSpPr>
          <p:cNvPr id="10255" name="テキスト ボックス 69"/>
          <p:cNvSpPr txBox="1">
            <a:spLocks noChangeArrowheads="1"/>
          </p:cNvSpPr>
          <p:nvPr/>
        </p:nvSpPr>
        <p:spPr bwMode="auto">
          <a:xfrm>
            <a:off x="4828564" y="1449104"/>
            <a:ext cx="324000" cy="3698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a:t>3</a:t>
            </a:r>
            <a:endParaRPr lang="ja-JP" altLang="en-US" b="1"/>
          </a:p>
        </p:txBody>
      </p:sp>
      <p:cxnSp>
        <p:nvCxnSpPr>
          <p:cNvPr id="10256" name="直線コネクタ 15"/>
          <p:cNvCxnSpPr>
            <a:cxnSpLocks noChangeShapeType="1"/>
          </p:cNvCxnSpPr>
          <p:nvPr/>
        </p:nvCxnSpPr>
        <p:spPr bwMode="auto">
          <a:xfrm rot="5400000">
            <a:off x="3032050" y="1919364"/>
            <a:ext cx="228544" cy="4763"/>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0257" name="直線コネクタ 15"/>
          <p:cNvCxnSpPr>
            <a:cxnSpLocks noChangeShapeType="1"/>
          </p:cNvCxnSpPr>
          <p:nvPr/>
        </p:nvCxnSpPr>
        <p:spPr bwMode="auto">
          <a:xfrm rot="5400000">
            <a:off x="3942677" y="1920158"/>
            <a:ext cx="228544" cy="3175"/>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0258" name="直線コネクタ 15"/>
          <p:cNvCxnSpPr>
            <a:cxnSpLocks noChangeShapeType="1"/>
          </p:cNvCxnSpPr>
          <p:nvPr/>
        </p:nvCxnSpPr>
        <p:spPr bwMode="auto">
          <a:xfrm rot="5400000">
            <a:off x="5763931" y="1920158"/>
            <a:ext cx="228544" cy="3175"/>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0259" name="直線コネクタ 15"/>
          <p:cNvCxnSpPr>
            <a:cxnSpLocks noChangeShapeType="1"/>
          </p:cNvCxnSpPr>
          <p:nvPr/>
        </p:nvCxnSpPr>
        <p:spPr bwMode="auto">
          <a:xfrm rot="5400000">
            <a:off x="6674558" y="1919364"/>
            <a:ext cx="228544" cy="4763"/>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sp>
        <p:nvSpPr>
          <p:cNvPr id="10260" name="テキスト ボックス 69"/>
          <p:cNvSpPr txBox="1">
            <a:spLocks noChangeArrowheads="1"/>
          </p:cNvSpPr>
          <p:nvPr/>
        </p:nvSpPr>
        <p:spPr bwMode="auto">
          <a:xfrm>
            <a:off x="3015576" y="1438118"/>
            <a:ext cx="323999" cy="369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a:t>1</a:t>
            </a:r>
            <a:endParaRPr lang="ja-JP" altLang="en-US" b="1"/>
          </a:p>
        </p:txBody>
      </p:sp>
      <p:sp>
        <p:nvSpPr>
          <p:cNvPr id="10261" name="テキスト ボックス 69"/>
          <p:cNvSpPr txBox="1">
            <a:spLocks noChangeArrowheads="1"/>
          </p:cNvSpPr>
          <p:nvPr/>
        </p:nvSpPr>
        <p:spPr bwMode="auto">
          <a:xfrm>
            <a:off x="3925625" y="1444359"/>
            <a:ext cx="316889" cy="369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a:t>2</a:t>
            </a:r>
            <a:endParaRPr lang="ja-JP" altLang="en-US" b="1"/>
          </a:p>
        </p:txBody>
      </p:sp>
      <p:sp>
        <p:nvSpPr>
          <p:cNvPr id="10262" name="テキスト ボックス 69"/>
          <p:cNvSpPr txBox="1">
            <a:spLocks noChangeArrowheads="1"/>
          </p:cNvSpPr>
          <p:nvPr/>
        </p:nvSpPr>
        <p:spPr bwMode="auto">
          <a:xfrm>
            <a:off x="5738614" y="1442010"/>
            <a:ext cx="327542" cy="369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a:t>4</a:t>
            </a:r>
            <a:endParaRPr lang="ja-JP" altLang="en-US" b="1"/>
          </a:p>
        </p:txBody>
      </p:sp>
      <p:sp>
        <p:nvSpPr>
          <p:cNvPr id="10263" name="テキスト ボックス 69"/>
          <p:cNvSpPr txBox="1">
            <a:spLocks noChangeArrowheads="1"/>
          </p:cNvSpPr>
          <p:nvPr/>
        </p:nvSpPr>
        <p:spPr bwMode="auto">
          <a:xfrm>
            <a:off x="6652207" y="1425437"/>
            <a:ext cx="324000" cy="3698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a:t>5</a:t>
            </a:r>
            <a:endParaRPr lang="ja-JP" altLang="en-US" b="1"/>
          </a:p>
        </p:txBody>
      </p:sp>
      <p:sp>
        <p:nvSpPr>
          <p:cNvPr id="135" name="Diamond 134"/>
          <p:cNvSpPr/>
          <p:nvPr/>
        </p:nvSpPr>
        <p:spPr bwMode="auto">
          <a:xfrm>
            <a:off x="2412825"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36" name="Diamond 135"/>
          <p:cNvSpPr/>
          <p:nvPr/>
        </p:nvSpPr>
        <p:spPr bwMode="auto">
          <a:xfrm>
            <a:off x="2641248"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37" name="Diamond 136"/>
          <p:cNvSpPr/>
          <p:nvPr/>
        </p:nvSpPr>
        <p:spPr bwMode="auto">
          <a:xfrm>
            <a:off x="2869671"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38" name="Diamond 137"/>
          <p:cNvSpPr/>
          <p:nvPr/>
        </p:nvSpPr>
        <p:spPr bwMode="auto">
          <a:xfrm>
            <a:off x="3098094"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39" name="Diamond 138"/>
          <p:cNvSpPr/>
          <p:nvPr/>
        </p:nvSpPr>
        <p:spPr bwMode="auto">
          <a:xfrm>
            <a:off x="3326517"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0" name="Diamond 139"/>
          <p:cNvSpPr/>
          <p:nvPr/>
        </p:nvSpPr>
        <p:spPr bwMode="auto">
          <a:xfrm>
            <a:off x="3554940"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1" name="Diamond 140"/>
          <p:cNvSpPr/>
          <p:nvPr/>
        </p:nvSpPr>
        <p:spPr bwMode="auto">
          <a:xfrm>
            <a:off x="3783363"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2" name="Diamond 141"/>
          <p:cNvSpPr/>
          <p:nvPr/>
        </p:nvSpPr>
        <p:spPr bwMode="auto">
          <a:xfrm>
            <a:off x="4011786"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3" name="Diamond 142"/>
          <p:cNvSpPr/>
          <p:nvPr/>
        </p:nvSpPr>
        <p:spPr bwMode="auto">
          <a:xfrm>
            <a:off x="4240209"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4" name="Diamond 143"/>
          <p:cNvSpPr/>
          <p:nvPr/>
        </p:nvSpPr>
        <p:spPr bwMode="auto">
          <a:xfrm>
            <a:off x="4468632"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5" name="Diamond 144"/>
          <p:cNvSpPr/>
          <p:nvPr/>
        </p:nvSpPr>
        <p:spPr bwMode="auto">
          <a:xfrm>
            <a:off x="4697055"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6" name="Diamond 145"/>
          <p:cNvSpPr/>
          <p:nvPr/>
        </p:nvSpPr>
        <p:spPr bwMode="auto">
          <a:xfrm>
            <a:off x="4925478"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7" name="Diamond 146"/>
          <p:cNvSpPr/>
          <p:nvPr/>
        </p:nvSpPr>
        <p:spPr bwMode="auto">
          <a:xfrm>
            <a:off x="5153901"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8" name="Diamond 147"/>
          <p:cNvSpPr/>
          <p:nvPr/>
        </p:nvSpPr>
        <p:spPr bwMode="auto">
          <a:xfrm>
            <a:off x="5382324"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49" name="Diamond 148"/>
          <p:cNvSpPr/>
          <p:nvPr/>
        </p:nvSpPr>
        <p:spPr bwMode="auto">
          <a:xfrm>
            <a:off x="5610747"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0" name="Diamond 149"/>
          <p:cNvSpPr/>
          <p:nvPr/>
        </p:nvSpPr>
        <p:spPr bwMode="auto">
          <a:xfrm>
            <a:off x="5839170"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1" name="Diamond 150"/>
          <p:cNvSpPr/>
          <p:nvPr/>
        </p:nvSpPr>
        <p:spPr bwMode="auto">
          <a:xfrm>
            <a:off x="6067593"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2" name="Diamond 151"/>
          <p:cNvSpPr/>
          <p:nvPr/>
        </p:nvSpPr>
        <p:spPr bwMode="auto">
          <a:xfrm>
            <a:off x="6296016"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3" name="Diamond 152"/>
          <p:cNvSpPr/>
          <p:nvPr/>
        </p:nvSpPr>
        <p:spPr bwMode="auto">
          <a:xfrm>
            <a:off x="6524439"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4" name="Diamond 153"/>
          <p:cNvSpPr/>
          <p:nvPr/>
        </p:nvSpPr>
        <p:spPr bwMode="auto">
          <a:xfrm>
            <a:off x="6752862"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5" name="Diamond 154"/>
          <p:cNvSpPr/>
          <p:nvPr/>
        </p:nvSpPr>
        <p:spPr bwMode="auto">
          <a:xfrm>
            <a:off x="6981285"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6" name="Diamond 155"/>
          <p:cNvSpPr/>
          <p:nvPr/>
        </p:nvSpPr>
        <p:spPr bwMode="auto">
          <a:xfrm>
            <a:off x="7209708"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7" name="Diamond 156"/>
          <p:cNvSpPr/>
          <p:nvPr/>
        </p:nvSpPr>
        <p:spPr bwMode="auto">
          <a:xfrm>
            <a:off x="7438131"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58" name="Diamond 157"/>
          <p:cNvSpPr/>
          <p:nvPr/>
        </p:nvSpPr>
        <p:spPr bwMode="auto">
          <a:xfrm>
            <a:off x="7666563"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sp>
        <p:nvSpPr>
          <p:cNvPr id="165" name="Isosceles Triangle 164"/>
          <p:cNvSpPr/>
          <p:nvPr/>
        </p:nvSpPr>
        <p:spPr bwMode="auto">
          <a:xfrm>
            <a:off x="7666563" y="2798073"/>
            <a:ext cx="76200" cy="76200"/>
          </a:xfrm>
          <a:prstGeom prst="triangl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b="1">
              <a:solidFill>
                <a:schemeClr val="tx1"/>
              </a:solidFill>
              <a:latin typeface="Arial" charset="0"/>
              <a:ea typeface="MS PGothic" charset="0"/>
              <a:cs typeface="MS PGothic" charset="0"/>
            </a:endParaRPr>
          </a:p>
        </p:txBody>
      </p:sp>
      <p:sp>
        <p:nvSpPr>
          <p:cNvPr id="14372" name="Rectangle 17"/>
          <p:cNvSpPr>
            <a:spLocks noChangeArrowheads="1"/>
          </p:cNvSpPr>
          <p:nvPr/>
        </p:nvSpPr>
        <p:spPr bwMode="auto">
          <a:xfrm>
            <a:off x="5529262" y="3026673"/>
            <a:ext cx="3538538" cy="1015663"/>
          </a:xfrm>
          <a:prstGeom prst="rect">
            <a:avLst/>
          </a:prstGeom>
          <a:noFill/>
          <a:ln>
            <a:noFill/>
          </a:ln>
          <a:effectLst>
            <a:outerShdw dist="12700" dir="2700000" algn="ctr" rotWithShape="0">
              <a:schemeClr val="bg2">
                <a:alpha val="74997"/>
              </a:schemeClr>
            </a:outerShdw>
          </a:effectLst>
          <a:extLst/>
        </p:spPr>
        <p:txBody>
          <a:bodyPr wrap="square">
            <a:spAutoFit/>
          </a:bodyPr>
          <a:lstStyle/>
          <a:p>
            <a:pPr>
              <a:lnSpc>
                <a:spcPct val="80000"/>
              </a:lnSpc>
              <a:spcAft>
                <a:spcPts val="600"/>
              </a:spcAft>
              <a:defRPr/>
            </a:pPr>
            <a:r>
              <a:rPr lang="en-PH" altLang="ja-JP" sz="1000" b="1" dirty="0">
                <a:latin typeface="Arial"/>
                <a:ea typeface="ＭＳ Ｐゴシック" charset="0"/>
                <a:cs typeface="Arial"/>
              </a:rPr>
              <a:t>: Body weight measurement (weekly) 	</a:t>
            </a:r>
          </a:p>
          <a:p>
            <a:pPr>
              <a:lnSpc>
                <a:spcPct val="80000"/>
              </a:lnSpc>
              <a:spcAft>
                <a:spcPts val="600"/>
              </a:spcAft>
              <a:defRPr/>
            </a:pPr>
            <a:r>
              <a:rPr lang="en-PH" altLang="ja-JP" sz="1000" b="1" dirty="0">
                <a:latin typeface="Arial"/>
                <a:ea typeface="ＭＳ Ｐゴシック" charset="0"/>
                <a:cs typeface="Arial"/>
              </a:rPr>
              <a:t>: Dietary dose measurement (weekly)        </a:t>
            </a:r>
          </a:p>
          <a:p>
            <a:pPr>
              <a:lnSpc>
                <a:spcPct val="80000"/>
              </a:lnSpc>
              <a:spcAft>
                <a:spcPts val="600"/>
              </a:spcAft>
              <a:defRPr/>
            </a:pPr>
            <a:r>
              <a:rPr lang="en-PH" altLang="ja-JP" sz="1000" b="1" dirty="0">
                <a:latin typeface="Arial"/>
                <a:ea typeface="ＭＳ Ｐゴシック" charset="0"/>
                <a:cs typeface="Arial"/>
              </a:rPr>
              <a:t>: Water consumption amount (weekly)</a:t>
            </a:r>
          </a:p>
          <a:p>
            <a:pPr>
              <a:lnSpc>
                <a:spcPct val="80000"/>
              </a:lnSpc>
              <a:spcAft>
                <a:spcPts val="600"/>
              </a:spcAft>
              <a:defRPr/>
            </a:pPr>
            <a:r>
              <a:rPr lang="en-PH" altLang="ja-JP" sz="1000" b="1" dirty="0">
                <a:latin typeface="Arial"/>
                <a:ea typeface="ＭＳ Ｐゴシック" charset="0"/>
                <a:cs typeface="Arial"/>
              </a:rPr>
              <a:t>: stool collection and 16SrRNA analysis  </a:t>
            </a:r>
          </a:p>
          <a:p>
            <a:pPr>
              <a:lnSpc>
                <a:spcPct val="80000"/>
              </a:lnSpc>
              <a:spcAft>
                <a:spcPts val="600"/>
              </a:spcAft>
              <a:defRPr/>
            </a:pPr>
            <a:r>
              <a:rPr lang="en-US" altLang="ja-JP" sz="1000" b="1" dirty="0">
                <a:latin typeface="Arial"/>
                <a:ea typeface="ＭＳ Ｐゴシック" charset="0"/>
                <a:cs typeface="Arial"/>
              </a:rPr>
              <a:t>: Dissection (end of the study)		</a:t>
            </a:r>
          </a:p>
        </p:txBody>
      </p:sp>
      <p:sp>
        <p:nvSpPr>
          <p:cNvPr id="127" name="Diamond 126"/>
          <p:cNvSpPr/>
          <p:nvPr/>
        </p:nvSpPr>
        <p:spPr bwMode="auto">
          <a:xfrm>
            <a:off x="5403850" y="3088585"/>
            <a:ext cx="76200" cy="76200"/>
          </a:xfrm>
          <a:prstGeom prst="diamon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b="1">
              <a:solidFill>
                <a:schemeClr val="tx1"/>
              </a:solidFill>
              <a:latin typeface="Arial" charset="0"/>
              <a:ea typeface="MS PGothic" charset="0"/>
              <a:cs typeface="MS PGothic" charset="0"/>
            </a:endParaRPr>
          </a:p>
        </p:txBody>
      </p:sp>
      <p:sp>
        <p:nvSpPr>
          <p:cNvPr id="128" name="Diamond 127"/>
          <p:cNvSpPr/>
          <p:nvPr/>
        </p:nvSpPr>
        <p:spPr bwMode="auto">
          <a:xfrm>
            <a:off x="5400675" y="3283848"/>
            <a:ext cx="76200" cy="76200"/>
          </a:xfrm>
          <a:prstGeom prst="diamon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b="1">
              <a:solidFill>
                <a:schemeClr val="tx1"/>
              </a:solidFill>
              <a:latin typeface="Arial" charset="0"/>
              <a:ea typeface="MS PGothic" charset="0"/>
              <a:cs typeface="MS PGothic" charset="0"/>
            </a:endParaRPr>
          </a:p>
        </p:txBody>
      </p:sp>
      <p:sp>
        <p:nvSpPr>
          <p:cNvPr id="131" name="Diamond 130"/>
          <p:cNvSpPr/>
          <p:nvPr/>
        </p:nvSpPr>
        <p:spPr bwMode="auto">
          <a:xfrm>
            <a:off x="5410200" y="3477523"/>
            <a:ext cx="76200" cy="76200"/>
          </a:xfrm>
          <a:prstGeom prst="diamond">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b="1">
              <a:solidFill>
                <a:schemeClr val="tx1"/>
              </a:solidFill>
              <a:latin typeface="Arial" charset="0"/>
              <a:ea typeface="MS PGothic" charset="0"/>
              <a:cs typeface="MS PGothic" charset="0"/>
            </a:endParaRPr>
          </a:p>
        </p:txBody>
      </p:sp>
      <p:sp>
        <p:nvSpPr>
          <p:cNvPr id="132" name="Isosceles Triangle 131"/>
          <p:cNvSpPr/>
          <p:nvPr/>
        </p:nvSpPr>
        <p:spPr bwMode="auto">
          <a:xfrm>
            <a:off x="5400675" y="3864873"/>
            <a:ext cx="76200" cy="76200"/>
          </a:xfrm>
          <a:prstGeom prst="triangle">
            <a:avLst/>
          </a:prstGeom>
          <a:solidFill>
            <a:schemeClr val="bg1">
              <a:lumMod val="50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b="1">
              <a:solidFill>
                <a:schemeClr val="tx1"/>
              </a:solidFill>
              <a:latin typeface="Arial" charset="0"/>
              <a:ea typeface="MS PGothic" charset="0"/>
              <a:cs typeface="MS PGothic" charset="0"/>
            </a:endParaRPr>
          </a:p>
        </p:txBody>
      </p:sp>
      <p:sp>
        <p:nvSpPr>
          <p:cNvPr id="159" name="Diamond 134"/>
          <p:cNvSpPr/>
          <p:nvPr/>
        </p:nvSpPr>
        <p:spPr bwMode="auto">
          <a:xfrm>
            <a:off x="2184402" y="2264673"/>
            <a:ext cx="76200" cy="76200"/>
          </a:xfrm>
          <a:prstGeom prst="diamond">
            <a:avLst/>
          </a:prstGeom>
          <a:solidFill>
            <a:schemeClr val="tx1"/>
          </a:solidFill>
          <a:ln>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en-PH">
              <a:solidFill>
                <a:schemeClr val="tx1"/>
              </a:solidFill>
              <a:latin typeface="Arial" charset="0"/>
              <a:ea typeface="MS PGothic" charset="0"/>
              <a:cs typeface="MS PGothic" charset="0"/>
            </a:endParaRPr>
          </a:p>
        </p:txBody>
      </p:sp>
      <p:cxnSp>
        <p:nvCxnSpPr>
          <p:cNvPr id="92" name="直線コネクタ 23"/>
          <p:cNvCxnSpPr>
            <a:cxnSpLocks noChangeShapeType="1"/>
          </p:cNvCxnSpPr>
          <p:nvPr/>
        </p:nvCxnSpPr>
        <p:spPr bwMode="auto">
          <a:xfrm rot="5400000">
            <a:off x="2373153"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96" name="直線コネクタ 23"/>
          <p:cNvCxnSpPr>
            <a:cxnSpLocks noChangeShapeType="1"/>
          </p:cNvCxnSpPr>
          <p:nvPr/>
        </p:nvCxnSpPr>
        <p:spPr bwMode="auto">
          <a:xfrm rot="5400000">
            <a:off x="2600611"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00" name="直線コネクタ 23"/>
          <p:cNvCxnSpPr>
            <a:cxnSpLocks noChangeShapeType="1"/>
          </p:cNvCxnSpPr>
          <p:nvPr/>
        </p:nvCxnSpPr>
        <p:spPr bwMode="auto">
          <a:xfrm rot="5400000">
            <a:off x="2828069"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01" name="直線コネクタ 23"/>
          <p:cNvCxnSpPr>
            <a:cxnSpLocks noChangeShapeType="1"/>
          </p:cNvCxnSpPr>
          <p:nvPr/>
        </p:nvCxnSpPr>
        <p:spPr bwMode="auto">
          <a:xfrm rot="5400000">
            <a:off x="3284574"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05" name="直線コネクタ 23"/>
          <p:cNvCxnSpPr>
            <a:cxnSpLocks noChangeShapeType="1"/>
          </p:cNvCxnSpPr>
          <p:nvPr/>
        </p:nvCxnSpPr>
        <p:spPr bwMode="auto">
          <a:xfrm rot="5400000">
            <a:off x="3512032"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06" name="直線コネクタ 23"/>
          <p:cNvCxnSpPr>
            <a:cxnSpLocks noChangeShapeType="1"/>
          </p:cNvCxnSpPr>
          <p:nvPr/>
        </p:nvCxnSpPr>
        <p:spPr bwMode="auto">
          <a:xfrm rot="5400000">
            <a:off x="3739490"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07" name="直線コネクタ 23"/>
          <p:cNvCxnSpPr>
            <a:cxnSpLocks noChangeShapeType="1"/>
          </p:cNvCxnSpPr>
          <p:nvPr/>
        </p:nvCxnSpPr>
        <p:spPr bwMode="auto">
          <a:xfrm rot="5400000">
            <a:off x="4194407"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08" name="直線コネクタ 23"/>
          <p:cNvCxnSpPr>
            <a:cxnSpLocks noChangeShapeType="1"/>
          </p:cNvCxnSpPr>
          <p:nvPr/>
        </p:nvCxnSpPr>
        <p:spPr bwMode="auto">
          <a:xfrm rot="5400000">
            <a:off x="4421865"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09" name="直線コネクタ 23"/>
          <p:cNvCxnSpPr>
            <a:cxnSpLocks noChangeShapeType="1"/>
          </p:cNvCxnSpPr>
          <p:nvPr/>
        </p:nvCxnSpPr>
        <p:spPr bwMode="auto">
          <a:xfrm rot="5400000">
            <a:off x="4649323"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10" name="直線コネクタ 23"/>
          <p:cNvCxnSpPr>
            <a:cxnSpLocks noChangeShapeType="1"/>
          </p:cNvCxnSpPr>
          <p:nvPr/>
        </p:nvCxnSpPr>
        <p:spPr bwMode="auto">
          <a:xfrm rot="5400000">
            <a:off x="5105828"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11" name="直線コネクタ 23"/>
          <p:cNvCxnSpPr>
            <a:cxnSpLocks noChangeShapeType="1"/>
          </p:cNvCxnSpPr>
          <p:nvPr/>
        </p:nvCxnSpPr>
        <p:spPr bwMode="auto">
          <a:xfrm rot="5400000">
            <a:off x="5333286"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12" name="直線コネクタ 23"/>
          <p:cNvCxnSpPr>
            <a:cxnSpLocks noChangeShapeType="1"/>
          </p:cNvCxnSpPr>
          <p:nvPr/>
        </p:nvCxnSpPr>
        <p:spPr bwMode="auto">
          <a:xfrm rot="5400000">
            <a:off x="5560744"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13" name="直線コネクタ 23"/>
          <p:cNvCxnSpPr>
            <a:cxnSpLocks noChangeShapeType="1"/>
          </p:cNvCxnSpPr>
          <p:nvPr/>
        </p:nvCxnSpPr>
        <p:spPr bwMode="auto">
          <a:xfrm rot="5400000">
            <a:off x="6015661"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14" name="直線コネクタ 23"/>
          <p:cNvCxnSpPr>
            <a:cxnSpLocks noChangeShapeType="1"/>
          </p:cNvCxnSpPr>
          <p:nvPr/>
        </p:nvCxnSpPr>
        <p:spPr bwMode="auto">
          <a:xfrm rot="5400000">
            <a:off x="6243119"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15" name="直線コネクタ 23"/>
          <p:cNvCxnSpPr>
            <a:cxnSpLocks noChangeShapeType="1"/>
          </p:cNvCxnSpPr>
          <p:nvPr/>
        </p:nvCxnSpPr>
        <p:spPr bwMode="auto">
          <a:xfrm rot="5400000">
            <a:off x="6470577"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16" name="直線コネクタ 23"/>
          <p:cNvCxnSpPr>
            <a:cxnSpLocks noChangeShapeType="1"/>
          </p:cNvCxnSpPr>
          <p:nvPr/>
        </p:nvCxnSpPr>
        <p:spPr bwMode="auto">
          <a:xfrm rot="5400000">
            <a:off x="6927082"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17" name="直線コネクタ 23"/>
          <p:cNvCxnSpPr>
            <a:cxnSpLocks noChangeShapeType="1"/>
          </p:cNvCxnSpPr>
          <p:nvPr/>
        </p:nvCxnSpPr>
        <p:spPr bwMode="auto">
          <a:xfrm rot="5400000">
            <a:off x="7154540"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cxnSp>
        <p:nvCxnSpPr>
          <p:cNvPr id="118" name="直線コネクタ 23"/>
          <p:cNvCxnSpPr>
            <a:cxnSpLocks noChangeShapeType="1"/>
          </p:cNvCxnSpPr>
          <p:nvPr/>
        </p:nvCxnSpPr>
        <p:spPr bwMode="auto">
          <a:xfrm rot="5400000">
            <a:off x="7381998" y="1944431"/>
            <a:ext cx="179999" cy="3174"/>
          </a:xfrm>
          <a:prstGeom prst="line">
            <a:avLst/>
          </a:prstGeom>
          <a:noFill/>
          <a:ln w="25400">
            <a:solidFill>
              <a:schemeClr val="tx1"/>
            </a:solidFill>
            <a:round/>
            <a:headEnd/>
            <a:tailEnd/>
          </a:ln>
          <a:extLst>
            <a:ext uri="{909E8E84-426E-40dd-AFC4-6F175D3DCCD1}">
              <a14:hiddenFill xmlns="" xmlns:a14="http://schemas.microsoft.com/office/drawing/2010/main">
                <a:noFill/>
              </a14:hiddenFill>
            </a:ext>
          </a:extLst>
        </p:spPr>
      </p:cxnSp>
      <p:sp>
        <p:nvSpPr>
          <p:cNvPr id="119" name="テキスト ボックス 60"/>
          <p:cNvSpPr txBox="1">
            <a:spLocks noChangeArrowheads="1"/>
          </p:cNvSpPr>
          <p:nvPr/>
        </p:nvSpPr>
        <p:spPr bwMode="auto">
          <a:xfrm>
            <a:off x="2101737" y="1989504"/>
            <a:ext cx="6356463" cy="24622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sz="1000"/>
              <a:t>0  </a:t>
            </a:r>
            <a:r>
              <a:rPr lang="en-US" altLang="ja-JP" sz="800"/>
              <a:t> </a:t>
            </a:r>
            <a:r>
              <a:rPr lang="en-US" altLang="ja-JP" sz="1000"/>
              <a:t>  1    2     3    4     5    6     7    8    9    10  11   12  13   14  15   16  17 </a:t>
            </a:r>
            <a:r>
              <a:rPr lang="en-US" altLang="ja-JP" sz="800"/>
              <a:t>  </a:t>
            </a:r>
            <a:r>
              <a:rPr lang="en-US" altLang="ja-JP" sz="1000"/>
              <a:t>18   19  20  21   22  23   24 week</a:t>
            </a:r>
            <a:endParaRPr lang="ja-JP" altLang="en-US" sz="1000"/>
          </a:p>
        </p:txBody>
      </p:sp>
      <p:sp>
        <p:nvSpPr>
          <p:cNvPr id="94" name="テキスト ボックス 126">
            <a:extLst>
              <a:ext uri="{FF2B5EF4-FFF2-40B4-BE49-F238E27FC236}">
                <a16:creationId xmlns:a16="http://schemas.microsoft.com/office/drawing/2014/main" id="{5E13B2BA-DE9C-4D46-9357-ED9907B94584}"/>
              </a:ext>
            </a:extLst>
          </p:cNvPr>
          <p:cNvSpPr txBox="1">
            <a:spLocks noChangeArrowheads="1"/>
          </p:cNvSpPr>
          <p:nvPr/>
        </p:nvSpPr>
        <p:spPr bwMode="auto">
          <a:xfrm>
            <a:off x="0" y="142949"/>
            <a:ext cx="794320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kumimoji="1" lang="en-US" altLang="ja-JP" b="1" dirty="0">
                <a:latin typeface="Helvetica" charset="0"/>
                <a:cs typeface="Helvetica" charset="0"/>
              </a:rPr>
              <a:t>Supplemental Figure 4. </a:t>
            </a:r>
            <a:r>
              <a:rPr lang="en-US" altLang="ja-JP" b="1" dirty="0"/>
              <a:t>Schematic diagram of the microbiota study</a:t>
            </a:r>
            <a:r>
              <a:rPr kumimoji="1" lang="en-US" altLang="ja-JP" b="1" dirty="0">
                <a:latin typeface="Helvetica" charset="0"/>
                <a:cs typeface="Helvetica" charset="0"/>
              </a:rPr>
              <a:t>. </a:t>
            </a:r>
            <a:endParaRPr kumimoji="1" lang="ja-JP" altLang="en-US" b="1" dirty="0">
              <a:latin typeface="Helvetica" charset="0"/>
              <a:cs typeface="Helvetica" charset="0"/>
            </a:endParaRPr>
          </a:p>
        </p:txBody>
      </p:sp>
      <p:sp>
        <p:nvSpPr>
          <p:cNvPr id="95" name="テキスト ボックス 72">
            <a:extLst>
              <a:ext uri="{FF2B5EF4-FFF2-40B4-BE49-F238E27FC236}">
                <a16:creationId xmlns:a16="http://schemas.microsoft.com/office/drawing/2014/main" id="{0535232D-0615-4788-8FE1-57038691D441}"/>
              </a:ext>
            </a:extLst>
          </p:cNvPr>
          <p:cNvSpPr txBox="1">
            <a:spLocks noChangeArrowheads="1"/>
          </p:cNvSpPr>
          <p:nvPr/>
        </p:nvSpPr>
        <p:spPr bwMode="auto">
          <a:xfrm>
            <a:off x="338350" y="838200"/>
            <a:ext cx="7984096" cy="3385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sz="1600" b="1" dirty="0"/>
              <a:t>7 weeks old ICR  (♂), kept in the normal facility conditions (OPEN).</a:t>
            </a:r>
            <a:endParaRPr lang="ja-JP" altLang="en-US" sz="1600" b="1" dirty="0"/>
          </a:p>
        </p:txBody>
      </p:sp>
      <p:grpSp>
        <p:nvGrpSpPr>
          <p:cNvPr id="97" name="図形グループ 3">
            <a:extLst>
              <a:ext uri="{FF2B5EF4-FFF2-40B4-BE49-F238E27FC236}">
                <a16:creationId xmlns:a16="http://schemas.microsoft.com/office/drawing/2014/main" id="{BA60CC2B-940B-4B76-9EFB-A88BF8AE7016}"/>
              </a:ext>
            </a:extLst>
          </p:cNvPr>
          <p:cNvGrpSpPr/>
          <p:nvPr/>
        </p:nvGrpSpPr>
        <p:grpSpPr>
          <a:xfrm>
            <a:off x="1136979" y="1631624"/>
            <a:ext cx="813404" cy="633049"/>
            <a:chOff x="609601" y="1273580"/>
            <a:chExt cx="813404" cy="633049"/>
          </a:xfrm>
          <a:solidFill>
            <a:schemeClr val="bg1"/>
          </a:solidFill>
        </p:grpSpPr>
        <p:grpSp>
          <p:nvGrpSpPr>
            <p:cNvPr id="98" name="Group 508">
              <a:extLst>
                <a:ext uri="{FF2B5EF4-FFF2-40B4-BE49-F238E27FC236}">
                  <a16:creationId xmlns:a16="http://schemas.microsoft.com/office/drawing/2014/main" id="{2470BC97-CF56-484E-98A1-323DB1A879FB}"/>
                </a:ext>
              </a:extLst>
            </p:cNvPr>
            <p:cNvGrpSpPr>
              <a:grpSpLocks/>
            </p:cNvGrpSpPr>
            <p:nvPr/>
          </p:nvGrpSpPr>
          <p:grpSpPr bwMode="auto">
            <a:xfrm flipH="1">
              <a:off x="748445" y="1273580"/>
              <a:ext cx="674560" cy="591810"/>
              <a:chOff x="5472" y="1968"/>
              <a:chExt cx="584" cy="499"/>
            </a:xfrm>
            <a:grpFill/>
          </p:grpSpPr>
          <p:sp>
            <p:nvSpPr>
              <p:cNvPr id="102" name="Oval 502">
                <a:extLst>
                  <a:ext uri="{FF2B5EF4-FFF2-40B4-BE49-F238E27FC236}">
                    <a16:creationId xmlns:a16="http://schemas.microsoft.com/office/drawing/2014/main" id="{80333F79-A0D8-477C-9E3B-F8D7CB492A5A}"/>
                  </a:ext>
                </a:extLst>
              </p:cNvPr>
              <p:cNvSpPr>
                <a:spLocks noChangeArrowheads="1"/>
              </p:cNvSpPr>
              <p:nvPr/>
            </p:nvSpPr>
            <p:spPr bwMode="auto">
              <a:xfrm>
                <a:off x="5653" y="1968"/>
                <a:ext cx="136" cy="182"/>
              </a:xfrm>
              <a:prstGeom prst="ellipse">
                <a:avLst/>
              </a:prstGeom>
              <a:grpFill/>
              <a:ln w="25400">
                <a:solidFill>
                  <a:schemeClr val="tx1"/>
                </a:solidFill>
                <a:round/>
                <a:headEnd/>
                <a:tailEnd/>
              </a:ln>
              <a:effectLst/>
              <a:extLst/>
            </p:spPr>
            <p:txBody>
              <a:bodyPr wrap="none"/>
              <a:lstStyle/>
              <a:p>
                <a:pPr algn="ctr">
                  <a:defRPr/>
                </a:pPr>
                <a:endParaRPr lang="ja-JP" altLang="ja-JP" sz="1200" b="1">
                  <a:latin typeface="ＭＳ Ｐゴシック" charset="0"/>
                  <a:ea typeface="ＭＳ Ｐゴシック" charset="0"/>
                  <a:cs typeface="Arial" charset="0"/>
                </a:endParaRPr>
              </a:p>
            </p:txBody>
          </p:sp>
          <p:sp>
            <p:nvSpPr>
              <p:cNvPr id="103" name="Oval 503">
                <a:extLst>
                  <a:ext uri="{FF2B5EF4-FFF2-40B4-BE49-F238E27FC236}">
                    <a16:creationId xmlns:a16="http://schemas.microsoft.com/office/drawing/2014/main" id="{7EA66AEA-E752-4F3C-B7F1-F654DA07DDC6}"/>
                  </a:ext>
                </a:extLst>
              </p:cNvPr>
              <p:cNvSpPr>
                <a:spLocks noChangeArrowheads="1"/>
              </p:cNvSpPr>
              <p:nvPr/>
            </p:nvSpPr>
            <p:spPr bwMode="auto">
              <a:xfrm>
                <a:off x="5472" y="2104"/>
                <a:ext cx="317" cy="182"/>
              </a:xfrm>
              <a:prstGeom prst="ellipse">
                <a:avLst/>
              </a:prstGeom>
              <a:grpFill/>
              <a:ln w="25400">
                <a:solidFill>
                  <a:schemeClr val="tx1"/>
                </a:solidFill>
                <a:round/>
                <a:headEnd/>
                <a:tailEnd/>
              </a:ln>
              <a:effectLst/>
              <a:extLst/>
            </p:spPr>
            <p:txBody>
              <a:bodyPr wrap="none"/>
              <a:lstStyle/>
              <a:p>
                <a:pPr algn="ctr">
                  <a:defRPr/>
                </a:pPr>
                <a:endParaRPr lang="ja-JP" altLang="ja-JP" sz="1200" b="1">
                  <a:latin typeface="ＭＳ Ｐゴシック" charset="0"/>
                  <a:ea typeface="ＭＳ Ｐゴシック" charset="0"/>
                  <a:cs typeface="Arial" charset="0"/>
                </a:endParaRPr>
              </a:p>
            </p:txBody>
          </p:sp>
          <p:sp>
            <p:nvSpPr>
              <p:cNvPr id="104" name="Oval 504">
                <a:extLst>
                  <a:ext uri="{FF2B5EF4-FFF2-40B4-BE49-F238E27FC236}">
                    <a16:creationId xmlns:a16="http://schemas.microsoft.com/office/drawing/2014/main" id="{6E20937C-F95F-4229-BAE0-75775A49451C}"/>
                  </a:ext>
                </a:extLst>
              </p:cNvPr>
              <p:cNvSpPr>
                <a:spLocks noChangeArrowheads="1"/>
              </p:cNvSpPr>
              <p:nvPr/>
            </p:nvSpPr>
            <p:spPr bwMode="auto">
              <a:xfrm>
                <a:off x="5648" y="2104"/>
                <a:ext cx="408" cy="363"/>
              </a:xfrm>
              <a:prstGeom prst="ellipse">
                <a:avLst/>
              </a:prstGeom>
              <a:grpFill/>
              <a:ln w="25400">
                <a:solidFill>
                  <a:schemeClr val="tx1"/>
                </a:solidFill>
                <a:round/>
                <a:headEnd/>
                <a:tailEnd/>
              </a:ln>
              <a:effectLst/>
              <a:extLst/>
            </p:spPr>
            <p:txBody>
              <a:bodyPr wrap="none"/>
              <a:lstStyle/>
              <a:p>
                <a:pPr algn="ctr">
                  <a:defRPr/>
                </a:pPr>
                <a:endParaRPr lang="ja-JP" altLang="ja-JP" sz="1200" b="1" dirty="0">
                  <a:latin typeface="ＭＳ Ｐゴシック" charset="0"/>
                  <a:ea typeface="ＭＳ Ｐゴシック" charset="0"/>
                  <a:cs typeface="Arial" charset="0"/>
                </a:endParaRPr>
              </a:p>
            </p:txBody>
          </p:sp>
          <p:sp>
            <p:nvSpPr>
              <p:cNvPr id="120" name="Oval 505">
                <a:extLst>
                  <a:ext uri="{FF2B5EF4-FFF2-40B4-BE49-F238E27FC236}">
                    <a16:creationId xmlns:a16="http://schemas.microsoft.com/office/drawing/2014/main" id="{377F71B1-FC5C-4A87-B79C-0B390285B2FE}"/>
                  </a:ext>
                </a:extLst>
              </p:cNvPr>
              <p:cNvSpPr>
                <a:spLocks noChangeArrowheads="1"/>
              </p:cNvSpPr>
              <p:nvPr/>
            </p:nvSpPr>
            <p:spPr bwMode="auto">
              <a:xfrm>
                <a:off x="5563" y="2150"/>
                <a:ext cx="46" cy="46"/>
              </a:xfrm>
              <a:prstGeom prst="ellipse">
                <a:avLst/>
              </a:prstGeom>
              <a:solidFill>
                <a:schemeClr val="tx1"/>
              </a:solidFill>
              <a:ln w="25400">
                <a:solidFill>
                  <a:schemeClr val="tx1"/>
                </a:solidFill>
                <a:round/>
                <a:headEnd/>
                <a:tailEnd/>
              </a:ln>
              <a:effectLst/>
              <a:extLst/>
            </p:spPr>
            <p:txBody>
              <a:bodyPr wrap="none"/>
              <a:lstStyle/>
              <a:p>
                <a:pPr algn="ctr">
                  <a:defRPr/>
                </a:pPr>
                <a:endParaRPr lang="ja-JP" altLang="ja-JP" sz="1200" b="1">
                  <a:latin typeface="ＭＳ Ｐゴシック" charset="0"/>
                  <a:ea typeface="ＭＳ Ｐゴシック" charset="0"/>
                  <a:cs typeface="Arial" charset="0"/>
                </a:endParaRPr>
              </a:p>
            </p:txBody>
          </p:sp>
        </p:grpSp>
        <p:sp>
          <p:nvSpPr>
            <p:cNvPr id="99" name="フリーフォーム 1">
              <a:extLst>
                <a:ext uri="{FF2B5EF4-FFF2-40B4-BE49-F238E27FC236}">
                  <a16:creationId xmlns:a16="http://schemas.microsoft.com/office/drawing/2014/main" id="{ACC90301-BCAF-4B66-B2DB-068A04C94352}"/>
                </a:ext>
              </a:extLst>
            </p:cNvPr>
            <p:cNvSpPr/>
            <p:nvPr/>
          </p:nvSpPr>
          <p:spPr>
            <a:xfrm>
              <a:off x="609601" y="1752600"/>
              <a:ext cx="381000" cy="154029"/>
            </a:xfrm>
            <a:custGeom>
              <a:avLst/>
              <a:gdLst>
                <a:gd name="connsiteX0" fmla="*/ 235142 w 235415"/>
                <a:gd name="connsiteY0" fmla="*/ 45861 h 154029"/>
                <a:gd name="connsiteX1" fmla="*/ 228792 w 235415"/>
                <a:gd name="connsiteY1" fmla="*/ 109361 h 154029"/>
                <a:gd name="connsiteX2" fmla="*/ 190692 w 235415"/>
                <a:gd name="connsiteY2" fmla="*/ 134761 h 154029"/>
                <a:gd name="connsiteX3" fmla="*/ 95442 w 235415"/>
                <a:gd name="connsiteY3" fmla="*/ 153811 h 154029"/>
                <a:gd name="connsiteX4" fmla="*/ 19242 w 235415"/>
                <a:gd name="connsiteY4" fmla="*/ 122061 h 154029"/>
                <a:gd name="connsiteX5" fmla="*/ 192 w 235415"/>
                <a:gd name="connsiteY5" fmla="*/ 58561 h 154029"/>
                <a:gd name="connsiteX6" fmla="*/ 12892 w 235415"/>
                <a:gd name="connsiteY6" fmla="*/ 20461 h 154029"/>
                <a:gd name="connsiteX7" fmla="*/ 63692 w 235415"/>
                <a:gd name="connsiteY7" fmla="*/ 1411 h 154029"/>
                <a:gd name="connsiteX8" fmla="*/ 57342 w 235415"/>
                <a:gd name="connsiteY8" fmla="*/ 1411 h 154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415" h="154029">
                  <a:moveTo>
                    <a:pt x="235142" y="45861"/>
                  </a:moveTo>
                  <a:cubicBezTo>
                    <a:pt x="235671" y="70202"/>
                    <a:pt x="236200" y="94544"/>
                    <a:pt x="228792" y="109361"/>
                  </a:cubicBezTo>
                  <a:cubicBezTo>
                    <a:pt x="221384" y="124178"/>
                    <a:pt x="212917" y="127353"/>
                    <a:pt x="190692" y="134761"/>
                  </a:cubicBezTo>
                  <a:cubicBezTo>
                    <a:pt x="168467" y="142169"/>
                    <a:pt x="124017" y="155928"/>
                    <a:pt x="95442" y="153811"/>
                  </a:cubicBezTo>
                  <a:cubicBezTo>
                    <a:pt x="66867" y="151694"/>
                    <a:pt x="35117" y="137936"/>
                    <a:pt x="19242" y="122061"/>
                  </a:cubicBezTo>
                  <a:cubicBezTo>
                    <a:pt x="3367" y="106186"/>
                    <a:pt x="1250" y="75494"/>
                    <a:pt x="192" y="58561"/>
                  </a:cubicBezTo>
                  <a:cubicBezTo>
                    <a:pt x="-866" y="41628"/>
                    <a:pt x="2309" y="29986"/>
                    <a:pt x="12892" y="20461"/>
                  </a:cubicBezTo>
                  <a:cubicBezTo>
                    <a:pt x="23475" y="10936"/>
                    <a:pt x="56284" y="4586"/>
                    <a:pt x="63692" y="1411"/>
                  </a:cubicBezTo>
                  <a:cubicBezTo>
                    <a:pt x="71100" y="-1764"/>
                    <a:pt x="57342" y="1411"/>
                    <a:pt x="57342" y="1411"/>
                  </a:cubicBezTo>
                </a:path>
              </a:pathLst>
            </a:custGeom>
            <a:noFill/>
            <a:ln w="28575" cmpd="sng">
              <a:solidFill>
                <a:schemeClr val="tx1"/>
              </a:solidFill>
            </a:ln>
            <a:effectLst/>
          </p:spPr>
          <p:style>
            <a:lnRef idx="2">
              <a:schemeClr val="accent1"/>
            </a:lnRef>
            <a:fillRef idx="0">
              <a:schemeClr val="accent1"/>
            </a:fillRef>
            <a:effectRef idx="1">
              <a:schemeClr val="accent1"/>
            </a:effectRef>
            <a:fontRef idx="minor">
              <a:schemeClr val="tx1"/>
            </a:fontRef>
          </p:style>
          <p:txBody>
            <a:bodyPr anchor="ctr"/>
            <a:lstStyle/>
            <a:p>
              <a:pPr algn="ctr">
                <a:defRPr/>
              </a:pPr>
              <a:endParaRPr kumimoji="1" lang="ja-JP" altLang="en-US"/>
            </a:p>
          </p:txBody>
        </p:sp>
      </p:grpSp>
      <p:sp>
        <p:nvSpPr>
          <p:cNvPr id="122" name="爆発 2 3">
            <a:extLst>
              <a:ext uri="{FF2B5EF4-FFF2-40B4-BE49-F238E27FC236}">
                <a16:creationId xmlns:a16="http://schemas.microsoft.com/office/drawing/2014/main" id="{8A174798-5105-48C8-BD02-48C85271BD29}"/>
              </a:ext>
            </a:extLst>
          </p:cNvPr>
          <p:cNvSpPr/>
          <p:nvPr/>
        </p:nvSpPr>
        <p:spPr>
          <a:xfrm>
            <a:off x="2101737" y="2438344"/>
            <a:ext cx="304800" cy="228600"/>
          </a:xfrm>
          <a:prstGeom prst="irregularSeal2">
            <a:avLst/>
          </a:prstGeom>
          <a:solidFill>
            <a:schemeClr val="tx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23" name="爆発 2 3">
            <a:extLst>
              <a:ext uri="{FF2B5EF4-FFF2-40B4-BE49-F238E27FC236}">
                <a16:creationId xmlns:a16="http://schemas.microsoft.com/office/drawing/2014/main" id="{118CE78B-E39A-41AB-832E-D3486F6766D4}"/>
              </a:ext>
            </a:extLst>
          </p:cNvPr>
          <p:cNvSpPr/>
          <p:nvPr/>
        </p:nvSpPr>
        <p:spPr>
          <a:xfrm>
            <a:off x="2971836" y="2441541"/>
            <a:ext cx="304800" cy="228600"/>
          </a:xfrm>
          <a:prstGeom prst="irregularSeal2">
            <a:avLst/>
          </a:prstGeom>
          <a:solidFill>
            <a:schemeClr val="tx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24" name="爆発 2 3">
            <a:extLst>
              <a:ext uri="{FF2B5EF4-FFF2-40B4-BE49-F238E27FC236}">
                <a16:creationId xmlns:a16="http://schemas.microsoft.com/office/drawing/2014/main" id="{439CA10F-083E-4697-86C6-A813CFBDFCB3}"/>
              </a:ext>
            </a:extLst>
          </p:cNvPr>
          <p:cNvSpPr/>
          <p:nvPr/>
        </p:nvSpPr>
        <p:spPr>
          <a:xfrm>
            <a:off x="4800600" y="2438344"/>
            <a:ext cx="304800" cy="228600"/>
          </a:xfrm>
          <a:prstGeom prst="irregularSeal2">
            <a:avLst/>
          </a:prstGeom>
          <a:solidFill>
            <a:schemeClr val="tx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25" name="爆発 2 3">
            <a:extLst>
              <a:ext uri="{FF2B5EF4-FFF2-40B4-BE49-F238E27FC236}">
                <a16:creationId xmlns:a16="http://schemas.microsoft.com/office/drawing/2014/main" id="{62781143-A875-41E8-945E-D739D925EDF8}"/>
              </a:ext>
            </a:extLst>
          </p:cNvPr>
          <p:cNvSpPr/>
          <p:nvPr/>
        </p:nvSpPr>
        <p:spPr>
          <a:xfrm>
            <a:off x="7543800" y="2440886"/>
            <a:ext cx="304800" cy="228600"/>
          </a:xfrm>
          <a:prstGeom prst="irregularSeal2">
            <a:avLst/>
          </a:prstGeom>
          <a:solidFill>
            <a:schemeClr val="tx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
        <p:nvSpPr>
          <p:cNvPr id="160" name="爆発 2 3">
            <a:extLst>
              <a:ext uri="{FF2B5EF4-FFF2-40B4-BE49-F238E27FC236}">
                <a16:creationId xmlns:a16="http://schemas.microsoft.com/office/drawing/2014/main" id="{CE3A6301-6DE7-4488-8BA9-D058E670FD79}"/>
              </a:ext>
            </a:extLst>
          </p:cNvPr>
          <p:cNvSpPr/>
          <p:nvPr/>
        </p:nvSpPr>
        <p:spPr>
          <a:xfrm>
            <a:off x="5316003" y="3636273"/>
            <a:ext cx="256122" cy="152400"/>
          </a:xfrm>
          <a:prstGeom prst="irregularSeal2">
            <a:avLst/>
          </a:prstGeom>
          <a:solidFill>
            <a:schemeClr val="tx1"/>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37280852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4D1B0140-23B8-4547-B1F2-5E7B187D5637}"/>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219200" y="1214919"/>
            <a:ext cx="6210000" cy="4320000"/>
          </a:xfrm>
          <a:prstGeom prst="rect">
            <a:avLst/>
          </a:prstGeom>
        </p:spPr>
      </p:pic>
      <p:sp>
        <p:nvSpPr>
          <p:cNvPr id="12349" name="テキスト ボックス 126"/>
          <p:cNvSpPr txBox="1">
            <a:spLocks noChangeArrowheads="1"/>
          </p:cNvSpPr>
          <p:nvPr/>
        </p:nvSpPr>
        <p:spPr bwMode="auto">
          <a:xfrm>
            <a:off x="22225" y="87868"/>
            <a:ext cx="7662938"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kumimoji="1" lang="en-US" altLang="ja-JP" b="1" dirty="0">
                <a:latin typeface="Helvetica" charset="0"/>
                <a:cs typeface="Helvetica" charset="0"/>
              </a:rPr>
              <a:t>Supplemental Figure 5. Schematic representation of the experiment. </a:t>
            </a:r>
            <a:endParaRPr kumimoji="1" lang="ja-JP" altLang="en-US" b="1" dirty="0">
              <a:latin typeface="Helvetica" charset="0"/>
              <a:cs typeface="Helvetica" charset="0"/>
            </a:endParaRPr>
          </a:p>
        </p:txBody>
      </p:sp>
      <p:sp>
        <p:nvSpPr>
          <p:cNvPr id="9" name="テキスト ボックス 8">
            <a:extLst>
              <a:ext uri="{FF2B5EF4-FFF2-40B4-BE49-F238E27FC236}">
                <a16:creationId xmlns:a16="http://schemas.microsoft.com/office/drawing/2014/main" id="{7A4F7D02-D656-9547-9811-E35D8CCE9C1E}"/>
              </a:ext>
            </a:extLst>
          </p:cNvPr>
          <p:cNvSpPr txBox="1"/>
          <p:nvPr/>
        </p:nvSpPr>
        <p:spPr>
          <a:xfrm>
            <a:off x="6324600" y="1752600"/>
            <a:ext cx="856325" cy="307777"/>
          </a:xfrm>
          <a:prstGeom prst="rect">
            <a:avLst/>
          </a:prstGeom>
          <a:solidFill>
            <a:schemeClr val="bg1"/>
          </a:solidFill>
        </p:spPr>
        <p:txBody>
          <a:bodyPr wrap="none" rtlCol="0">
            <a:spAutoFit/>
          </a:bodyPr>
          <a:lstStyle/>
          <a:p>
            <a:r>
              <a:rPr kumimoji="1" lang="en-US" altLang="ja-JP" sz="1400" dirty="0"/>
              <a:t>P=0.504</a:t>
            </a:r>
            <a:endParaRPr kumimoji="1" lang="ja-JP" altLang="en-US" sz="1400"/>
          </a:p>
        </p:txBody>
      </p:sp>
      <p:sp>
        <p:nvSpPr>
          <p:cNvPr id="5" name="TextBox 5">
            <a:extLst>
              <a:ext uri="{FF2B5EF4-FFF2-40B4-BE49-F238E27FC236}">
                <a16:creationId xmlns:a16="http://schemas.microsoft.com/office/drawing/2014/main" id="{2016B649-B3AE-9F40-9851-5E381F1AE02A}"/>
              </a:ext>
            </a:extLst>
          </p:cNvPr>
          <p:cNvSpPr txBox="1">
            <a:spLocks noChangeArrowheads="1"/>
          </p:cNvSpPr>
          <p:nvPr/>
        </p:nvSpPr>
        <p:spPr bwMode="auto">
          <a:xfrm>
            <a:off x="1280885" y="1232410"/>
            <a:ext cx="304796"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sz="1400" b="1"/>
              <a:t>A</a:t>
            </a:r>
            <a:endParaRPr lang="en-PH" altLang="ja-JP" sz="1400" b="1"/>
          </a:p>
        </p:txBody>
      </p:sp>
      <p:sp>
        <p:nvSpPr>
          <p:cNvPr id="7" name="TextBox 5">
            <a:extLst>
              <a:ext uri="{FF2B5EF4-FFF2-40B4-BE49-F238E27FC236}">
                <a16:creationId xmlns:a16="http://schemas.microsoft.com/office/drawing/2014/main" id="{6DDFE796-C722-1643-A70D-0F75D48C2256}"/>
              </a:ext>
            </a:extLst>
          </p:cNvPr>
          <p:cNvSpPr txBox="1">
            <a:spLocks noChangeArrowheads="1"/>
          </p:cNvSpPr>
          <p:nvPr/>
        </p:nvSpPr>
        <p:spPr bwMode="auto">
          <a:xfrm>
            <a:off x="4343403" y="1232410"/>
            <a:ext cx="228597"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sz="1400" b="1"/>
              <a:t>B</a:t>
            </a:r>
            <a:endParaRPr lang="en-PH" altLang="ja-JP" sz="1400" b="1"/>
          </a:p>
        </p:txBody>
      </p:sp>
    </p:spTree>
    <p:extLst>
      <p:ext uri="{BB962C8B-B14F-4D97-AF65-F5344CB8AC3E}">
        <p14:creationId xmlns:p14="http://schemas.microsoft.com/office/powerpoint/2010/main" val="4291489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Box 5"/>
          <p:cNvSpPr txBox="1">
            <a:spLocks noChangeArrowheads="1"/>
          </p:cNvSpPr>
          <p:nvPr/>
        </p:nvSpPr>
        <p:spPr bwMode="auto">
          <a:xfrm>
            <a:off x="152400" y="228600"/>
            <a:ext cx="88392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dirty="0"/>
              <a:t>Supplemental Table 1. Comparison of major ingredients between TWC and AMW of </a:t>
            </a:r>
            <a:r>
              <a:rPr lang="en-US" altLang="ja-JP" b="1" dirty="0" err="1"/>
              <a:t>Hita</a:t>
            </a:r>
            <a:r>
              <a:rPr lang="en-US" altLang="ja-JP" b="1" dirty="0"/>
              <a:t> basin. </a:t>
            </a:r>
            <a:endParaRPr lang="en-PH" altLang="ja-JP" b="1" dirty="0"/>
          </a:p>
        </p:txBody>
      </p:sp>
      <p:sp>
        <p:nvSpPr>
          <p:cNvPr id="2" name="テキスト ボックス 1">
            <a:extLst>
              <a:ext uri="{FF2B5EF4-FFF2-40B4-BE49-F238E27FC236}">
                <a16:creationId xmlns:a16="http://schemas.microsoft.com/office/drawing/2014/main" id="{613F6AC8-EBC0-C74C-98F8-40C6FF7D3F18}"/>
              </a:ext>
            </a:extLst>
          </p:cNvPr>
          <p:cNvSpPr txBox="1"/>
          <p:nvPr/>
        </p:nvSpPr>
        <p:spPr>
          <a:xfrm>
            <a:off x="838200" y="5105400"/>
            <a:ext cx="7085594" cy="738664"/>
          </a:xfrm>
          <a:prstGeom prst="rect">
            <a:avLst/>
          </a:prstGeom>
          <a:noFill/>
        </p:spPr>
        <p:txBody>
          <a:bodyPr wrap="none" rtlCol="0">
            <a:spAutoFit/>
          </a:bodyPr>
          <a:lstStyle/>
          <a:p>
            <a:r>
              <a:rPr kumimoji="1" lang="en-US" altLang="ja-JP" sz="1400" dirty="0">
                <a:solidFill>
                  <a:srgbClr val="FF0000"/>
                </a:solidFill>
              </a:rPr>
              <a:t>The concentration of each ingredients was indicated based on the references [22, 24].  </a:t>
            </a:r>
          </a:p>
          <a:p>
            <a:r>
              <a:rPr kumimoji="1" lang="en-US" altLang="ja-JP" sz="1400" dirty="0">
                <a:solidFill>
                  <a:srgbClr val="FF0000"/>
                </a:solidFill>
              </a:rPr>
              <a:t>*http://</a:t>
            </a:r>
            <a:r>
              <a:rPr kumimoji="1" lang="en-US" altLang="ja-JP" sz="1400" dirty="0" err="1">
                <a:solidFill>
                  <a:srgbClr val="FF0000"/>
                </a:solidFill>
              </a:rPr>
              <a:t>www.hitatenryosui.co.jp</a:t>
            </a:r>
            <a:r>
              <a:rPr kumimoji="1" lang="en-US" altLang="ja-JP" sz="1400" dirty="0">
                <a:solidFill>
                  <a:srgbClr val="FF0000"/>
                </a:solidFill>
              </a:rPr>
              <a:t>/</a:t>
            </a:r>
            <a:r>
              <a:rPr kumimoji="1" lang="en-US" altLang="ja-JP" sz="1400" dirty="0" err="1">
                <a:solidFill>
                  <a:srgbClr val="FF0000"/>
                </a:solidFill>
              </a:rPr>
              <a:t>tenryosui</a:t>
            </a:r>
            <a:r>
              <a:rPr kumimoji="1" lang="en-US" altLang="ja-JP" sz="1400" dirty="0">
                <a:solidFill>
                  <a:srgbClr val="FF0000"/>
                </a:solidFill>
              </a:rPr>
              <a:t>/</a:t>
            </a:r>
            <a:r>
              <a:rPr kumimoji="1" lang="en-US" altLang="ja-JP" sz="1400" dirty="0" err="1">
                <a:solidFill>
                  <a:srgbClr val="FF0000"/>
                </a:solidFill>
              </a:rPr>
              <a:t>life_with_tenryosui</a:t>
            </a:r>
            <a:r>
              <a:rPr kumimoji="1" lang="en-US" altLang="ja-JP" sz="1400" dirty="0">
                <a:solidFill>
                  <a:srgbClr val="FF0000"/>
                </a:solidFill>
              </a:rPr>
              <a:t>/</a:t>
            </a:r>
            <a:r>
              <a:rPr kumimoji="1" lang="en-US" altLang="ja-JP" sz="1400" dirty="0" err="1">
                <a:solidFill>
                  <a:srgbClr val="FF0000"/>
                </a:solidFill>
              </a:rPr>
              <a:t>tenryosui_element.php</a:t>
            </a:r>
            <a:r>
              <a:rPr kumimoji="1" lang="en-US" altLang="ja-JP" sz="1400" dirty="0">
                <a:solidFill>
                  <a:srgbClr val="FF0000"/>
                </a:solidFill>
              </a:rPr>
              <a:t>. </a:t>
            </a:r>
          </a:p>
          <a:p>
            <a:r>
              <a:rPr kumimoji="1" lang="en-US" altLang="ja-JP" sz="1400" dirty="0">
                <a:solidFill>
                  <a:srgbClr val="FF0000"/>
                </a:solidFill>
              </a:rPr>
              <a:t>**https://</a:t>
            </a:r>
            <a:r>
              <a:rPr kumimoji="1" lang="en-US" altLang="ja-JP" sz="1400" dirty="0" err="1">
                <a:solidFill>
                  <a:srgbClr val="FF0000"/>
                </a:solidFill>
              </a:rPr>
              <a:t>link.springer.com</a:t>
            </a:r>
            <a:r>
              <a:rPr kumimoji="1" lang="en-US" altLang="ja-JP" sz="1400" dirty="0">
                <a:solidFill>
                  <a:srgbClr val="FF0000"/>
                </a:solidFill>
              </a:rPr>
              <a:t>/content/pdf/10.1007%2Fs00702-017-1824-6.pdf    </a:t>
            </a:r>
            <a:endParaRPr kumimoji="1" lang="ja-JP" altLang="en-US" sz="1400">
              <a:solidFill>
                <a:srgbClr val="FF0000"/>
              </a:solidFill>
            </a:endParaRPr>
          </a:p>
        </p:txBody>
      </p:sp>
      <p:pic>
        <p:nvPicPr>
          <p:cNvPr id="7" name="図 6">
            <a:extLst>
              <a:ext uri="{FF2B5EF4-FFF2-40B4-BE49-F238E27FC236}">
                <a16:creationId xmlns:a16="http://schemas.microsoft.com/office/drawing/2014/main" id="{34B1F20A-0806-7E4F-AB3E-EC0E2C50AB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807" y="874931"/>
            <a:ext cx="8890346" cy="4230469"/>
          </a:xfrm>
          <a:prstGeom prst="rect">
            <a:avLst/>
          </a:prstGeom>
        </p:spPr>
      </p:pic>
    </p:spTree>
    <p:extLst>
      <p:ext uri="{BB962C8B-B14F-4D97-AF65-F5344CB8AC3E}">
        <p14:creationId xmlns:p14="http://schemas.microsoft.com/office/powerpoint/2010/main" val="10458559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Box 5"/>
          <p:cNvSpPr txBox="1">
            <a:spLocks noChangeArrowheads="1"/>
          </p:cNvSpPr>
          <p:nvPr/>
        </p:nvSpPr>
        <p:spPr bwMode="auto">
          <a:xfrm>
            <a:off x="152400" y="228600"/>
            <a:ext cx="8839200" cy="3698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a:latin typeface="Arial" panose="020B0604020202020204" pitchFamily="34" charset="0"/>
                <a:cs typeface="Arial" panose="020B0604020202020204" pitchFamily="34" charset="0"/>
              </a:rPr>
              <a:t>Supplemental Table 2. Primers and UPL probes used for RT-</a:t>
            </a:r>
            <a:r>
              <a:rPr lang="en-US" altLang="ja-JP" b="1" err="1">
                <a:latin typeface="Arial" panose="020B0604020202020204" pitchFamily="34" charset="0"/>
                <a:cs typeface="Arial" panose="020B0604020202020204" pitchFamily="34" charset="0"/>
              </a:rPr>
              <a:t>qPCR</a:t>
            </a:r>
            <a:r>
              <a:rPr lang="en-US" altLang="ja-JP" b="1">
                <a:latin typeface="Arial" panose="020B0604020202020204" pitchFamily="34" charset="0"/>
                <a:cs typeface="Arial" panose="020B0604020202020204" pitchFamily="34" charset="0"/>
              </a:rPr>
              <a:t>. </a:t>
            </a:r>
            <a:endParaRPr lang="en-PH" altLang="ja-JP" b="1">
              <a:latin typeface="Arial" panose="020B0604020202020204" pitchFamily="34" charset="0"/>
              <a:cs typeface="Arial" panose="020B0604020202020204" pitchFamily="34" charset="0"/>
            </a:endParaRPr>
          </a:p>
        </p:txBody>
      </p:sp>
      <p:graphicFrame>
        <p:nvGraphicFramePr>
          <p:cNvPr id="8" name="表 7"/>
          <p:cNvGraphicFramePr>
            <a:graphicFrameLocks noGrp="1"/>
          </p:cNvGraphicFramePr>
          <p:nvPr>
            <p:extLst>
              <p:ext uri="{D42A27DB-BD31-4B8C-83A1-F6EECF244321}">
                <p14:modId xmlns:p14="http://schemas.microsoft.com/office/powerpoint/2010/main" val="1124505219"/>
              </p:ext>
            </p:extLst>
          </p:nvPr>
        </p:nvGraphicFramePr>
        <p:xfrm>
          <a:off x="457200" y="1143000"/>
          <a:ext cx="7848600" cy="1381760"/>
        </p:xfrm>
        <a:graphic>
          <a:graphicData uri="http://schemas.openxmlformats.org/drawingml/2006/table">
            <a:tbl>
              <a:tblPr firstRow="1" bandRow="1">
                <a:tableStyleId>{5C22544A-7EE6-4342-B048-85BDC9FD1C3A}</a:tableStyleId>
              </a:tblPr>
              <a:tblGrid>
                <a:gridCol w="1066800">
                  <a:extLst>
                    <a:ext uri="{9D8B030D-6E8A-4147-A177-3AD203B41FA5}">
                      <a16:colId xmlns:a16="http://schemas.microsoft.com/office/drawing/2014/main" val="20000"/>
                    </a:ext>
                  </a:extLst>
                </a:gridCol>
                <a:gridCol w="2743200">
                  <a:extLst>
                    <a:ext uri="{9D8B030D-6E8A-4147-A177-3AD203B41FA5}">
                      <a16:colId xmlns:a16="http://schemas.microsoft.com/office/drawing/2014/main" val="20001"/>
                    </a:ext>
                  </a:extLst>
                </a:gridCol>
                <a:gridCol w="2743200">
                  <a:extLst>
                    <a:ext uri="{9D8B030D-6E8A-4147-A177-3AD203B41FA5}">
                      <a16:colId xmlns:a16="http://schemas.microsoft.com/office/drawing/2014/main" val="20002"/>
                    </a:ext>
                  </a:extLst>
                </a:gridCol>
                <a:gridCol w="1295400">
                  <a:extLst>
                    <a:ext uri="{9D8B030D-6E8A-4147-A177-3AD203B41FA5}">
                      <a16:colId xmlns:a16="http://schemas.microsoft.com/office/drawing/2014/main" val="20003"/>
                    </a:ext>
                  </a:extLst>
                </a:gridCol>
              </a:tblGrid>
              <a:tr h="370840">
                <a:tc>
                  <a:txBody>
                    <a:bodyPr/>
                    <a:lstStyle/>
                    <a:p>
                      <a:r>
                        <a:rPr kumimoji="1" lang="en-US" altLang="ja-JP" b="1">
                          <a:solidFill>
                            <a:srgbClr val="000000"/>
                          </a:solidFill>
                          <a:latin typeface="Arial"/>
                          <a:cs typeface="Arial"/>
                        </a:rPr>
                        <a:t>Gene</a:t>
                      </a:r>
                      <a:endParaRPr kumimoji="1" lang="ja-JP" altLang="en-US" b="1">
                        <a:solidFill>
                          <a:srgbClr val="000000"/>
                        </a:solidFill>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r>
                        <a:rPr lang="en-US" altLang="ja-JP" b="1">
                          <a:solidFill>
                            <a:srgbClr val="000000"/>
                          </a:solidFill>
                        </a:rPr>
                        <a:t>Left  primer</a:t>
                      </a:r>
                      <a:endParaRPr kumimoji="1" lang="ja-JP" altLang="en-US" b="1">
                        <a:solidFill>
                          <a:srgbClr val="000000"/>
                        </a:solidFill>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r>
                        <a:rPr lang="en-US" altLang="ja-JP" b="1">
                          <a:solidFill>
                            <a:srgbClr val="000000"/>
                          </a:solidFill>
                        </a:rPr>
                        <a:t>Right primer</a:t>
                      </a:r>
                      <a:endParaRPr kumimoji="1" lang="ja-JP" altLang="en-US" b="1">
                        <a:solidFill>
                          <a:srgbClr val="000000"/>
                        </a:solidFill>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r>
                        <a:rPr lang="en-US" altLang="ja-JP">
                          <a:solidFill>
                            <a:srgbClr val="000000"/>
                          </a:solidFill>
                        </a:rPr>
                        <a:t>UPL probe number</a:t>
                      </a:r>
                      <a:endParaRPr kumimoji="1" lang="ja-JP" altLang="en-US" b="1">
                        <a:solidFill>
                          <a:srgbClr val="000000"/>
                        </a:solidFill>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r>
                        <a:rPr kumimoji="1" lang="en-US" altLang="ja-JP" b="0">
                          <a:solidFill>
                            <a:srgbClr val="000000"/>
                          </a:solidFill>
                          <a:latin typeface="Arial"/>
                          <a:cs typeface="Arial"/>
                        </a:rPr>
                        <a:t>GAPDH</a:t>
                      </a:r>
                      <a:endParaRPr kumimoji="1" lang="ja-JP" altLang="en-US" b="0">
                        <a:solidFill>
                          <a:srgbClr val="000000"/>
                        </a:solidFill>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r>
                        <a:rPr lang="en-US" altLang="ja-JP" sz="1200" b="0" i="0" u="none" strike="noStrike" kern="1200" cap="all" baseline="0" dirty="0">
                          <a:solidFill>
                            <a:schemeClr val="dk1"/>
                          </a:solidFill>
                          <a:latin typeface="Arial" panose="020B0604020202020204" pitchFamily="34" charset="0"/>
                          <a:ea typeface="+mn-ea"/>
                          <a:cs typeface="Arial" panose="020B0604020202020204" pitchFamily="34" charset="0"/>
                        </a:rPr>
                        <a:t>5’-tgtccgtcgtggatctgac-3’</a:t>
                      </a:r>
                      <a:endParaRPr kumimoji="1" lang="ja-JP" altLang="en-US" sz="1200" b="0" cap="all" baseline="0">
                        <a:solidFill>
                          <a:srgbClr val="000000"/>
                        </a:solidFill>
                        <a:latin typeface="Arial" panose="020B0604020202020204" pitchFamily="34" charset="0"/>
                        <a:cs typeface="Arial" panose="020B0604020202020204" pitchFamily="34" charset="0"/>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r>
                        <a:rPr lang="en-US" altLang="ja-JP" sz="1200" b="0" i="0" u="none" strike="noStrike" kern="1200" cap="all" baseline="0" dirty="0">
                          <a:solidFill>
                            <a:schemeClr val="dk1"/>
                          </a:solidFill>
                          <a:latin typeface="Arial" panose="020B0604020202020204" pitchFamily="34" charset="0"/>
                          <a:ea typeface="+mn-ea"/>
                          <a:cs typeface="Arial" panose="020B0604020202020204" pitchFamily="34" charset="0"/>
                        </a:rPr>
                        <a:t>5’-cctgcttcaccaccttcttg-3’</a:t>
                      </a:r>
                      <a:endParaRPr kumimoji="1" lang="ja-JP" altLang="en-US" sz="1200" b="1" cap="all" baseline="0">
                        <a:solidFill>
                          <a:srgbClr val="000000"/>
                        </a:solidFill>
                        <a:latin typeface="Arial" panose="020B0604020202020204" pitchFamily="34" charset="0"/>
                        <a:cs typeface="Arial" panose="020B0604020202020204" pitchFamily="34" charset="0"/>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r>
                        <a:rPr lang="uk-UA" altLang="ja-JP" sz="1800" b="0" i="0" u="none" strike="noStrike" kern="1200" baseline="0">
                          <a:solidFill>
                            <a:schemeClr val="dk1"/>
                          </a:solidFill>
                          <a:latin typeface="+mn-lt"/>
                          <a:ea typeface="+mn-ea"/>
                          <a:cs typeface="+mn-cs"/>
                        </a:rPr>
                        <a:t>#80</a:t>
                      </a:r>
                      <a:endParaRPr kumimoji="1" lang="ja-JP" altLang="en-US" b="1">
                        <a:solidFill>
                          <a:srgbClr val="000000"/>
                        </a:solidFill>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r>
                        <a:rPr kumimoji="1" lang="en-US" altLang="ja-JP" b="0">
                          <a:solidFill>
                            <a:srgbClr val="000000"/>
                          </a:solidFill>
                          <a:latin typeface="Arial"/>
                          <a:cs typeface="Arial"/>
                        </a:rPr>
                        <a:t>UCP-1</a:t>
                      </a:r>
                      <a:endParaRPr kumimoji="1" lang="ja-JP" altLang="en-US" b="0">
                        <a:solidFill>
                          <a:srgbClr val="000000"/>
                        </a:solidFill>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r>
                        <a:rPr lang="en-US" altLang="ja-JP" sz="1200" b="0" i="0" u="none" strike="noStrike" kern="1200" cap="all" baseline="0" dirty="0">
                          <a:solidFill>
                            <a:schemeClr val="dk1"/>
                          </a:solidFill>
                          <a:latin typeface="Arial" panose="020B0604020202020204" pitchFamily="34" charset="0"/>
                          <a:ea typeface="+mn-ea"/>
                          <a:cs typeface="Arial" panose="020B0604020202020204" pitchFamily="34" charset="0"/>
                        </a:rPr>
                        <a:t>5’-ggcctctacgactcagtcca-3’</a:t>
                      </a:r>
                      <a:endParaRPr kumimoji="1" lang="ja-JP" altLang="en-US" sz="1200" b="0" cap="all" baseline="0">
                        <a:solidFill>
                          <a:srgbClr val="000000"/>
                        </a:solidFill>
                        <a:latin typeface="Arial" panose="020B0604020202020204" pitchFamily="34" charset="0"/>
                        <a:cs typeface="Arial" panose="020B0604020202020204" pitchFamily="34" charset="0"/>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r>
                        <a:rPr lang="en-US" altLang="ja-JP" sz="1200" b="0" i="0" u="none" strike="noStrike" kern="1200" cap="all" baseline="0" dirty="0">
                          <a:solidFill>
                            <a:schemeClr val="dk1"/>
                          </a:solidFill>
                          <a:latin typeface="Arial" panose="020B0604020202020204" pitchFamily="34" charset="0"/>
                          <a:ea typeface="+mn-ea"/>
                          <a:cs typeface="Arial" panose="020B0604020202020204" pitchFamily="34" charset="0"/>
                        </a:rPr>
                        <a:t>5’-taagccggctgagatcttgt-3’</a:t>
                      </a:r>
                      <a:endParaRPr kumimoji="1" lang="ja-JP" altLang="en-US" sz="1200" b="1" cap="all" baseline="0">
                        <a:solidFill>
                          <a:srgbClr val="000000"/>
                        </a:solidFill>
                        <a:latin typeface="Arial" panose="020B0604020202020204" pitchFamily="34" charset="0"/>
                        <a:cs typeface="Arial" panose="020B0604020202020204" pitchFamily="34" charset="0"/>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tc>
                  <a:txBody>
                    <a:bodyPr/>
                    <a:lstStyle/>
                    <a:p>
                      <a:r>
                        <a:rPr lang="uk-UA" altLang="ja-JP" sz="1800" b="0" i="0" u="none" strike="noStrike" kern="1200" baseline="0" dirty="0">
                          <a:solidFill>
                            <a:schemeClr val="dk1"/>
                          </a:solidFill>
                          <a:latin typeface="+mn-lt"/>
                          <a:ea typeface="+mn-ea"/>
                          <a:cs typeface="+mn-cs"/>
                        </a:rPr>
                        <a:t>#34</a:t>
                      </a:r>
                      <a:endParaRPr kumimoji="1" lang="ja-JP" altLang="en-US" b="1">
                        <a:solidFill>
                          <a:srgbClr val="000000"/>
                        </a:solidFill>
                        <a:latin typeface="Arial"/>
                        <a:cs typeface="Arial"/>
                      </a:endParaRPr>
                    </a:p>
                  </a:txBody>
                  <a:tcP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noFill/>
                  </a:tcPr>
                </a:tc>
                <a:extLst>
                  <a:ext uri="{0D108BD9-81ED-4DB2-BD59-A6C34878D82A}">
                    <a16:rowId xmlns:a16="http://schemas.microsoft.com/office/drawing/2014/main" val="10002"/>
                  </a:ext>
                </a:extLst>
              </a:tr>
            </a:tbl>
          </a:graphicData>
        </a:graphic>
      </p:graphicFrame>
      <p:sp>
        <p:nvSpPr>
          <p:cNvPr id="4" name="テキスト ボックス 3">
            <a:extLst>
              <a:ext uri="{FF2B5EF4-FFF2-40B4-BE49-F238E27FC236}">
                <a16:creationId xmlns:a16="http://schemas.microsoft.com/office/drawing/2014/main" id="{C0214E5A-8455-9C4F-8B54-32993695D6CD}"/>
              </a:ext>
            </a:extLst>
          </p:cNvPr>
          <p:cNvSpPr txBox="1"/>
          <p:nvPr/>
        </p:nvSpPr>
        <p:spPr>
          <a:xfrm>
            <a:off x="381000" y="2819400"/>
            <a:ext cx="7828874" cy="523220"/>
          </a:xfrm>
          <a:prstGeom prst="rect">
            <a:avLst/>
          </a:prstGeom>
          <a:noFill/>
        </p:spPr>
        <p:txBody>
          <a:bodyPr wrap="none" rtlCol="0">
            <a:spAutoFit/>
          </a:bodyPr>
          <a:lstStyle/>
          <a:p>
            <a:r>
              <a:rPr kumimoji="1" lang="en-US" altLang="ja-JP" sz="1400" dirty="0">
                <a:solidFill>
                  <a:srgbClr val="FF0000"/>
                </a:solidFill>
              </a:rPr>
              <a:t>Each primer and probe was selected according to the company’s instruction; </a:t>
            </a:r>
          </a:p>
          <a:p>
            <a:r>
              <a:rPr kumimoji="1" lang="en-US" altLang="ja-JP" sz="1400" dirty="0">
                <a:solidFill>
                  <a:srgbClr val="FF0000"/>
                </a:solidFill>
              </a:rPr>
              <a:t>https://</a:t>
            </a:r>
            <a:r>
              <a:rPr kumimoji="1" lang="en-US" altLang="ja-JP" sz="1400" dirty="0" err="1">
                <a:solidFill>
                  <a:srgbClr val="FF0000"/>
                </a:solidFill>
              </a:rPr>
              <a:t>lifescience.roche.com</a:t>
            </a:r>
            <a:r>
              <a:rPr kumimoji="1" lang="en-US" altLang="ja-JP" sz="1400" dirty="0">
                <a:solidFill>
                  <a:srgbClr val="FF0000"/>
                </a:solidFill>
              </a:rPr>
              <a:t>/</a:t>
            </a:r>
            <a:r>
              <a:rPr kumimoji="1" lang="en-US" altLang="ja-JP" sz="1400" dirty="0" err="1">
                <a:solidFill>
                  <a:srgbClr val="FF0000"/>
                </a:solidFill>
              </a:rPr>
              <a:t>global_en</a:t>
            </a:r>
            <a:r>
              <a:rPr kumimoji="1" lang="en-US" altLang="ja-JP" sz="1400" dirty="0">
                <a:solidFill>
                  <a:srgbClr val="FF0000"/>
                </a:solidFill>
              </a:rPr>
              <a:t>/brands/</a:t>
            </a:r>
            <a:r>
              <a:rPr kumimoji="1" lang="en-US" altLang="ja-JP" sz="1400" dirty="0" err="1">
                <a:solidFill>
                  <a:srgbClr val="FF0000"/>
                </a:solidFill>
              </a:rPr>
              <a:t>universal-probe-library.html#assay-design-center</a:t>
            </a:r>
            <a:r>
              <a:rPr kumimoji="1" lang="en-US" altLang="ja-JP" sz="1400" dirty="0">
                <a:solidFill>
                  <a:srgbClr val="FF0000"/>
                </a:solidFill>
              </a:rPr>
              <a:t> </a:t>
            </a:r>
            <a:endParaRPr kumimoji="1" lang="ja-JP" altLang="en-US" sz="1400">
              <a:solidFill>
                <a:srgbClr val="FF0000"/>
              </a:solidFill>
            </a:endParaRPr>
          </a:p>
        </p:txBody>
      </p:sp>
    </p:spTree>
    <p:extLst>
      <p:ext uri="{BB962C8B-B14F-4D97-AF65-F5344CB8AC3E}">
        <p14:creationId xmlns:p14="http://schemas.microsoft.com/office/powerpoint/2010/main" val="22546819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TextBox 5"/>
          <p:cNvSpPr txBox="1">
            <a:spLocks noChangeArrowheads="1"/>
          </p:cNvSpPr>
          <p:nvPr/>
        </p:nvSpPr>
        <p:spPr bwMode="auto">
          <a:xfrm>
            <a:off x="152400" y="228600"/>
            <a:ext cx="88392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dirty="0"/>
              <a:t>Supplemental Table 3. Average biochemical values in sera of C57BL6/J mice supplemented with TWC and AMW.</a:t>
            </a:r>
            <a:endParaRPr lang="en-PH" altLang="ja-JP" b="1" dirty="0"/>
          </a:p>
        </p:txBody>
      </p:sp>
      <p:graphicFrame>
        <p:nvGraphicFramePr>
          <p:cNvPr id="4" name="表 3">
            <a:extLst>
              <a:ext uri="{FF2B5EF4-FFF2-40B4-BE49-F238E27FC236}">
                <a16:creationId xmlns:a16="http://schemas.microsoft.com/office/drawing/2014/main" id="{DBF17626-60F3-BC4C-BA6E-F2D7A5C9E67F}"/>
              </a:ext>
            </a:extLst>
          </p:cNvPr>
          <p:cNvGraphicFramePr>
            <a:graphicFrameLocks noGrp="1"/>
          </p:cNvGraphicFramePr>
          <p:nvPr>
            <p:extLst>
              <p:ext uri="{D42A27DB-BD31-4B8C-83A1-F6EECF244321}">
                <p14:modId xmlns:p14="http://schemas.microsoft.com/office/powerpoint/2010/main" val="3190289706"/>
              </p:ext>
            </p:extLst>
          </p:nvPr>
        </p:nvGraphicFramePr>
        <p:xfrm>
          <a:off x="1295400" y="1524000"/>
          <a:ext cx="6476998" cy="2133600"/>
        </p:xfrm>
        <a:graphic>
          <a:graphicData uri="http://schemas.openxmlformats.org/drawingml/2006/table">
            <a:tbl>
              <a:tblPr firstRow="1" bandRow="1">
                <a:tableStyleId>{5C22544A-7EE6-4342-B048-85BDC9FD1C3A}</a:tableStyleId>
              </a:tblPr>
              <a:tblGrid>
                <a:gridCol w="1076658">
                  <a:extLst>
                    <a:ext uri="{9D8B030D-6E8A-4147-A177-3AD203B41FA5}">
                      <a16:colId xmlns:a16="http://schemas.microsoft.com/office/drawing/2014/main" val="761595857"/>
                    </a:ext>
                  </a:extLst>
                </a:gridCol>
                <a:gridCol w="1350085">
                  <a:extLst>
                    <a:ext uri="{9D8B030D-6E8A-4147-A177-3AD203B41FA5}">
                      <a16:colId xmlns:a16="http://schemas.microsoft.com/office/drawing/2014/main" val="554035479"/>
                    </a:ext>
                  </a:extLst>
                </a:gridCol>
                <a:gridCol w="1449513">
                  <a:extLst>
                    <a:ext uri="{9D8B030D-6E8A-4147-A177-3AD203B41FA5}">
                      <a16:colId xmlns:a16="http://schemas.microsoft.com/office/drawing/2014/main" val="2370443156"/>
                    </a:ext>
                  </a:extLst>
                </a:gridCol>
                <a:gridCol w="1250657">
                  <a:extLst>
                    <a:ext uri="{9D8B030D-6E8A-4147-A177-3AD203B41FA5}">
                      <a16:colId xmlns:a16="http://schemas.microsoft.com/office/drawing/2014/main" val="3735831744"/>
                    </a:ext>
                  </a:extLst>
                </a:gridCol>
                <a:gridCol w="1350085">
                  <a:extLst>
                    <a:ext uri="{9D8B030D-6E8A-4147-A177-3AD203B41FA5}">
                      <a16:colId xmlns:a16="http://schemas.microsoft.com/office/drawing/2014/main" val="1833633571"/>
                    </a:ext>
                  </a:extLst>
                </a:gridCol>
              </a:tblGrid>
              <a:tr h="786063">
                <a:tc>
                  <a:txBody>
                    <a:bodyPr/>
                    <a:lstStyle/>
                    <a:p>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800" dirty="0">
                          <a:solidFill>
                            <a:schemeClr val="tx1"/>
                          </a:solidFill>
                          <a:latin typeface="Arial" panose="020B0604020202020204" pitchFamily="34" charset="0"/>
                          <a:cs typeface="Arial" panose="020B0604020202020204" pitchFamily="34" charset="0"/>
                        </a:rPr>
                        <a:t>TG</a:t>
                      </a:r>
                    </a:p>
                    <a:p>
                      <a:r>
                        <a:rPr kumimoji="1" lang="en-US" altLang="ja-JP" sz="1800" dirty="0">
                          <a:solidFill>
                            <a:schemeClr val="tx1"/>
                          </a:solidFill>
                          <a:latin typeface="Arial" panose="020B0604020202020204" pitchFamily="34" charset="0"/>
                          <a:cs typeface="Arial" panose="020B0604020202020204" pitchFamily="34" charset="0"/>
                        </a:rPr>
                        <a:t>(mg/dL)</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800" dirty="0">
                          <a:solidFill>
                            <a:schemeClr val="tx1"/>
                          </a:solidFill>
                          <a:latin typeface="Arial" panose="020B0604020202020204" pitchFamily="34" charset="0"/>
                          <a:cs typeface="Arial" panose="020B0604020202020204" pitchFamily="34" charset="0"/>
                        </a:rPr>
                        <a:t>ALP</a:t>
                      </a:r>
                    </a:p>
                    <a:p>
                      <a:r>
                        <a:rPr kumimoji="1" lang="en-US" altLang="ja-JP" sz="1800" dirty="0">
                          <a:solidFill>
                            <a:schemeClr val="tx1"/>
                          </a:solidFill>
                          <a:latin typeface="Arial" panose="020B0604020202020204" pitchFamily="34" charset="0"/>
                          <a:cs typeface="Arial" panose="020B0604020202020204" pitchFamily="34" charset="0"/>
                        </a:rPr>
                        <a:t>(U/L)</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800" dirty="0">
                          <a:solidFill>
                            <a:schemeClr val="tx1"/>
                          </a:solidFill>
                          <a:latin typeface="Arial" panose="020B0604020202020204" pitchFamily="34" charset="0"/>
                          <a:cs typeface="Arial" panose="020B0604020202020204" pitchFamily="34" charset="0"/>
                        </a:rPr>
                        <a:t>ALT</a:t>
                      </a:r>
                    </a:p>
                    <a:p>
                      <a:r>
                        <a:rPr kumimoji="1" lang="en-US" altLang="ja-JP" sz="1800" dirty="0">
                          <a:solidFill>
                            <a:schemeClr val="tx1"/>
                          </a:solidFill>
                          <a:latin typeface="Arial" panose="020B0604020202020204" pitchFamily="34" charset="0"/>
                          <a:cs typeface="Arial" panose="020B0604020202020204" pitchFamily="34" charset="0"/>
                        </a:rPr>
                        <a:t>(U/L)</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800" dirty="0">
                          <a:solidFill>
                            <a:schemeClr val="tx1"/>
                          </a:solidFill>
                          <a:latin typeface="Arial" panose="020B0604020202020204" pitchFamily="34" charset="0"/>
                          <a:cs typeface="Arial" panose="020B0604020202020204" pitchFamily="34" charset="0"/>
                        </a:rPr>
                        <a:t>AST</a:t>
                      </a:r>
                    </a:p>
                    <a:p>
                      <a:r>
                        <a:rPr kumimoji="1" lang="en-US" altLang="ja-JP" sz="1800" dirty="0">
                          <a:solidFill>
                            <a:schemeClr val="tx1"/>
                          </a:solidFill>
                          <a:latin typeface="Arial" panose="020B0604020202020204" pitchFamily="34" charset="0"/>
                          <a:cs typeface="Arial" panose="020B0604020202020204" pitchFamily="34" charset="0"/>
                        </a:rPr>
                        <a:t>(U/L)</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91560422"/>
                  </a:ext>
                </a:extLst>
              </a:tr>
              <a:tr h="449179">
                <a:tc>
                  <a:txBody>
                    <a:bodyPr/>
                    <a:lstStyle/>
                    <a:p>
                      <a:r>
                        <a:rPr kumimoji="1" lang="en-US" altLang="ja-JP" sz="1800" dirty="0">
                          <a:solidFill>
                            <a:schemeClr val="tx1"/>
                          </a:solidFill>
                          <a:latin typeface="Arial" panose="020B0604020202020204" pitchFamily="34" charset="0"/>
                          <a:cs typeface="Arial" panose="020B0604020202020204" pitchFamily="34" charset="0"/>
                        </a:rPr>
                        <a:t>TWC</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800" dirty="0">
                          <a:solidFill>
                            <a:schemeClr val="tx1"/>
                          </a:solidFill>
                          <a:latin typeface="Arial" panose="020B0604020202020204" pitchFamily="34" charset="0"/>
                          <a:cs typeface="Arial" panose="020B0604020202020204" pitchFamily="34" charset="0"/>
                        </a:rPr>
                        <a:t>65.4±12.6</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800" dirty="0">
                          <a:solidFill>
                            <a:schemeClr val="tx1"/>
                          </a:solidFill>
                          <a:latin typeface="Arial" panose="020B0604020202020204" pitchFamily="34" charset="0"/>
                          <a:cs typeface="Arial" panose="020B0604020202020204" pitchFamily="34" charset="0"/>
                        </a:rPr>
                        <a:t>212.5±44.0</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800" dirty="0">
                          <a:solidFill>
                            <a:schemeClr val="tx1"/>
                          </a:solidFill>
                          <a:latin typeface="Arial" panose="020B0604020202020204" pitchFamily="34" charset="0"/>
                          <a:cs typeface="Arial" panose="020B0604020202020204" pitchFamily="34" charset="0"/>
                        </a:rPr>
                        <a:t>29.9±4.6</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800" dirty="0">
                          <a:solidFill>
                            <a:schemeClr val="tx1"/>
                          </a:solidFill>
                          <a:latin typeface="Arial" panose="020B0604020202020204" pitchFamily="34" charset="0"/>
                          <a:cs typeface="Arial" panose="020B0604020202020204" pitchFamily="34" charset="0"/>
                        </a:rPr>
                        <a:t>53.8±10.2</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727786618"/>
                  </a:ext>
                </a:extLst>
              </a:tr>
              <a:tr h="449179">
                <a:tc>
                  <a:txBody>
                    <a:bodyPr/>
                    <a:lstStyle/>
                    <a:p>
                      <a:r>
                        <a:rPr kumimoji="1" lang="en-US" altLang="ja-JP" sz="1800" dirty="0">
                          <a:solidFill>
                            <a:schemeClr val="tx1"/>
                          </a:solidFill>
                          <a:latin typeface="Arial" panose="020B0604020202020204" pitchFamily="34" charset="0"/>
                          <a:cs typeface="Arial" panose="020B0604020202020204" pitchFamily="34" charset="0"/>
                        </a:rPr>
                        <a:t>AMW</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800" dirty="0">
                          <a:solidFill>
                            <a:schemeClr val="tx1"/>
                          </a:solidFill>
                          <a:latin typeface="Arial" panose="020B0604020202020204" pitchFamily="34" charset="0"/>
                          <a:cs typeface="Arial" panose="020B0604020202020204" pitchFamily="34" charset="0"/>
                        </a:rPr>
                        <a:t>61.9±12.6</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800" dirty="0">
                          <a:solidFill>
                            <a:schemeClr val="tx1"/>
                          </a:solidFill>
                          <a:latin typeface="Arial" panose="020B0604020202020204" pitchFamily="34" charset="0"/>
                          <a:cs typeface="Arial" panose="020B0604020202020204" pitchFamily="34" charset="0"/>
                        </a:rPr>
                        <a:t>211.7±27.2</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800" dirty="0">
                          <a:solidFill>
                            <a:schemeClr val="tx1"/>
                          </a:solidFill>
                          <a:latin typeface="Arial" panose="020B0604020202020204" pitchFamily="34" charset="0"/>
                          <a:cs typeface="Arial" panose="020B0604020202020204" pitchFamily="34" charset="0"/>
                        </a:rPr>
                        <a:t>27.0±2.9</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r>
                        <a:rPr kumimoji="1" lang="en-US" altLang="ja-JP" sz="1800" dirty="0">
                          <a:solidFill>
                            <a:schemeClr val="tx1"/>
                          </a:solidFill>
                          <a:latin typeface="Arial" panose="020B0604020202020204" pitchFamily="34" charset="0"/>
                          <a:cs typeface="Arial" panose="020B0604020202020204" pitchFamily="34" charset="0"/>
                        </a:rPr>
                        <a:t>51.4±12.2</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90138304"/>
                  </a:ext>
                </a:extLst>
              </a:tr>
              <a:tr h="449179">
                <a:tc>
                  <a:txBody>
                    <a:bodyPr/>
                    <a:lstStyle/>
                    <a:p>
                      <a:r>
                        <a:rPr kumimoji="1" lang="en-US" altLang="ja-JP" sz="1800" dirty="0">
                          <a:solidFill>
                            <a:schemeClr val="tx1"/>
                          </a:solidFill>
                          <a:latin typeface="Arial" panose="020B0604020202020204" pitchFamily="34" charset="0"/>
                          <a:cs typeface="Arial" panose="020B0604020202020204" pitchFamily="34" charset="0"/>
                        </a:rPr>
                        <a:t>P-Value</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800" dirty="0">
                          <a:solidFill>
                            <a:schemeClr val="tx1"/>
                          </a:solidFill>
                          <a:latin typeface="Arial" panose="020B0604020202020204" pitchFamily="34" charset="0"/>
                          <a:cs typeface="Arial" panose="020B0604020202020204" pitchFamily="34" charset="0"/>
                        </a:rPr>
                        <a:t>0.552</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800" dirty="0">
                          <a:solidFill>
                            <a:schemeClr val="tx1"/>
                          </a:solidFill>
                          <a:latin typeface="Arial" panose="020B0604020202020204" pitchFamily="34" charset="0"/>
                          <a:cs typeface="Arial" panose="020B0604020202020204" pitchFamily="34" charset="0"/>
                        </a:rPr>
                        <a:t>0.963</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800" dirty="0">
                          <a:solidFill>
                            <a:schemeClr val="tx1"/>
                          </a:solidFill>
                          <a:latin typeface="Arial" panose="020B0604020202020204" pitchFamily="34" charset="0"/>
                          <a:cs typeface="Arial" panose="020B0604020202020204" pitchFamily="34" charset="0"/>
                        </a:rPr>
                        <a:t>0.121</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kumimoji="1" lang="en-US" altLang="ja-JP" sz="1800" dirty="0">
                          <a:solidFill>
                            <a:schemeClr val="tx1"/>
                          </a:solidFill>
                          <a:latin typeface="Arial" panose="020B0604020202020204" pitchFamily="34" charset="0"/>
                          <a:cs typeface="Arial" panose="020B0604020202020204" pitchFamily="34" charset="0"/>
                        </a:rPr>
                        <a:t>0.646</a:t>
                      </a:r>
                      <a:endParaRPr kumimoji="1" lang="ja-JP" altLang="en-US" sz="1800" dirty="0">
                        <a:solidFill>
                          <a:schemeClr val="tx1"/>
                        </a:solidFill>
                        <a:latin typeface="Arial" panose="020B0604020202020204" pitchFamily="34" charset="0"/>
                        <a:cs typeface="Arial" panose="020B0604020202020204" pitchFamily="34" charset="0"/>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75165044"/>
                  </a:ext>
                </a:extLst>
              </a:tr>
            </a:tbl>
          </a:graphicData>
        </a:graphic>
      </p:graphicFrame>
      <p:sp>
        <p:nvSpPr>
          <p:cNvPr id="5" name="テキスト ボックス 4">
            <a:extLst>
              <a:ext uri="{FF2B5EF4-FFF2-40B4-BE49-F238E27FC236}">
                <a16:creationId xmlns:a16="http://schemas.microsoft.com/office/drawing/2014/main" id="{73326889-8CBB-AA4A-85AE-256F9A3E3790}"/>
              </a:ext>
            </a:extLst>
          </p:cNvPr>
          <p:cNvSpPr txBox="1"/>
          <p:nvPr/>
        </p:nvSpPr>
        <p:spPr>
          <a:xfrm>
            <a:off x="478026" y="3829615"/>
            <a:ext cx="8187947" cy="954107"/>
          </a:xfrm>
          <a:prstGeom prst="rect">
            <a:avLst/>
          </a:prstGeom>
          <a:noFill/>
        </p:spPr>
        <p:txBody>
          <a:bodyPr wrap="none" rtlCol="0">
            <a:spAutoFit/>
          </a:bodyPr>
          <a:lstStyle/>
          <a:p>
            <a:pPr algn="just"/>
            <a:r>
              <a:rPr kumimoji="1" lang="en-US" altLang="ja-JP" sz="1400" dirty="0">
                <a:solidFill>
                  <a:srgbClr val="FF0000"/>
                </a:solidFill>
              </a:rPr>
              <a:t>A DRI-CHEM 4000 (Fuji Film KK, Japan) was used to quantify the biochemical markers in sera </a:t>
            </a:r>
          </a:p>
          <a:p>
            <a:pPr algn="just"/>
            <a:r>
              <a:rPr kumimoji="1" lang="en-US" altLang="ja-JP" sz="1400" dirty="0">
                <a:solidFill>
                  <a:srgbClr val="FF0000"/>
                </a:solidFill>
              </a:rPr>
              <a:t>of C57BL6/J mice (10 for each group) as follows, hyperlipidemia: total triglycerides (TG) and </a:t>
            </a:r>
          </a:p>
          <a:p>
            <a:pPr algn="just"/>
            <a:r>
              <a:rPr kumimoji="1" lang="en-US" altLang="ja-JP" sz="1400" dirty="0">
                <a:solidFill>
                  <a:srgbClr val="FF0000"/>
                </a:solidFill>
              </a:rPr>
              <a:t>liver disorders: alkaline phosphatase (ALP), alanine transaminase (ALT) and aspartate transaminase </a:t>
            </a:r>
          </a:p>
          <a:p>
            <a:pPr algn="just"/>
            <a:r>
              <a:rPr kumimoji="1" lang="en-US" altLang="ja-JP" sz="1400" dirty="0">
                <a:solidFill>
                  <a:srgbClr val="FF0000"/>
                </a:solidFill>
              </a:rPr>
              <a:t>(AST).</a:t>
            </a:r>
          </a:p>
        </p:txBody>
      </p:sp>
    </p:spTree>
    <p:extLst>
      <p:ext uri="{BB962C8B-B14F-4D97-AF65-F5344CB8AC3E}">
        <p14:creationId xmlns:p14="http://schemas.microsoft.com/office/powerpoint/2010/main" val="31042437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a:extLst>
              <a:ext uri="{FF2B5EF4-FFF2-40B4-BE49-F238E27FC236}">
                <a16:creationId xmlns:a16="http://schemas.microsoft.com/office/drawing/2014/main" id="{BE1F00AC-D803-4461-9887-11F501E3DA24}"/>
              </a:ext>
            </a:extLst>
          </p:cNvPr>
          <p:cNvGraphicFramePr>
            <a:graphicFrameLocks noGrp="1"/>
          </p:cNvGraphicFramePr>
          <p:nvPr>
            <p:extLst>
              <p:ext uri="{D42A27DB-BD31-4B8C-83A1-F6EECF244321}">
                <p14:modId xmlns:p14="http://schemas.microsoft.com/office/powerpoint/2010/main" val="1810870959"/>
              </p:ext>
            </p:extLst>
          </p:nvPr>
        </p:nvGraphicFramePr>
        <p:xfrm>
          <a:off x="1371600" y="1828800"/>
          <a:ext cx="6140450" cy="1577340"/>
        </p:xfrm>
        <a:graphic>
          <a:graphicData uri="http://schemas.openxmlformats.org/drawingml/2006/table">
            <a:tbl>
              <a:tblPr>
                <a:tableStyleId>{5C22544A-7EE6-4342-B048-85BDC9FD1C3A}</a:tableStyleId>
              </a:tblPr>
              <a:tblGrid>
                <a:gridCol w="1160792">
                  <a:extLst>
                    <a:ext uri="{9D8B030D-6E8A-4147-A177-3AD203B41FA5}">
                      <a16:colId xmlns:a16="http://schemas.microsoft.com/office/drawing/2014/main" val="3439538998"/>
                    </a:ext>
                  </a:extLst>
                </a:gridCol>
                <a:gridCol w="636258">
                  <a:extLst>
                    <a:ext uri="{9D8B030D-6E8A-4147-A177-3AD203B41FA5}">
                      <a16:colId xmlns:a16="http://schemas.microsoft.com/office/drawing/2014/main" val="3544597149"/>
                    </a:ext>
                  </a:extLst>
                </a:gridCol>
                <a:gridCol w="1066800">
                  <a:extLst>
                    <a:ext uri="{9D8B030D-6E8A-4147-A177-3AD203B41FA5}">
                      <a16:colId xmlns:a16="http://schemas.microsoft.com/office/drawing/2014/main" val="4178588555"/>
                    </a:ext>
                  </a:extLst>
                </a:gridCol>
                <a:gridCol w="1066800">
                  <a:extLst>
                    <a:ext uri="{9D8B030D-6E8A-4147-A177-3AD203B41FA5}">
                      <a16:colId xmlns:a16="http://schemas.microsoft.com/office/drawing/2014/main" val="2355769899"/>
                    </a:ext>
                  </a:extLst>
                </a:gridCol>
                <a:gridCol w="1143000">
                  <a:extLst>
                    <a:ext uri="{9D8B030D-6E8A-4147-A177-3AD203B41FA5}">
                      <a16:colId xmlns:a16="http://schemas.microsoft.com/office/drawing/2014/main" val="2021295054"/>
                    </a:ext>
                  </a:extLst>
                </a:gridCol>
                <a:gridCol w="1066800">
                  <a:extLst>
                    <a:ext uri="{9D8B030D-6E8A-4147-A177-3AD203B41FA5}">
                      <a16:colId xmlns:a16="http://schemas.microsoft.com/office/drawing/2014/main" val="2640687502"/>
                    </a:ext>
                  </a:extLst>
                </a:gridCol>
              </a:tblGrid>
              <a:tr h="167640">
                <a:tc gridSpan="2">
                  <a:txBody>
                    <a:bodyPr/>
                    <a:lstStyle/>
                    <a:p>
                      <a:pPr algn="ctr" fontAlgn="ctr"/>
                      <a:endParaRPr lang="zh-TW" alt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0M</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1M</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3M</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6M</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18254615"/>
                  </a:ext>
                </a:extLst>
              </a:tr>
              <a:tr h="167640">
                <a:tc rowSpan="2">
                  <a:txBody>
                    <a:bodyPr/>
                    <a:lstStyle/>
                    <a:p>
                      <a:pPr algn="ctr" fontAlgn="ctr"/>
                      <a:r>
                        <a:rPr lang="en-US" sz="1100" i="1" u="none" strike="noStrike" dirty="0">
                          <a:effectLst/>
                          <a:latin typeface="Helvetica" panose="020B0604020202020204" pitchFamily="34" charset="0"/>
                          <a:cs typeface="Helvetica" panose="020B0604020202020204" pitchFamily="34" charset="0"/>
                        </a:rPr>
                        <a:t>S24-7</a:t>
                      </a:r>
                      <a:endParaRPr lang="en-US" sz="1100" b="0" i="1"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TWC</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33.1 %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29.2 %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27.8 %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26.7 %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118119225"/>
                  </a:ext>
                </a:extLst>
              </a:tr>
              <a:tr h="167640">
                <a:tc vMerge="1">
                  <a:txBody>
                    <a:bodyPr/>
                    <a:lstStyle/>
                    <a:p>
                      <a:endParaRPr kumimoji="1" lang="ja-JP" altLang="en-US"/>
                    </a:p>
                  </a:txBody>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AMW</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36.5 %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33.4 %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28.0 %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29.5 %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77940750"/>
                  </a:ext>
                </a:extLst>
              </a:tr>
              <a:tr h="167640">
                <a:tc rowSpan="2">
                  <a:txBody>
                    <a:bodyPr/>
                    <a:lstStyle/>
                    <a:p>
                      <a:pPr algn="ctr" fontAlgn="ctr"/>
                      <a:r>
                        <a:rPr lang="en-US" sz="1100" i="1" u="none" strike="noStrike" dirty="0">
                          <a:effectLst/>
                          <a:latin typeface="Helvetica" panose="020B0604020202020204" pitchFamily="34" charset="0"/>
                          <a:cs typeface="Helvetica" panose="020B0604020202020204" pitchFamily="34" charset="0"/>
                        </a:rPr>
                        <a:t>Lactobacillaceae</a:t>
                      </a:r>
                      <a:endParaRPr lang="en-US" sz="1100" b="0" i="1"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TWC</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31.8 %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24.5 %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27.5 %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28.0 %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00198818"/>
                  </a:ext>
                </a:extLst>
              </a:tr>
              <a:tr h="167640">
                <a:tc vMerge="1">
                  <a:txBody>
                    <a:bodyPr/>
                    <a:lstStyle/>
                    <a:p>
                      <a:endParaRPr kumimoji="1" lang="ja-JP" altLang="en-US"/>
                    </a:p>
                  </a:txBody>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AMW</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26.4 %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35.4 %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35.2 %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39.5 %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960356365"/>
                  </a:ext>
                </a:extLst>
              </a:tr>
              <a:tr h="167640">
                <a:tc rowSpan="2">
                  <a:txBody>
                    <a:bodyPr/>
                    <a:lstStyle/>
                    <a:p>
                      <a:pPr algn="ctr" fontAlgn="ctr"/>
                      <a:r>
                        <a:rPr lang="en-US" sz="1100" i="1" u="none" strike="noStrike">
                          <a:effectLst/>
                          <a:latin typeface="Helvetica" panose="020B0604020202020204" pitchFamily="34" charset="0"/>
                          <a:cs typeface="Helvetica" panose="020B0604020202020204" pitchFamily="34" charset="0"/>
                        </a:rPr>
                        <a:t>Clostridiales</a:t>
                      </a:r>
                      <a:endParaRPr lang="en-US" sz="1100" b="0" i="1" u="none" strike="noStrike">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TWC</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2.9 %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9.9 %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11.5 %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10.8 %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98210541"/>
                  </a:ext>
                </a:extLst>
              </a:tr>
              <a:tr h="167640">
                <a:tc vMerge="1">
                  <a:txBody>
                    <a:bodyPr/>
                    <a:lstStyle/>
                    <a:p>
                      <a:endParaRPr kumimoji="1" lang="ja-JP" altLang="en-US"/>
                    </a:p>
                  </a:txBody>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AMW</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8.0 %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4.0 %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9.7 %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4.2 %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217103265"/>
                  </a:ext>
                </a:extLst>
              </a:tr>
              <a:tr h="167640">
                <a:tc rowSpan="2">
                  <a:txBody>
                    <a:bodyPr/>
                    <a:lstStyle/>
                    <a:p>
                      <a:pPr algn="ctr" fontAlgn="ctr"/>
                      <a:r>
                        <a:rPr lang="en-US" sz="1100" i="1" u="none" strike="noStrike" dirty="0" err="1">
                          <a:effectLst/>
                          <a:latin typeface="Helvetica" panose="020B0604020202020204" pitchFamily="34" charset="0"/>
                          <a:cs typeface="Helvetica" panose="020B0604020202020204" pitchFamily="34" charset="0"/>
                        </a:rPr>
                        <a:t>Bacteroidaceae</a:t>
                      </a:r>
                      <a:endParaRPr lang="en-US" sz="1100" b="0" i="1"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TWC</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3.6 %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5.8 %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6.0 %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5.7 %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185717205"/>
                  </a:ext>
                </a:extLst>
              </a:tr>
              <a:tr h="167640">
                <a:tc vMerge="1">
                  <a:txBody>
                    <a:bodyPr/>
                    <a:lstStyle/>
                    <a:p>
                      <a:endParaRPr kumimoji="1" lang="ja-JP" altLang="en-US"/>
                    </a:p>
                  </a:txBody>
                  <a:tcPr/>
                </a:tc>
                <a:tc>
                  <a:txBody>
                    <a:bodyPr/>
                    <a:lstStyle/>
                    <a:p>
                      <a:pPr algn="ctr" fontAlgn="ctr"/>
                      <a:r>
                        <a:rPr lang="en-US" sz="1100" u="none" strike="noStrike" dirty="0">
                          <a:effectLst/>
                          <a:latin typeface="Helvetica" panose="020B0604020202020204" pitchFamily="34" charset="0"/>
                          <a:cs typeface="Helvetica" panose="020B0604020202020204" pitchFamily="34" charset="0"/>
                        </a:rPr>
                        <a:t>AMW</a:t>
                      </a:r>
                      <a:endParaRPr lang="en-US"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6.1 %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6.3 %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4.4 %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ctr"/>
                      <a:r>
                        <a:rPr lang="en-US" altLang="ja-JP" sz="1100" u="none" strike="noStrike" dirty="0">
                          <a:effectLst/>
                          <a:latin typeface="Helvetica" panose="020B0604020202020204" pitchFamily="34" charset="0"/>
                          <a:cs typeface="Helvetica" panose="020B0604020202020204" pitchFamily="34" charset="0"/>
                        </a:rPr>
                        <a:t>7.7 %</a:t>
                      </a:r>
                      <a:endParaRPr lang="en-US" altLang="ja-JP" sz="1100" b="0" i="0" u="none" strike="noStrike" dirty="0">
                        <a:solidFill>
                          <a:srgbClr val="000000"/>
                        </a:solidFill>
                        <a:effectLst/>
                        <a:latin typeface="Helvetica" panose="020B0604020202020204" pitchFamily="34" charset="0"/>
                        <a:ea typeface="ＭＳ Ｐゴシック" panose="020B0600070205080204" pitchFamily="50" charset="-128"/>
                        <a:cs typeface="Helvetica" panose="020B0604020202020204" pitchFamily="34" charset="0"/>
                      </a:endParaRPr>
                    </a:p>
                  </a:txBody>
                  <a:tcPr marL="7620" marR="7620" marT="762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85292417"/>
                  </a:ext>
                </a:extLst>
              </a:tr>
            </a:tbl>
          </a:graphicData>
        </a:graphic>
      </p:graphicFrame>
      <p:sp>
        <p:nvSpPr>
          <p:cNvPr id="4" name="TextBox 5">
            <a:extLst>
              <a:ext uri="{FF2B5EF4-FFF2-40B4-BE49-F238E27FC236}">
                <a16:creationId xmlns:a16="http://schemas.microsoft.com/office/drawing/2014/main" id="{51D3EEBD-9AA5-E641-AEA0-40914EF3466A}"/>
              </a:ext>
            </a:extLst>
          </p:cNvPr>
          <p:cNvSpPr txBox="1">
            <a:spLocks noChangeArrowheads="1"/>
          </p:cNvSpPr>
          <p:nvPr/>
        </p:nvSpPr>
        <p:spPr bwMode="auto">
          <a:xfrm>
            <a:off x="152400" y="228600"/>
            <a:ext cx="8839200"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MS PGothic"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eaLnBrk="1" hangingPunct="1"/>
            <a:r>
              <a:rPr lang="en-US" altLang="ja-JP" b="1" dirty="0"/>
              <a:t>Supplemental Table 4. Gut microbiota population shift during 6 month intake of   TWC and AMW.</a:t>
            </a:r>
            <a:endParaRPr lang="en-PH" altLang="ja-JP" b="1" dirty="0"/>
          </a:p>
        </p:txBody>
      </p:sp>
      <p:sp>
        <p:nvSpPr>
          <p:cNvPr id="5" name="テキスト ボックス 4">
            <a:extLst>
              <a:ext uri="{FF2B5EF4-FFF2-40B4-BE49-F238E27FC236}">
                <a16:creationId xmlns:a16="http://schemas.microsoft.com/office/drawing/2014/main" id="{BE4167CC-16B4-4BFA-904A-42D28BE55CEC}"/>
              </a:ext>
            </a:extLst>
          </p:cNvPr>
          <p:cNvSpPr txBox="1"/>
          <p:nvPr/>
        </p:nvSpPr>
        <p:spPr>
          <a:xfrm>
            <a:off x="649419" y="4293275"/>
            <a:ext cx="7808781" cy="738664"/>
          </a:xfrm>
          <a:prstGeom prst="rect">
            <a:avLst/>
          </a:prstGeom>
          <a:noFill/>
        </p:spPr>
        <p:txBody>
          <a:bodyPr wrap="square" rtlCol="0">
            <a:spAutoFit/>
          </a:bodyPr>
          <a:lstStyle/>
          <a:p>
            <a:pPr algn="just"/>
            <a:r>
              <a:rPr lang="en-US" altLang="ja-JP" sz="1400" dirty="0">
                <a:solidFill>
                  <a:srgbClr val="FF0000"/>
                </a:solidFill>
              </a:rPr>
              <a:t>Meta-genomic sequencing analysis of 16S-rRNA was </a:t>
            </a:r>
            <a:r>
              <a:rPr kumimoji="1" lang="en-US" altLang="ja-JP" sz="1400" dirty="0">
                <a:solidFill>
                  <a:srgbClr val="FF0000"/>
                </a:solidFill>
              </a:rPr>
              <a:t>conducted to determine the gut microbiota </a:t>
            </a:r>
          </a:p>
          <a:p>
            <a:pPr algn="just"/>
            <a:r>
              <a:rPr kumimoji="1" lang="en-US" altLang="ja-JP" sz="1400" dirty="0">
                <a:solidFill>
                  <a:srgbClr val="FF0000"/>
                </a:solidFill>
              </a:rPr>
              <a:t>of ICR mice (4 for each group) as indicated in </a:t>
            </a:r>
            <a:r>
              <a:rPr lang="en-US" altLang="ja-JP" sz="1400" dirty="0">
                <a:solidFill>
                  <a:srgbClr val="FF0000"/>
                </a:solidFill>
              </a:rPr>
              <a:t>Materials and Methods. The population rates of </a:t>
            </a:r>
          </a:p>
          <a:p>
            <a:pPr algn="just"/>
            <a:r>
              <a:rPr lang="en-US" altLang="ja-JP" sz="1400" dirty="0">
                <a:solidFill>
                  <a:srgbClr val="FF0000"/>
                </a:solidFill>
              </a:rPr>
              <a:t>four major families at each time point are shown. </a:t>
            </a:r>
            <a:endParaRPr kumimoji="1" lang="ja-JP" altLang="en-US" sz="1400" dirty="0">
              <a:solidFill>
                <a:srgbClr val="FF0000"/>
              </a:solidFill>
            </a:endParaRPr>
          </a:p>
        </p:txBody>
      </p:sp>
    </p:spTree>
    <p:extLst>
      <p:ext uri="{BB962C8B-B14F-4D97-AF65-F5344CB8AC3E}">
        <p14:creationId xmlns:p14="http://schemas.microsoft.com/office/powerpoint/2010/main" val="95308407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30312</TotalTime>
  <Words>1075</Words>
  <Application>Microsoft Macintosh PowerPoint</Application>
  <PresentationFormat>画面に合わせる (4:3)</PresentationFormat>
  <Paragraphs>414</Paragraphs>
  <Slides>10</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10</vt:i4>
      </vt:variant>
    </vt:vector>
  </HeadingPairs>
  <TitlesOfParts>
    <vt:vector size="19" baseType="lpstr">
      <vt:lpstr>ＭＳ Ｐゴシック</vt:lpstr>
      <vt:lpstr>ＭＳ Ｐゴシック</vt:lpstr>
      <vt:lpstr>ヒラギノ角ゴ Pro W3</vt:lpstr>
      <vt:lpstr>ヒラギノ角ゴ Pro W6</vt:lpstr>
      <vt:lpstr>游ゴシック</vt:lpstr>
      <vt:lpstr>Arial</vt:lpstr>
      <vt:lpstr>Calibri</vt:lpstr>
      <vt:lpstr>Helvetica</vt:lpstr>
      <vt:lpstr>Office Theme</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Joshua</dc:creator>
  <cp:lastModifiedBy>Hidekatsu Iha</cp:lastModifiedBy>
  <cp:revision>244</cp:revision>
  <cp:lastPrinted>2019-03-28T13:55:08Z</cp:lastPrinted>
  <dcterms:created xsi:type="dcterms:W3CDTF">2016-12-08T02:30:50Z</dcterms:created>
  <dcterms:modified xsi:type="dcterms:W3CDTF">2019-09-23T08:18:02Z</dcterms:modified>
</cp:coreProperties>
</file>