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4400213" cy="82804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4"/>
    <p:restoredTop sz="94580"/>
  </p:normalViewPr>
  <p:slideViewPr>
    <p:cSldViewPr snapToGrid="0" snapToObjects="1">
      <p:cViewPr>
        <p:scale>
          <a:sx n="72" d="100"/>
          <a:sy n="72" d="100"/>
        </p:scale>
        <p:origin x="520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0027" y="1355149"/>
            <a:ext cx="10800160" cy="2882806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4349128"/>
            <a:ext cx="10800160" cy="1999179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1E8-B781-2D43-A410-EF6D793DC9A9}" type="datetimeFigureOut">
              <a:rPr lang="ru-RU" smtClean="0"/>
              <a:t>26.06.2019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E095A-2894-734D-BA06-E8E5327FB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75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1E8-B781-2D43-A410-EF6D793DC9A9}" type="datetimeFigureOut">
              <a:rPr lang="ru-RU" smtClean="0"/>
              <a:t>26.06.2019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E095A-2894-734D-BA06-E8E5327FB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753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2" y="440855"/>
            <a:ext cx="3105046" cy="7017256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440855"/>
            <a:ext cx="9135135" cy="7017256"/>
          </a:xfrm>
        </p:spPr>
        <p:txBody>
          <a:bodyPr vert="eaVer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1E8-B781-2D43-A410-EF6D793DC9A9}" type="datetimeFigureOut">
              <a:rPr lang="ru-RU" smtClean="0"/>
              <a:t>26.06.2019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E095A-2894-734D-BA06-E8E5327FB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378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1E8-B781-2D43-A410-EF6D793DC9A9}" type="datetimeFigureOut">
              <a:rPr lang="ru-RU" smtClean="0"/>
              <a:t>26.06.2019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E095A-2894-734D-BA06-E8E5327FB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968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4" y="2064351"/>
            <a:ext cx="12420184" cy="3444416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4" y="5541352"/>
            <a:ext cx="12420184" cy="1811337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1E8-B781-2D43-A410-EF6D793DC9A9}" type="datetimeFigureOut">
              <a:rPr lang="ru-RU" smtClean="0"/>
              <a:t>26.06.2019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E095A-2894-734D-BA06-E8E5327FB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519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2204273"/>
            <a:ext cx="6120091" cy="5253838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2204273"/>
            <a:ext cx="6120091" cy="5253838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1E8-B781-2D43-A410-EF6D793DC9A9}" type="datetimeFigureOut">
              <a:rPr lang="ru-RU" smtClean="0"/>
              <a:t>26.06.2019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E095A-2894-734D-BA06-E8E5327FB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07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440855"/>
            <a:ext cx="12420184" cy="160049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1" y="2029849"/>
            <a:ext cx="6091965" cy="994797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1" y="3024646"/>
            <a:ext cx="6091965" cy="4448799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8" y="2029849"/>
            <a:ext cx="6121966" cy="994797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8" y="3024646"/>
            <a:ext cx="6121966" cy="4448799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1E8-B781-2D43-A410-EF6D793DC9A9}" type="datetimeFigureOut">
              <a:rPr lang="ru-RU" smtClean="0"/>
              <a:t>26.06.2019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E095A-2894-734D-BA06-E8E5327FB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483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1E8-B781-2D43-A410-EF6D793DC9A9}" type="datetimeFigureOut">
              <a:rPr lang="ru-RU" smtClean="0"/>
              <a:t>26.06.2019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E095A-2894-734D-BA06-E8E5327FB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925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1E8-B781-2D43-A410-EF6D793DC9A9}" type="datetimeFigureOut">
              <a:rPr lang="ru-RU" smtClean="0"/>
              <a:t>26.06.2019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E095A-2894-734D-BA06-E8E5327FB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3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552027"/>
            <a:ext cx="4644443" cy="1932093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1192225"/>
            <a:ext cx="7290108" cy="5884451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484120"/>
            <a:ext cx="4644443" cy="4602140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1E8-B781-2D43-A410-EF6D793DC9A9}" type="datetimeFigureOut">
              <a:rPr lang="ru-RU" smtClean="0"/>
              <a:t>26.06.2019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E095A-2894-734D-BA06-E8E5327FB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586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552027"/>
            <a:ext cx="4644443" cy="1932093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1192225"/>
            <a:ext cx="7290108" cy="5884451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484120"/>
            <a:ext cx="4644443" cy="4602140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E1E8-B781-2D43-A410-EF6D793DC9A9}" type="datetimeFigureOut">
              <a:rPr lang="ru-RU" smtClean="0"/>
              <a:t>26.06.2019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E095A-2894-734D-BA06-E8E5327FB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831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440855"/>
            <a:ext cx="12420184" cy="1600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2204273"/>
            <a:ext cx="12420184" cy="52538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7674704"/>
            <a:ext cx="3240048" cy="440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CE1E8-B781-2D43-A410-EF6D793DC9A9}" type="datetimeFigureOut">
              <a:rPr lang="ru-RU" smtClean="0"/>
              <a:t>26.06.2019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7674704"/>
            <a:ext cx="4860072" cy="440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7674704"/>
            <a:ext cx="3240048" cy="440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E095A-2894-734D-BA06-E8E5327FB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275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>
            <a:extLst>
              <a:ext uri="{FF2B5EF4-FFF2-40B4-BE49-F238E27FC236}">
                <a16:creationId xmlns:a16="http://schemas.microsoft.com/office/drawing/2014/main" id="{0F25DDC3-BFAA-774B-8BB4-D24905A82C49}"/>
              </a:ext>
            </a:extLst>
          </p:cNvPr>
          <p:cNvSpPr txBox="1"/>
          <p:nvPr/>
        </p:nvSpPr>
        <p:spPr>
          <a:xfrm>
            <a:off x="2628541" y="-57367"/>
            <a:ext cx="100124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File 1.1</a:t>
            </a:r>
          </a:p>
          <a:p>
            <a:r>
              <a:rPr lang="en-US" dirty="0"/>
              <a:t>Phylogenetic tree of ascorbate peroxidases. Species marked by different colors, </a:t>
            </a:r>
            <a:r>
              <a:rPr lang="en-US" dirty="0" err="1"/>
              <a:t>orthological</a:t>
            </a:r>
            <a:r>
              <a:rPr lang="en-US" dirty="0"/>
              <a:t> clades marked by black lines. Name of clade consists of enzyme abbreviation (APX) and symbol (A-H).</a:t>
            </a:r>
            <a:endParaRPr lang="ru-RU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BC8BE68-7F54-2E4D-AAE3-45D95C0BF9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0823" y="816692"/>
            <a:ext cx="4588242" cy="746370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3236DE3-4E7F-E348-8A31-D019D2666E04}"/>
              </a:ext>
            </a:extLst>
          </p:cNvPr>
          <p:cNvSpPr txBox="1"/>
          <p:nvPr/>
        </p:nvSpPr>
        <p:spPr>
          <a:xfrm>
            <a:off x="9003151" y="4011625"/>
            <a:ext cx="1466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APX A</a:t>
            </a:r>
            <a:endParaRPr lang="ru-RU" dirty="0"/>
          </a:p>
        </p:txBody>
      </p: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CA32AB2F-B29A-A44B-94AA-84A7506682AF}"/>
              </a:ext>
            </a:extLst>
          </p:cNvPr>
          <p:cNvCxnSpPr>
            <a:cxnSpLocks/>
          </p:cNvCxnSpPr>
          <p:nvPr/>
        </p:nvCxnSpPr>
        <p:spPr>
          <a:xfrm>
            <a:off x="8811038" y="4052448"/>
            <a:ext cx="0" cy="271445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707B530-6300-F14E-8EE2-4484A534D24B}"/>
              </a:ext>
            </a:extLst>
          </p:cNvPr>
          <p:cNvSpPr txBox="1"/>
          <p:nvPr/>
        </p:nvSpPr>
        <p:spPr>
          <a:xfrm>
            <a:off x="9003151" y="5624557"/>
            <a:ext cx="1466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APX E</a:t>
            </a:r>
            <a:endParaRPr lang="ru-RU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4C9F628-DC18-D44B-85F0-F2A1F02B233F}"/>
              </a:ext>
            </a:extLst>
          </p:cNvPr>
          <p:cNvSpPr txBox="1"/>
          <p:nvPr/>
        </p:nvSpPr>
        <p:spPr>
          <a:xfrm>
            <a:off x="9003151" y="4950979"/>
            <a:ext cx="1466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APX F</a:t>
            </a:r>
            <a:endParaRPr lang="ru-RU" dirty="0"/>
          </a:p>
        </p:txBody>
      </p: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630D276A-438E-D34B-B2DF-02A7D417B890}"/>
              </a:ext>
            </a:extLst>
          </p:cNvPr>
          <p:cNvCxnSpPr>
            <a:cxnSpLocks/>
          </p:cNvCxnSpPr>
          <p:nvPr/>
        </p:nvCxnSpPr>
        <p:spPr>
          <a:xfrm>
            <a:off x="8811038" y="5478585"/>
            <a:ext cx="0" cy="687753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5B9A11E9-4A74-2B42-9B18-DE754431600D}"/>
              </a:ext>
            </a:extLst>
          </p:cNvPr>
          <p:cNvCxnSpPr>
            <a:cxnSpLocks/>
          </p:cNvCxnSpPr>
          <p:nvPr/>
        </p:nvCxnSpPr>
        <p:spPr>
          <a:xfrm>
            <a:off x="8811038" y="4735235"/>
            <a:ext cx="0" cy="62955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2D20114-4484-8E46-A974-CD7763FFAF4E}"/>
              </a:ext>
            </a:extLst>
          </p:cNvPr>
          <p:cNvSpPr txBox="1"/>
          <p:nvPr/>
        </p:nvSpPr>
        <p:spPr>
          <a:xfrm>
            <a:off x="9003151" y="6550326"/>
            <a:ext cx="1466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APX H</a:t>
            </a:r>
            <a:endParaRPr lang="ru-RU" dirty="0"/>
          </a:p>
        </p:txBody>
      </p: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D1460741-F5FE-4949-8A5A-ED96A43E2C43}"/>
              </a:ext>
            </a:extLst>
          </p:cNvPr>
          <p:cNvCxnSpPr>
            <a:cxnSpLocks/>
          </p:cNvCxnSpPr>
          <p:nvPr/>
        </p:nvCxnSpPr>
        <p:spPr>
          <a:xfrm>
            <a:off x="8811038" y="6395407"/>
            <a:ext cx="0" cy="724811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CE01F31-20BE-2746-9532-B3ABC85FD609}"/>
              </a:ext>
            </a:extLst>
          </p:cNvPr>
          <p:cNvSpPr txBox="1"/>
          <p:nvPr/>
        </p:nvSpPr>
        <p:spPr>
          <a:xfrm>
            <a:off x="9003151" y="7496992"/>
            <a:ext cx="1466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APX G</a:t>
            </a:r>
            <a:endParaRPr lang="ru-RU" dirty="0"/>
          </a:p>
        </p:txBody>
      </p: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1961FFA6-218D-2F46-A583-B9DE8CDFA74C}"/>
              </a:ext>
            </a:extLst>
          </p:cNvPr>
          <p:cNvCxnSpPr>
            <a:cxnSpLocks/>
          </p:cNvCxnSpPr>
          <p:nvPr/>
        </p:nvCxnSpPr>
        <p:spPr>
          <a:xfrm>
            <a:off x="8811038" y="7206209"/>
            <a:ext cx="0" cy="844517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27737EEF-7136-9B4E-9806-5CD39762BEE4}"/>
              </a:ext>
            </a:extLst>
          </p:cNvPr>
          <p:cNvSpPr txBox="1"/>
          <p:nvPr/>
        </p:nvSpPr>
        <p:spPr>
          <a:xfrm>
            <a:off x="9003151" y="3219021"/>
            <a:ext cx="1466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APX B</a:t>
            </a:r>
            <a:endParaRPr lang="ru-RU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B13462B-295D-264C-BA9C-3547A1EB134F}"/>
              </a:ext>
            </a:extLst>
          </p:cNvPr>
          <p:cNvSpPr txBox="1"/>
          <p:nvPr/>
        </p:nvSpPr>
        <p:spPr>
          <a:xfrm>
            <a:off x="9003151" y="2429660"/>
            <a:ext cx="1466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APX C</a:t>
            </a:r>
            <a:endParaRPr lang="ru-RU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96A0D1A-2C22-DF49-8186-CCA771A7C554}"/>
              </a:ext>
            </a:extLst>
          </p:cNvPr>
          <p:cNvSpPr txBox="1"/>
          <p:nvPr/>
        </p:nvSpPr>
        <p:spPr>
          <a:xfrm>
            <a:off x="9003151" y="1586995"/>
            <a:ext cx="1466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APX D</a:t>
            </a:r>
            <a:endParaRPr lang="ru-RU" dirty="0"/>
          </a:p>
        </p:txBody>
      </p:sp>
      <p:cxnSp>
        <p:nvCxnSpPr>
          <p:cNvPr id="58" name="Прямая соединительная линия 57">
            <a:extLst>
              <a:ext uri="{FF2B5EF4-FFF2-40B4-BE49-F238E27FC236}">
                <a16:creationId xmlns:a16="http://schemas.microsoft.com/office/drawing/2014/main" id="{9EAFD939-9143-3640-991C-D9932323A359}"/>
              </a:ext>
            </a:extLst>
          </p:cNvPr>
          <p:cNvCxnSpPr>
            <a:cxnSpLocks/>
          </p:cNvCxnSpPr>
          <p:nvPr/>
        </p:nvCxnSpPr>
        <p:spPr>
          <a:xfrm>
            <a:off x="8811038" y="3057512"/>
            <a:ext cx="0" cy="767142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>
            <a:extLst>
              <a:ext uri="{FF2B5EF4-FFF2-40B4-BE49-F238E27FC236}">
                <a16:creationId xmlns:a16="http://schemas.microsoft.com/office/drawing/2014/main" id="{38744E44-4C98-034F-BD65-4151BA247AA7}"/>
              </a:ext>
            </a:extLst>
          </p:cNvPr>
          <p:cNvCxnSpPr>
            <a:cxnSpLocks/>
          </p:cNvCxnSpPr>
          <p:nvPr/>
        </p:nvCxnSpPr>
        <p:spPr>
          <a:xfrm>
            <a:off x="8811038" y="2278987"/>
            <a:ext cx="0" cy="690602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>
            <a:extLst>
              <a:ext uri="{FF2B5EF4-FFF2-40B4-BE49-F238E27FC236}">
                <a16:creationId xmlns:a16="http://schemas.microsoft.com/office/drawing/2014/main" id="{2441DAA3-41AC-F244-AF92-CA0B765CBC23}"/>
              </a:ext>
            </a:extLst>
          </p:cNvPr>
          <p:cNvCxnSpPr>
            <a:cxnSpLocks/>
          </p:cNvCxnSpPr>
          <p:nvPr/>
        </p:nvCxnSpPr>
        <p:spPr>
          <a:xfrm>
            <a:off x="8811038" y="1310054"/>
            <a:ext cx="0" cy="857421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8241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>
            <a:extLst>
              <a:ext uri="{FF2B5EF4-FFF2-40B4-BE49-F238E27FC236}">
                <a16:creationId xmlns:a16="http://schemas.microsoft.com/office/drawing/2014/main" id="{765A3ADD-C5CF-3A41-904A-DC42A6BBBACF}"/>
              </a:ext>
            </a:extLst>
          </p:cNvPr>
          <p:cNvSpPr txBox="1"/>
          <p:nvPr/>
        </p:nvSpPr>
        <p:spPr>
          <a:xfrm>
            <a:off x="1653211" y="-19871"/>
            <a:ext cx="100124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File 1.2</a:t>
            </a:r>
          </a:p>
          <a:p>
            <a:r>
              <a:rPr lang="en-US" dirty="0"/>
              <a:t>Phylogenetic tree of glutathione peroxidases. Species marked by different colors, </a:t>
            </a:r>
            <a:r>
              <a:rPr lang="en-US" dirty="0" err="1"/>
              <a:t>orthological</a:t>
            </a:r>
            <a:r>
              <a:rPr lang="en-US" dirty="0"/>
              <a:t> clades marked by black lines. Name of clade consists of enzyme abbreviation (GPX) and symbol (A-F).</a:t>
            </a:r>
            <a:endParaRPr lang="ru-RU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A66C245-1879-474A-AA9A-553C80CD40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2716" y="1136713"/>
            <a:ext cx="7111794" cy="720086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922CE89-54D2-FD45-850E-C974D04BD368}"/>
              </a:ext>
            </a:extLst>
          </p:cNvPr>
          <p:cNvSpPr txBox="1"/>
          <p:nvPr/>
        </p:nvSpPr>
        <p:spPr>
          <a:xfrm>
            <a:off x="10632561" y="1879334"/>
            <a:ext cx="84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GPX B</a:t>
            </a:r>
            <a:endParaRPr lang="ru-RU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90F4DC5-7A9A-6241-BC07-9389A20C99C5}"/>
              </a:ext>
            </a:extLst>
          </p:cNvPr>
          <p:cNvSpPr txBox="1"/>
          <p:nvPr/>
        </p:nvSpPr>
        <p:spPr>
          <a:xfrm>
            <a:off x="10632561" y="2632701"/>
            <a:ext cx="84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GPX C</a:t>
            </a:r>
            <a:endParaRPr lang="ru-RU" dirty="0"/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3C960AFE-A77C-6749-82EE-F6DDD92F0381}"/>
              </a:ext>
            </a:extLst>
          </p:cNvPr>
          <p:cNvCxnSpPr>
            <a:cxnSpLocks/>
          </p:cNvCxnSpPr>
          <p:nvPr/>
        </p:nvCxnSpPr>
        <p:spPr>
          <a:xfrm>
            <a:off x="10548605" y="1693049"/>
            <a:ext cx="0" cy="65637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E974A7A8-62F2-1B42-B6C4-B7C606F8035E}"/>
              </a:ext>
            </a:extLst>
          </p:cNvPr>
          <p:cNvCxnSpPr>
            <a:cxnSpLocks/>
          </p:cNvCxnSpPr>
          <p:nvPr/>
        </p:nvCxnSpPr>
        <p:spPr>
          <a:xfrm>
            <a:off x="10548605" y="2724980"/>
            <a:ext cx="0" cy="18032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6BAEEAB-4922-7D4C-A5F0-FB37396C4BC2}"/>
              </a:ext>
            </a:extLst>
          </p:cNvPr>
          <p:cNvSpPr txBox="1"/>
          <p:nvPr/>
        </p:nvSpPr>
        <p:spPr>
          <a:xfrm>
            <a:off x="10632561" y="7526597"/>
            <a:ext cx="84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GPX A</a:t>
            </a:r>
            <a:endParaRPr lang="ru-RU" dirty="0"/>
          </a:p>
        </p:txBody>
      </p: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7416C6F2-8C6D-1144-93D3-DDCA69468BFC}"/>
              </a:ext>
            </a:extLst>
          </p:cNvPr>
          <p:cNvCxnSpPr>
            <a:cxnSpLocks/>
          </p:cNvCxnSpPr>
          <p:nvPr/>
        </p:nvCxnSpPr>
        <p:spPr>
          <a:xfrm>
            <a:off x="10548605" y="7306408"/>
            <a:ext cx="0" cy="677007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50BC4CC-5EA7-CF4B-814B-DE08A3F49474}"/>
              </a:ext>
            </a:extLst>
          </p:cNvPr>
          <p:cNvSpPr txBox="1"/>
          <p:nvPr/>
        </p:nvSpPr>
        <p:spPr>
          <a:xfrm>
            <a:off x="10632561" y="3601826"/>
            <a:ext cx="84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GPX F</a:t>
            </a:r>
            <a:endParaRPr lang="ru-RU" dirty="0"/>
          </a:p>
        </p:txBody>
      </p: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959790C8-3449-0E4E-93E1-6FAD5A96F6F5}"/>
              </a:ext>
            </a:extLst>
          </p:cNvPr>
          <p:cNvCxnSpPr>
            <a:cxnSpLocks/>
          </p:cNvCxnSpPr>
          <p:nvPr/>
        </p:nvCxnSpPr>
        <p:spPr>
          <a:xfrm>
            <a:off x="10548605" y="3071322"/>
            <a:ext cx="0" cy="1558977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8EBC9FDF-939D-8C49-AA53-00EA85908B2F}"/>
              </a:ext>
            </a:extLst>
          </p:cNvPr>
          <p:cNvSpPr txBox="1"/>
          <p:nvPr/>
        </p:nvSpPr>
        <p:spPr>
          <a:xfrm>
            <a:off x="10632561" y="5440121"/>
            <a:ext cx="84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GPX E</a:t>
            </a:r>
            <a:endParaRPr lang="ru-RU" dirty="0"/>
          </a:p>
        </p:txBody>
      </p:sp>
      <p:cxnSp>
        <p:nvCxnSpPr>
          <p:cNvPr id="42" name="Прямая соединительная линия 41">
            <a:extLst>
              <a:ext uri="{FF2B5EF4-FFF2-40B4-BE49-F238E27FC236}">
                <a16:creationId xmlns:a16="http://schemas.microsoft.com/office/drawing/2014/main" id="{9880F34D-FECA-0E42-98E0-748342B03A83}"/>
              </a:ext>
            </a:extLst>
          </p:cNvPr>
          <p:cNvCxnSpPr>
            <a:cxnSpLocks/>
          </p:cNvCxnSpPr>
          <p:nvPr/>
        </p:nvCxnSpPr>
        <p:spPr>
          <a:xfrm>
            <a:off x="10548605" y="5080618"/>
            <a:ext cx="0" cy="1027671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429768D-EC96-F044-9905-745D55B5EE53}"/>
              </a:ext>
            </a:extLst>
          </p:cNvPr>
          <p:cNvSpPr txBox="1"/>
          <p:nvPr/>
        </p:nvSpPr>
        <p:spPr>
          <a:xfrm>
            <a:off x="10632561" y="6619888"/>
            <a:ext cx="84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GPX D</a:t>
            </a:r>
            <a:endParaRPr lang="ru-RU" dirty="0"/>
          </a:p>
        </p:txBody>
      </p:sp>
      <p:cxnSp>
        <p:nvCxnSpPr>
          <p:cNvPr id="44" name="Прямая соединительная линия 43">
            <a:extLst>
              <a:ext uri="{FF2B5EF4-FFF2-40B4-BE49-F238E27FC236}">
                <a16:creationId xmlns:a16="http://schemas.microsoft.com/office/drawing/2014/main" id="{A44B9AA7-77E4-7B47-9120-8DDA249037B6}"/>
              </a:ext>
            </a:extLst>
          </p:cNvPr>
          <p:cNvCxnSpPr>
            <a:cxnSpLocks/>
          </p:cNvCxnSpPr>
          <p:nvPr/>
        </p:nvCxnSpPr>
        <p:spPr>
          <a:xfrm>
            <a:off x="10548605" y="6108289"/>
            <a:ext cx="0" cy="1092611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833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Рисунок 51">
            <a:extLst>
              <a:ext uri="{FF2B5EF4-FFF2-40B4-BE49-F238E27FC236}">
                <a16:creationId xmlns:a16="http://schemas.microsoft.com/office/drawing/2014/main" id="{2377226A-FE81-D64F-B62F-08A6449812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1667760"/>
            <a:ext cx="12192000" cy="5813549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061B8DF6-2995-8F42-AA53-FE7AC1FA1714}"/>
              </a:ext>
            </a:extLst>
          </p:cNvPr>
          <p:cNvSpPr txBox="1"/>
          <p:nvPr/>
        </p:nvSpPr>
        <p:spPr>
          <a:xfrm>
            <a:off x="13139323" y="3012051"/>
            <a:ext cx="84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SOD A</a:t>
            </a:r>
            <a:endParaRPr lang="ru-RU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1010CC7-2634-AE40-99E9-D28EFF8ABA97}"/>
              </a:ext>
            </a:extLst>
          </p:cNvPr>
          <p:cNvSpPr txBox="1"/>
          <p:nvPr/>
        </p:nvSpPr>
        <p:spPr>
          <a:xfrm>
            <a:off x="13139323" y="2225942"/>
            <a:ext cx="84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SOD B</a:t>
            </a:r>
            <a:endParaRPr lang="ru-RU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AA1A9A6-FCC5-D847-AE45-B696E9B02FCA}"/>
              </a:ext>
            </a:extLst>
          </p:cNvPr>
          <p:cNvSpPr txBox="1"/>
          <p:nvPr/>
        </p:nvSpPr>
        <p:spPr>
          <a:xfrm>
            <a:off x="13139323" y="3786653"/>
            <a:ext cx="84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SOD C</a:t>
            </a:r>
            <a:endParaRPr lang="ru-RU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3EDBA85-CA15-A647-BED6-D34EE7E870D2}"/>
              </a:ext>
            </a:extLst>
          </p:cNvPr>
          <p:cNvSpPr txBox="1"/>
          <p:nvPr/>
        </p:nvSpPr>
        <p:spPr>
          <a:xfrm>
            <a:off x="13139323" y="5825003"/>
            <a:ext cx="84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SOD D</a:t>
            </a:r>
            <a:endParaRPr lang="ru-RU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E65098B-DB25-844B-821E-1271F8FADA4D}"/>
              </a:ext>
            </a:extLst>
          </p:cNvPr>
          <p:cNvSpPr txBox="1"/>
          <p:nvPr/>
        </p:nvSpPr>
        <p:spPr>
          <a:xfrm>
            <a:off x="13139323" y="4951916"/>
            <a:ext cx="84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SOD E</a:t>
            </a:r>
            <a:endParaRPr lang="ru-RU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BEBC120-288D-B14A-8C1B-33DA1CF83035}"/>
              </a:ext>
            </a:extLst>
          </p:cNvPr>
          <p:cNvSpPr txBox="1"/>
          <p:nvPr/>
        </p:nvSpPr>
        <p:spPr>
          <a:xfrm>
            <a:off x="13139323" y="6604111"/>
            <a:ext cx="84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SOD F</a:t>
            </a:r>
            <a:endParaRPr lang="ru-RU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9077743-F6C4-094A-AEB0-18CDC92F9547}"/>
              </a:ext>
            </a:extLst>
          </p:cNvPr>
          <p:cNvSpPr txBox="1"/>
          <p:nvPr/>
        </p:nvSpPr>
        <p:spPr>
          <a:xfrm>
            <a:off x="13139323" y="4392774"/>
            <a:ext cx="84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SOD G</a:t>
            </a:r>
            <a:endParaRPr lang="ru-RU" dirty="0"/>
          </a:p>
        </p:txBody>
      </p:sp>
      <p:cxnSp>
        <p:nvCxnSpPr>
          <p:cNvPr id="60" name="Прямая соединительная линия 59">
            <a:extLst>
              <a:ext uri="{FF2B5EF4-FFF2-40B4-BE49-F238E27FC236}">
                <a16:creationId xmlns:a16="http://schemas.microsoft.com/office/drawing/2014/main" id="{ABA54893-ACCD-764D-882A-61750B19F6B8}"/>
              </a:ext>
            </a:extLst>
          </p:cNvPr>
          <p:cNvCxnSpPr>
            <a:cxnSpLocks/>
          </p:cNvCxnSpPr>
          <p:nvPr/>
        </p:nvCxnSpPr>
        <p:spPr>
          <a:xfrm>
            <a:off x="12935536" y="2892427"/>
            <a:ext cx="0" cy="58323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>
            <a:extLst>
              <a:ext uri="{FF2B5EF4-FFF2-40B4-BE49-F238E27FC236}">
                <a16:creationId xmlns:a16="http://schemas.microsoft.com/office/drawing/2014/main" id="{95EC09BA-3F87-FB45-8733-9D8834E0E0CC}"/>
              </a:ext>
            </a:extLst>
          </p:cNvPr>
          <p:cNvCxnSpPr>
            <a:cxnSpLocks/>
          </p:cNvCxnSpPr>
          <p:nvPr/>
        </p:nvCxnSpPr>
        <p:spPr>
          <a:xfrm>
            <a:off x="12935536" y="2079869"/>
            <a:ext cx="0" cy="696657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>
            <a:extLst>
              <a:ext uri="{FF2B5EF4-FFF2-40B4-BE49-F238E27FC236}">
                <a16:creationId xmlns:a16="http://schemas.microsoft.com/office/drawing/2014/main" id="{97C128D2-AC47-1042-99CD-8C4FE5551762}"/>
              </a:ext>
            </a:extLst>
          </p:cNvPr>
          <p:cNvCxnSpPr>
            <a:cxnSpLocks/>
          </p:cNvCxnSpPr>
          <p:nvPr/>
        </p:nvCxnSpPr>
        <p:spPr>
          <a:xfrm>
            <a:off x="12935536" y="3549656"/>
            <a:ext cx="0" cy="878505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>
            <a:extLst>
              <a:ext uri="{FF2B5EF4-FFF2-40B4-BE49-F238E27FC236}">
                <a16:creationId xmlns:a16="http://schemas.microsoft.com/office/drawing/2014/main" id="{02ED7946-9117-7C4E-8E24-F59004A2937A}"/>
              </a:ext>
            </a:extLst>
          </p:cNvPr>
          <p:cNvCxnSpPr>
            <a:cxnSpLocks/>
          </p:cNvCxnSpPr>
          <p:nvPr/>
        </p:nvCxnSpPr>
        <p:spPr>
          <a:xfrm>
            <a:off x="12935536" y="5664206"/>
            <a:ext cx="0" cy="726105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>
            <a:extLst>
              <a:ext uri="{FF2B5EF4-FFF2-40B4-BE49-F238E27FC236}">
                <a16:creationId xmlns:a16="http://schemas.microsoft.com/office/drawing/2014/main" id="{AB871C63-188A-894E-8668-738C6A58016E}"/>
              </a:ext>
            </a:extLst>
          </p:cNvPr>
          <p:cNvCxnSpPr>
            <a:cxnSpLocks/>
          </p:cNvCxnSpPr>
          <p:nvPr/>
        </p:nvCxnSpPr>
        <p:spPr>
          <a:xfrm>
            <a:off x="12935536" y="4751599"/>
            <a:ext cx="0" cy="832673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>
            <a:extLst>
              <a:ext uri="{FF2B5EF4-FFF2-40B4-BE49-F238E27FC236}">
                <a16:creationId xmlns:a16="http://schemas.microsoft.com/office/drawing/2014/main" id="{0234076B-9B01-384B-952C-CEAFEFA7C306}"/>
              </a:ext>
            </a:extLst>
          </p:cNvPr>
          <p:cNvCxnSpPr>
            <a:cxnSpLocks/>
          </p:cNvCxnSpPr>
          <p:nvPr/>
        </p:nvCxnSpPr>
        <p:spPr>
          <a:xfrm>
            <a:off x="12935536" y="6483580"/>
            <a:ext cx="0" cy="726105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14FF69CF-89C3-B946-9158-D4413DA4B392}"/>
              </a:ext>
            </a:extLst>
          </p:cNvPr>
          <p:cNvCxnSpPr>
            <a:cxnSpLocks/>
          </p:cNvCxnSpPr>
          <p:nvPr/>
        </p:nvCxnSpPr>
        <p:spPr>
          <a:xfrm>
            <a:off x="12935536" y="4513882"/>
            <a:ext cx="0" cy="14960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70F316C8-9FE0-8244-9553-DAB2EB371C28}"/>
              </a:ext>
            </a:extLst>
          </p:cNvPr>
          <p:cNvSpPr txBox="1"/>
          <p:nvPr/>
        </p:nvSpPr>
        <p:spPr>
          <a:xfrm>
            <a:off x="2111549" y="331410"/>
            <a:ext cx="100124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File 1.3</a:t>
            </a:r>
          </a:p>
          <a:p>
            <a:r>
              <a:rPr lang="en-US" dirty="0"/>
              <a:t>Phylogenetic tree of superoxide </a:t>
            </a:r>
            <a:r>
              <a:rPr lang="en-US" dirty="0" err="1"/>
              <a:t>dismutases</a:t>
            </a:r>
            <a:r>
              <a:rPr lang="en-US" dirty="0"/>
              <a:t>. Species marked by different colors, </a:t>
            </a:r>
            <a:r>
              <a:rPr lang="en-US" dirty="0" err="1"/>
              <a:t>orthological</a:t>
            </a:r>
            <a:r>
              <a:rPr lang="en-US" dirty="0"/>
              <a:t> clades marked by black lines. Name of clade consists of enzyme abbreviation (SOD) and symbol (A-G).</a:t>
            </a:r>
            <a:endParaRPr lang="ru-RU" dirty="0"/>
          </a:p>
        </p:txBody>
      </p:sp>
      <p:pic>
        <p:nvPicPr>
          <p:cNvPr id="68" name="Рисунок 67">
            <a:extLst>
              <a:ext uri="{FF2B5EF4-FFF2-40B4-BE49-F238E27FC236}">
                <a16:creationId xmlns:a16="http://schemas.microsoft.com/office/drawing/2014/main" id="{D395DB31-E139-684F-BA42-18EBDF5094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2168" y="20590770"/>
            <a:ext cx="8991600" cy="6451600"/>
          </a:xfrm>
          <a:prstGeom prst="rect">
            <a:avLst/>
          </a:prstGeom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337C364D-F8C1-AE4A-A51E-B61C0658FACD}"/>
              </a:ext>
            </a:extLst>
          </p:cNvPr>
          <p:cNvSpPr txBox="1"/>
          <p:nvPr/>
        </p:nvSpPr>
        <p:spPr>
          <a:xfrm>
            <a:off x="15063838" y="23049895"/>
            <a:ext cx="84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CAT A</a:t>
            </a:r>
            <a:endParaRPr lang="ru-RU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551FD04-6F7B-D340-A273-2D42D2DE9F3B}"/>
              </a:ext>
            </a:extLst>
          </p:cNvPr>
          <p:cNvSpPr txBox="1"/>
          <p:nvPr/>
        </p:nvSpPr>
        <p:spPr>
          <a:xfrm>
            <a:off x="15063838" y="21475095"/>
            <a:ext cx="84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CAT B</a:t>
            </a:r>
            <a:endParaRPr lang="ru-RU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2F51462-4DB0-3C4A-AE75-709FF4CB30A5}"/>
              </a:ext>
            </a:extLst>
          </p:cNvPr>
          <p:cNvSpPr txBox="1"/>
          <p:nvPr/>
        </p:nvSpPr>
        <p:spPr>
          <a:xfrm>
            <a:off x="15063838" y="24810961"/>
            <a:ext cx="84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CAT C</a:t>
            </a:r>
            <a:endParaRPr lang="ru-RU" dirty="0"/>
          </a:p>
        </p:txBody>
      </p:sp>
      <p:cxnSp>
        <p:nvCxnSpPr>
          <p:cNvPr id="72" name="Прямая соединительная линия 71">
            <a:extLst>
              <a:ext uri="{FF2B5EF4-FFF2-40B4-BE49-F238E27FC236}">
                <a16:creationId xmlns:a16="http://schemas.microsoft.com/office/drawing/2014/main" id="{935BAA7B-FF2A-9242-B7D8-70C456606D92}"/>
              </a:ext>
            </a:extLst>
          </p:cNvPr>
          <p:cNvCxnSpPr>
            <a:cxnSpLocks/>
          </p:cNvCxnSpPr>
          <p:nvPr/>
        </p:nvCxnSpPr>
        <p:spPr>
          <a:xfrm>
            <a:off x="14690856" y="22508619"/>
            <a:ext cx="0" cy="14518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>
            <a:extLst>
              <a:ext uri="{FF2B5EF4-FFF2-40B4-BE49-F238E27FC236}">
                <a16:creationId xmlns:a16="http://schemas.microsoft.com/office/drawing/2014/main" id="{B8ECB0F1-4CFD-7F4D-953D-B2958596C3E5}"/>
              </a:ext>
            </a:extLst>
          </p:cNvPr>
          <p:cNvCxnSpPr>
            <a:cxnSpLocks/>
          </p:cNvCxnSpPr>
          <p:nvPr/>
        </p:nvCxnSpPr>
        <p:spPr>
          <a:xfrm>
            <a:off x="14690856" y="20933819"/>
            <a:ext cx="0" cy="14518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>
            <a:extLst>
              <a:ext uri="{FF2B5EF4-FFF2-40B4-BE49-F238E27FC236}">
                <a16:creationId xmlns:a16="http://schemas.microsoft.com/office/drawing/2014/main" id="{A70A13C9-BBA2-4642-9971-F5E2E0A9838E}"/>
              </a:ext>
            </a:extLst>
          </p:cNvPr>
          <p:cNvCxnSpPr>
            <a:cxnSpLocks/>
          </p:cNvCxnSpPr>
          <p:nvPr/>
        </p:nvCxnSpPr>
        <p:spPr>
          <a:xfrm>
            <a:off x="14690856" y="24269685"/>
            <a:ext cx="0" cy="14518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7213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05EB90B-0EA3-4145-9143-446441F664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5253" y="1631091"/>
            <a:ext cx="8991600" cy="64516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EE51322-311D-8244-86C3-A5DD76190104}"/>
              </a:ext>
            </a:extLst>
          </p:cNvPr>
          <p:cNvSpPr txBox="1"/>
          <p:nvPr/>
        </p:nvSpPr>
        <p:spPr>
          <a:xfrm>
            <a:off x="11702693" y="4090216"/>
            <a:ext cx="84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CAT A</a:t>
            </a:r>
            <a:endParaRPr lang="ru-RU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69C211-E850-6D4E-8EFF-A552590BD320}"/>
              </a:ext>
            </a:extLst>
          </p:cNvPr>
          <p:cNvSpPr txBox="1"/>
          <p:nvPr/>
        </p:nvSpPr>
        <p:spPr>
          <a:xfrm>
            <a:off x="11702693" y="2515416"/>
            <a:ext cx="84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CAT B</a:t>
            </a:r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55A3B3-D0FB-5E49-B7C2-4B1BA867F49B}"/>
              </a:ext>
            </a:extLst>
          </p:cNvPr>
          <p:cNvSpPr txBox="1"/>
          <p:nvPr/>
        </p:nvSpPr>
        <p:spPr>
          <a:xfrm>
            <a:off x="11702693" y="5851282"/>
            <a:ext cx="84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CAT C</a:t>
            </a:r>
            <a:endParaRPr lang="ru-RU" dirty="0"/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236B3E3F-5AC9-5D4A-9E82-804D6E47D928}"/>
              </a:ext>
            </a:extLst>
          </p:cNvPr>
          <p:cNvCxnSpPr>
            <a:cxnSpLocks/>
          </p:cNvCxnSpPr>
          <p:nvPr/>
        </p:nvCxnSpPr>
        <p:spPr>
          <a:xfrm>
            <a:off x="11520211" y="3548940"/>
            <a:ext cx="0" cy="14518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670468C9-07BE-EB40-AA6D-8265F6401B89}"/>
              </a:ext>
            </a:extLst>
          </p:cNvPr>
          <p:cNvCxnSpPr>
            <a:cxnSpLocks/>
          </p:cNvCxnSpPr>
          <p:nvPr/>
        </p:nvCxnSpPr>
        <p:spPr>
          <a:xfrm>
            <a:off x="11520211" y="1974140"/>
            <a:ext cx="0" cy="14518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CEED1052-D5F5-B844-9ED5-02DFFF950C34}"/>
              </a:ext>
            </a:extLst>
          </p:cNvPr>
          <p:cNvCxnSpPr>
            <a:cxnSpLocks/>
          </p:cNvCxnSpPr>
          <p:nvPr/>
        </p:nvCxnSpPr>
        <p:spPr>
          <a:xfrm>
            <a:off x="11520211" y="5310006"/>
            <a:ext cx="0" cy="14518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92AEDEF-DBD4-E14D-B92D-B4482ED10091}"/>
              </a:ext>
            </a:extLst>
          </p:cNvPr>
          <p:cNvSpPr txBox="1"/>
          <p:nvPr/>
        </p:nvSpPr>
        <p:spPr>
          <a:xfrm>
            <a:off x="2111549" y="331410"/>
            <a:ext cx="100124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File 1.4</a:t>
            </a:r>
          </a:p>
          <a:p>
            <a:r>
              <a:rPr lang="en-US" dirty="0"/>
              <a:t>Phylogenetic tree of catalases. Species marked by different colors, </a:t>
            </a:r>
            <a:r>
              <a:rPr lang="en-US" dirty="0" err="1"/>
              <a:t>orthological</a:t>
            </a:r>
            <a:r>
              <a:rPr lang="en-US" dirty="0"/>
              <a:t> clades marked by black lines. Name of clade consists of enzyme abbreviation (CAT) and symbol (A-C).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8009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228F3D81-BCAC-4345-87A1-E74C50DF806E}"/>
              </a:ext>
            </a:extLst>
          </p:cNvPr>
          <p:cNvSpPr txBox="1"/>
          <p:nvPr/>
        </p:nvSpPr>
        <p:spPr>
          <a:xfrm>
            <a:off x="12467213" y="3428756"/>
            <a:ext cx="84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 A</a:t>
            </a:r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8114CA-DA40-AE4D-B7CF-7CDAF1B9AEAE}"/>
              </a:ext>
            </a:extLst>
          </p:cNvPr>
          <p:cNvSpPr txBox="1"/>
          <p:nvPr/>
        </p:nvSpPr>
        <p:spPr>
          <a:xfrm>
            <a:off x="12467213" y="6754443"/>
            <a:ext cx="84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 B</a:t>
            </a:r>
            <a:endParaRPr lang="ru-RU" dirty="0"/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80C4A025-7DD6-BF48-8B00-5C0B3E5F7AE6}"/>
              </a:ext>
            </a:extLst>
          </p:cNvPr>
          <p:cNvCxnSpPr>
            <a:cxnSpLocks/>
          </p:cNvCxnSpPr>
          <p:nvPr/>
        </p:nvCxnSpPr>
        <p:spPr>
          <a:xfrm>
            <a:off x="12323624" y="2181316"/>
            <a:ext cx="0" cy="2864213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AF92EC8A-A455-1545-B5D8-69FB774F15E4}"/>
              </a:ext>
            </a:extLst>
          </p:cNvPr>
          <p:cNvCxnSpPr>
            <a:cxnSpLocks/>
          </p:cNvCxnSpPr>
          <p:nvPr/>
        </p:nvCxnSpPr>
        <p:spPr>
          <a:xfrm>
            <a:off x="12323624" y="5535386"/>
            <a:ext cx="0" cy="2383971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BB94A6-2CE9-774D-9162-F35C34FF4C47}"/>
              </a:ext>
            </a:extLst>
          </p:cNvPr>
          <p:cNvSpPr txBox="1"/>
          <p:nvPr/>
        </p:nvSpPr>
        <p:spPr>
          <a:xfrm>
            <a:off x="2111549" y="331410"/>
            <a:ext cx="100124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File 1.5</a:t>
            </a:r>
          </a:p>
          <a:p>
            <a:r>
              <a:rPr lang="en-US" dirty="0"/>
              <a:t>Phylogenetic tree of glutathione reductases. Species marked by different colors, </a:t>
            </a:r>
            <a:r>
              <a:rPr lang="en-US" dirty="0" err="1"/>
              <a:t>orthological</a:t>
            </a:r>
            <a:r>
              <a:rPr lang="en-US" dirty="0"/>
              <a:t> clades marked by black lines. Name of clade consists of enzyme abbreviation (GR) and symbol (A-B).</a:t>
            </a:r>
            <a:endParaRPr lang="ru-RU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A8006DB-8A95-7640-B0EC-617BA36F4C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795"/>
          <a:stretch/>
        </p:blipFill>
        <p:spPr>
          <a:xfrm>
            <a:off x="1335450" y="1360995"/>
            <a:ext cx="10788537" cy="6919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0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F81F1402-8B7B-0F40-A21D-BD62D4F393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293" y="1286212"/>
            <a:ext cx="10756576" cy="68580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8A3F1AB-25D3-6A42-A0DD-17B77E2538A9}"/>
              </a:ext>
            </a:extLst>
          </p:cNvPr>
          <p:cNvSpPr txBox="1"/>
          <p:nvPr/>
        </p:nvSpPr>
        <p:spPr>
          <a:xfrm>
            <a:off x="12590432" y="6191506"/>
            <a:ext cx="1136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MDHAR A</a:t>
            </a:r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40779A-6BC0-C047-9E03-89FA55071290}"/>
              </a:ext>
            </a:extLst>
          </p:cNvPr>
          <p:cNvSpPr txBox="1"/>
          <p:nvPr/>
        </p:nvSpPr>
        <p:spPr>
          <a:xfrm>
            <a:off x="12590432" y="1863111"/>
            <a:ext cx="1136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MDHAR B</a:t>
            </a:r>
            <a:endParaRPr lang="ru-RU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A887CF-3B00-614F-9A5A-0D3A3AA021AC}"/>
              </a:ext>
            </a:extLst>
          </p:cNvPr>
          <p:cNvSpPr txBox="1"/>
          <p:nvPr/>
        </p:nvSpPr>
        <p:spPr>
          <a:xfrm>
            <a:off x="12590432" y="3475469"/>
            <a:ext cx="1136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MDHAR C</a:t>
            </a:r>
            <a:endParaRPr lang="ru-RU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E1B05BF-2BEA-A343-A207-A0F4BD4958EC}"/>
              </a:ext>
            </a:extLst>
          </p:cNvPr>
          <p:cNvSpPr txBox="1"/>
          <p:nvPr/>
        </p:nvSpPr>
        <p:spPr>
          <a:xfrm>
            <a:off x="12590432" y="4596732"/>
            <a:ext cx="1136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MDHAR D</a:t>
            </a:r>
            <a:endParaRPr lang="ru-RU" dirty="0"/>
          </a:p>
        </p:txBody>
      </p: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510F4713-EFDD-564D-B958-4E169F240E1B}"/>
              </a:ext>
            </a:extLst>
          </p:cNvPr>
          <p:cNvCxnSpPr>
            <a:cxnSpLocks/>
          </p:cNvCxnSpPr>
          <p:nvPr/>
        </p:nvCxnSpPr>
        <p:spPr>
          <a:xfrm>
            <a:off x="12217450" y="5330676"/>
            <a:ext cx="0" cy="2268415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836EFF7D-C641-684A-B856-08757E5F6213}"/>
              </a:ext>
            </a:extLst>
          </p:cNvPr>
          <p:cNvCxnSpPr>
            <a:cxnSpLocks/>
          </p:cNvCxnSpPr>
          <p:nvPr/>
        </p:nvCxnSpPr>
        <p:spPr>
          <a:xfrm>
            <a:off x="12217450" y="1631228"/>
            <a:ext cx="0" cy="120243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E8C789B7-D865-EB4E-BFB4-916A7559F762}"/>
              </a:ext>
            </a:extLst>
          </p:cNvPr>
          <p:cNvCxnSpPr>
            <a:cxnSpLocks/>
          </p:cNvCxnSpPr>
          <p:nvPr/>
        </p:nvCxnSpPr>
        <p:spPr>
          <a:xfrm>
            <a:off x="12217450" y="3167766"/>
            <a:ext cx="0" cy="93198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A9F06287-C33F-4C49-B157-82EBB4A28B0F}"/>
              </a:ext>
            </a:extLst>
          </p:cNvPr>
          <p:cNvCxnSpPr>
            <a:cxnSpLocks/>
          </p:cNvCxnSpPr>
          <p:nvPr/>
        </p:nvCxnSpPr>
        <p:spPr>
          <a:xfrm>
            <a:off x="12217450" y="4240427"/>
            <a:ext cx="0" cy="896002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B0D72A3-DAFC-D04C-A8F2-CAD3F41B4ED3}"/>
              </a:ext>
            </a:extLst>
          </p:cNvPr>
          <p:cNvSpPr txBox="1"/>
          <p:nvPr/>
        </p:nvSpPr>
        <p:spPr>
          <a:xfrm>
            <a:off x="2111549" y="331410"/>
            <a:ext cx="100124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File 1.6</a:t>
            </a:r>
          </a:p>
          <a:p>
            <a:r>
              <a:rPr lang="en-US" dirty="0"/>
              <a:t>Phylogenetic tree of monodehydroascorbate reductases. Species marked by different colors, </a:t>
            </a:r>
            <a:r>
              <a:rPr lang="en-US" dirty="0" err="1"/>
              <a:t>orthological</a:t>
            </a:r>
            <a:r>
              <a:rPr lang="en-US" dirty="0"/>
              <a:t> clades marked by black lines. Name of clade consists of enzyme abbreviation (MDHAR) and symbol (A-D).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3255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09FFB06-49B3-5A49-BA4D-4312CAE04A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21" y="2100890"/>
            <a:ext cx="12192000" cy="49733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2630B70-5713-6248-B14C-9FC87F197CBB}"/>
              </a:ext>
            </a:extLst>
          </p:cNvPr>
          <p:cNvSpPr txBox="1"/>
          <p:nvPr/>
        </p:nvSpPr>
        <p:spPr>
          <a:xfrm>
            <a:off x="13263811" y="5421716"/>
            <a:ext cx="1136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DHAR A</a:t>
            </a:r>
            <a:endParaRPr lang="ru-RU" dirty="0"/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53502939-A7E8-2E4B-9140-26E6F71B4823}"/>
              </a:ext>
            </a:extLst>
          </p:cNvPr>
          <p:cNvCxnSpPr>
            <a:cxnSpLocks/>
          </p:cNvCxnSpPr>
          <p:nvPr/>
        </p:nvCxnSpPr>
        <p:spPr>
          <a:xfrm>
            <a:off x="12890829" y="4518212"/>
            <a:ext cx="0" cy="1940896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1433E28A-273B-C449-A535-F6E1FDDE310A}"/>
              </a:ext>
            </a:extLst>
          </p:cNvPr>
          <p:cNvCxnSpPr>
            <a:cxnSpLocks/>
          </p:cNvCxnSpPr>
          <p:nvPr/>
        </p:nvCxnSpPr>
        <p:spPr>
          <a:xfrm>
            <a:off x="12890829" y="2350999"/>
            <a:ext cx="0" cy="146096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43D5A55-D552-714E-A057-C86C6AD966BE}"/>
              </a:ext>
            </a:extLst>
          </p:cNvPr>
          <p:cNvSpPr txBox="1"/>
          <p:nvPr/>
        </p:nvSpPr>
        <p:spPr>
          <a:xfrm>
            <a:off x="13263811" y="2896813"/>
            <a:ext cx="1136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DHAR B</a:t>
            </a:r>
            <a:endParaRPr lang="ru-RU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57DAD76-1B32-5C44-B2B5-FEA7A3E65597}"/>
              </a:ext>
            </a:extLst>
          </p:cNvPr>
          <p:cNvSpPr txBox="1"/>
          <p:nvPr/>
        </p:nvSpPr>
        <p:spPr>
          <a:xfrm>
            <a:off x="2111549" y="483810"/>
            <a:ext cx="100124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File 1.7</a:t>
            </a:r>
          </a:p>
          <a:p>
            <a:r>
              <a:rPr lang="en-US" dirty="0"/>
              <a:t>Phylogenetic tree of </a:t>
            </a:r>
            <a:r>
              <a:rPr lang="en-US" dirty="0" err="1"/>
              <a:t>dehydroascorbate</a:t>
            </a:r>
            <a:r>
              <a:rPr lang="en-US" dirty="0"/>
              <a:t> reductases. Species marked by different colors, </a:t>
            </a:r>
            <a:r>
              <a:rPr lang="en-US" dirty="0" err="1"/>
              <a:t>orthological</a:t>
            </a:r>
            <a:r>
              <a:rPr lang="en-US" dirty="0"/>
              <a:t> clades marked by black lines. Name of clade consists of enzyme abbreviation (DHAR) and symbol (A-B).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11778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1235</TotalTime>
  <Words>328</Words>
  <Application>Microsoft Macintosh PowerPoint</Application>
  <PresentationFormat>Произвольный</PresentationFormat>
  <Paragraphs>49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Microsoft Office User</cp:lastModifiedBy>
  <cp:revision>21</cp:revision>
  <dcterms:created xsi:type="dcterms:W3CDTF">2019-06-10T10:00:12Z</dcterms:created>
  <dcterms:modified xsi:type="dcterms:W3CDTF">2019-06-26T09:40:08Z</dcterms:modified>
</cp:coreProperties>
</file>