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3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779859-99EB-4DF3-AA20-66C453BD72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CC9510B-5851-4934-8B7D-A639302B9B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E88F3EC-E086-4607-81E0-EFF267D6D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F371337-D4A1-4F85-A1AC-551CE731DB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0DA8141C-966E-4A19-AACD-F40BF6C3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29061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7BE2BC-EE91-4376-BA0C-942955EB2D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6D5EBAAF-894F-4154-978C-C013C0FB38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3F5EFD9-82A8-4E5F-9413-BDC526347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97A919D-FF22-49D0-BE23-9773476C0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24A7979-A09B-4DCE-8DE3-1205E0ACD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54794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4BA67B31-7C89-43E2-9E25-8B8E229D83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14E9234-E2A4-4CB4-8E84-6542685029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19C9065-439F-4550-BAAF-816B72A7C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96F0B21-886D-47DC-AE4F-03A166D3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1210E87-ECFD-4F44-9C7B-65AE6FD6D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99280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F0EA94F-4C11-4759-977B-2104FFC6A6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C797211-F7C1-476B-ADF7-BE28A5A5BF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DDC569A-98D0-4D5B-A552-263A18026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D5E9EE1F-0632-40CE-9EDF-5A005A867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07546EF-C27B-46A7-B73F-43E02BC2E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19506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F3FB8AB-7956-4961-AD21-1737370722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2AC338D-1D3D-4097-BE03-04D384CE43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859D48F-B5D9-42B6-BD70-12254538D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19E635A-2A81-4CE3-9168-CFF44F97C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E51A513-49F3-454D-A301-C73EF23684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45913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F258012-7ADF-4774-A4EF-73B5FC524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79A7223-BDAE-46D4-BD3C-52EBD935C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C6A7F08-5DCB-4C35-A886-C10D8C55E9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F518403-7059-4ED9-AF85-A010264C4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9C23FC4D-FA6B-4947-B63E-D25DACBF4A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255F64D-9BFC-42B0-933C-38C8A04EA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28234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84FDFF4-689C-4EA6-BDFE-EFF3AC246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263097D4-63EF-47D6-9B27-8537D7B65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CAA9B2A-4183-4216-BA49-0C207C9B3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D0FBA2E4-F9D6-4C2E-9565-D1258753D3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76D5BEA4-BBC5-497F-ABB1-13C1C99F03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AE89D79-8564-40EF-95CB-CA9292946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EAA63906-F1B2-4231-859F-4391E6119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D9ACBF8E-B232-48B3-8A24-635F74FDD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56766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B1B0265-73EE-49E3-8F45-7FD4AC691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5678542F-11F6-4CF7-BF60-AF84207EB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65D80021-77D0-4057-8802-60ECFBAEA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09932518-BD6E-4D8A-8B89-6E5DCE11C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13302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266D63DF-9DF7-43A7-9C96-494089D1A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38ECAFE-DF3E-48F5-AB66-67607E8EA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AF74EA7-8AB9-421F-8C5D-8CEB0F33CB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58669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DBD8AD6-8DD2-4D6C-8999-12BD1B88E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08A573A-8641-436D-A732-372FF536B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16D59B4-443B-42AB-8BB1-58F12C48A2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ADF4506-5550-4DDB-83ED-8FCC6DE2D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B7C21D4A-3042-4B01-825C-30A60EFD5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78679E6-5C76-4FCE-9D82-F1D720306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629514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FBBD803-C30C-4578-8F3D-A560ED6CC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AB3C31F1-3F40-4830-AA3C-557CD157C8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DE5DADE-7AF0-4D9B-836E-6767A28822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41BDC1F-E9A8-4BD5-93D6-1F4050976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FF57349-9C3F-486B-B476-F69C3F51B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95E81981-9215-49C2-8848-81A8920EF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74943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B3F7E828-26C3-4A5E-B961-AA8D03A5C3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BF1B98C-575F-4DDC-8C48-CB1AD1B4C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300D549-B27E-4F3B-B41B-EE0A2FB00A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BCFEE5-D363-477A-A522-9CFE7E481B58}" type="datetimeFigureOut">
              <a:rPr lang="en-GB" smtClean="0"/>
              <a:pPr/>
              <a:t>26/11/2019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F5DB1EF-A7D4-4706-B4BA-887FA5BD60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3EB52F4-63B6-44AC-8CCD-DCBD8CF75E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27B637-544F-479B-A52C-5893F2FC2E9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2291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4030BA14-1A57-4485-AE41-8E58C5E6AD4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t="5751"/>
          <a:stretch/>
        </p:blipFill>
        <p:spPr>
          <a:xfrm>
            <a:off x="145339" y="988492"/>
            <a:ext cx="5730737" cy="424050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2BF405A8-2BAC-4C16-81C7-2D697C8E5337}"/>
              </a:ext>
            </a:extLst>
          </p:cNvPr>
          <p:cNvSpPr/>
          <p:nvPr/>
        </p:nvSpPr>
        <p:spPr>
          <a:xfrm>
            <a:off x="6096000" y="988492"/>
            <a:ext cx="6096000" cy="46198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b="1" dirty="0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</a:t>
            </a:r>
            <a:r>
              <a:rPr lang="en-US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</a:t>
            </a:r>
            <a:r>
              <a:rPr lang="en-US" b="1" smtClean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S4</a:t>
            </a:r>
            <a:r>
              <a:rPr lang="en-US" b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Effect of the humidity on the mean predicted number of </a:t>
            </a:r>
            <a:r>
              <a:rPr lang="en-US" i="1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An. gambiae</a:t>
            </a:r>
            <a:r>
              <a:rPr lang="en-US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s.l. collected per night according over the trapping methods, location and village. The solid black line indicates the regression line based on the model and grey-shaded area indicates the 95% CIs. </a:t>
            </a:r>
            <a:r>
              <a:rPr lang="en-US" dirty="0">
                <a:latin typeface="Calibri Light" panose="020F0302020204030204" pitchFamily="34" charset="0"/>
                <a:cs typeface="Times New Roman" panose="02020603050405020304" pitchFamily="18" charset="0"/>
              </a:rPr>
              <a:t>Humidity data were only available for part of the sampling period (</a:t>
            </a:r>
            <a:r>
              <a:rPr lang="en-US" dirty="0" err="1">
                <a:latin typeface="Calibri Light" panose="020F0302020204030204" pitchFamily="34" charset="0"/>
                <a:cs typeface="Times New Roman" panose="02020603050405020304" pitchFamily="18" charset="0"/>
              </a:rPr>
              <a:t>e.g</a:t>
            </a:r>
            <a:r>
              <a:rPr lang="en-US" dirty="0">
                <a:latin typeface="Calibri Light" panose="020F0302020204030204" pitchFamily="34" charset="0"/>
                <a:cs typeface="Times New Roman" panose="02020603050405020304" pitchFamily="18" charset="0"/>
              </a:rPr>
              <a:t> </a:t>
            </a:r>
            <a:r>
              <a:rPr lang="en-GB" dirty="0">
                <a:latin typeface="Calibri Light" panose="020F0302020204030204" pitchFamily="34" charset="0"/>
                <a:cs typeface="Times New Roman" panose="02020603050405020304" pitchFamily="18" charset="0"/>
              </a:rPr>
              <a:t>mostly during the dry season months [Nov 2016-April 2017, and Nov -Dec 2017], and a few months in wet season [October 2016 and May - October 2017]. The predicted relationship between relative humidity and vector abundance is thus based on months in which matched data were available.</a:t>
            </a:r>
          </a:p>
        </p:txBody>
      </p:sp>
    </p:spTree>
    <p:extLst>
      <p:ext uri="{BB962C8B-B14F-4D97-AF65-F5344CB8AC3E}">
        <p14:creationId xmlns:p14="http://schemas.microsoft.com/office/powerpoint/2010/main" xmlns="" val="19204986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120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ANTOINE SANOU (student)</dc:creator>
  <cp:lastModifiedBy>0013914</cp:lastModifiedBy>
  <cp:revision>4</cp:revision>
  <dcterms:created xsi:type="dcterms:W3CDTF">2019-03-05T19:47:12Z</dcterms:created>
  <dcterms:modified xsi:type="dcterms:W3CDTF">2019-11-26T07:15:12Z</dcterms:modified>
</cp:coreProperties>
</file>