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drawings/drawing3.xml" ContentType="application/vnd.openxmlformats-officedocument.drawingml.chartshapes+xml"/>
  <Override PartName="/ppt/drawings/drawing4.xml" ContentType="application/vnd.openxmlformats-officedocument.drawingml.chartshap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drawings/drawing2.xml" ContentType="application/vnd.openxmlformats-officedocument.drawingml.chartshapes+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charts/chart6.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drawings/drawing5.xml" ContentType="application/vnd.openxmlformats-officedocument.drawingml.chartshapes+xml"/>
  <Override PartName="/ppt/drawings/drawing6.xml" ContentType="application/vnd.openxmlformats-officedocument.drawingml.chartshape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67" r:id="rId2"/>
    <p:sldId id="269" r:id="rId3"/>
    <p:sldId id="270" r:id="rId4"/>
    <p:sldId id="268" r:id="rId5"/>
    <p:sldId id="271" r:id="rId6"/>
    <p:sldId id="264" r:id="rId7"/>
  </p:sldIdLst>
  <p:sldSz cx="6858000" cy="9906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015" autoAdjust="0"/>
    <p:restoredTop sz="93011" autoAdjust="0"/>
  </p:normalViewPr>
  <p:slideViewPr>
    <p:cSldViewPr>
      <p:cViewPr>
        <p:scale>
          <a:sx n="80" d="100"/>
          <a:sy n="80" d="100"/>
        </p:scale>
        <p:origin x="-1884" y="2040"/>
      </p:cViewPr>
      <p:guideLst>
        <p:guide orient="horz" pos="3120"/>
        <p:guide pos="2160"/>
      </p:guideLst>
    </p:cSldViewPr>
  </p:slideViewPr>
  <p:notesTextViewPr>
    <p:cViewPr>
      <p:scale>
        <a:sx n="100" d="100"/>
        <a:sy n="100" d="100"/>
      </p:scale>
      <p:origin x="0" y="0"/>
    </p:cViewPr>
  </p:notesTextViewPr>
  <p:sorterViewPr>
    <p:cViewPr>
      <p:scale>
        <a:sx n="72" d="100"/>
        <a:sy n="72"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D:\Project\Phenomics\PHD\PHD\ABAR2\T1%20DROUGHT%20AND%20COLD%20CONTROL\ABAR2_T1%20Phenotyping%20Data.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D:\Project\Phenomics\PHD\PHD%2005-01-2019\ABAR2\T1%20DROUGHT%20AND%20COLD%20CONTROL\ABAR2_T1%20Phenotyping%20Data.xlsx"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D:\Project\Phenomics\PHD\PHD%2020-05-2019\ABAR2\T1%20DROUGHT%20AND%20COLD%20CONTROL\ABAR2_T1%20Phenotyping%20Data%20-%20Copy.xlsx"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file:///D:\Project\Phenomics\PHD\PHD\ABAR2\ABAR2_T1%20Phenotyping%20Data.xlsx" TargetMode="External"/></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oleObject" Target="file:///D:\Project\Phenomics\PHD\PHD\ABAR2\ABAR2_T1%20Phenotyping%20Data.xlsx" TargetMode="External"/></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6.xml"/><Relationship Id="rId1" Type="http://schemas.openxmlformats.org/officeDocument/2006/relationships/oleObject" Target="file:///D:\Project\Phenomics\PHD\PHD\ABAR2\ABAR2_T1%20Phenotyping%20Dat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IN"/>
  <c:style val="1"/>
  <c:chart>
    <c:plotArea>
      <c:layout>
        <c:manualLayout>
          <c:layoutTarget val="inner"/>
          <c:xMode val="edge"/>
          <c:yMode val="edge"/>
          <c:x val="0.24327693835567851"/>
          <c:y val="0.25243356299212599"/>
          <c:w val="0.75221855713982078"/>
          <c:h val="0.58969816272965869"/>
        </c:manualLayout>
      </c:layout>
      <c:lineChart>
        <c:grouping val="standard"/>
        <c:ser>
          <c:idx val="0"/>
          <c:order val="0"/>
          <c:tx>
            <c:strRef>
              <c:f>'ABA SENSITIVITY'!$G$16</c:f>
              <c:strCache>
                <c:ptCount val="1"/>
                <c:pt idx="0">
                  <c:v>WT</c:v>
                </c:pt>
              </c:strCache>
            </c:strRef>
          </c:tx>
          <c:spPr>
            <a:ln w="12700">
              <a:solidFill>
                <a:schemeClr val="tx1"/>
              </a:solidFill>
            </a:ln>
          </c:spPr>
          <c:marker>
            <c:symbol val="diamond"/>
            <c:size val="7"/>
            <c:spPr>
              <a:noFill/>
              <a:ln w="12700">
                <a:solidFill>
                  <a:schemeClr val="tx1"/>
                </a:solidFill>
              </a:ln>
            </c:spPr>
          </c:marker>
          <c:val>
            <c:numRef>
              <c:f>'ABA SENSITIVITY'!$H$16:$M$16</c:f>
              <c:numCache>
                <c:formatCode>General</c:formatCode>
                <c:ptCount val="6"/>
                <c:pt idx="0">
                  <c:v>0</c:v>
                </c:pt>
                <c:pt idx="1">
                  <c:v>0</c:v>
                </c:pt>
                <c:pt idx="2">
                  <c:v>0</c:v>
                </c:pt>
                <c:pt idx="3" formatCode="0.0">
                  <c:v>40</c:v>
                </c:pt>
                <c:pt idx="4" formatCode="0.0">
                  <c:v>66.666666666666657</c:v>
                </c:pt>
                <c:pt idx="5" formatCode="0.0">
                  <c:v>80</c:v>
                </c:pt>
              </c:numCache>
            </c:numRef>
          </c:val>
        </c:ser>
        <c:ser>
          <c:idx val="1"/>
          <c:order val="1"/>
          <c:tx>
            <c:strRef>
              <c:f>'ABA SENSITIVITY'!$G$17</c:f>
              <c:strCache>
                <c:ptCount val="1"/>
                <c:pt idx="0">
                  <c:v>Ox-1</c:v>
                </c:pt>
              </c:strCache>
            </c:strRef>
          </c:tx>
          <c:spPr>
            <a:ln w="12700">
              <a:solidFill>
                <a:schemeClr val="tx1"/>
              </a:solidFill>
            </a:ln>
          </c:spPr>
          <c:marker>
            <c:spPr>
              <a:ln w="12700">
                <a:solidFill>
                  <a:schemeClr val="tx1"/>
                </a:solidFill>
              </a:ln>
            </c:spPr>
          </c:marker>
          <c:val>
            <c:numRef>
              <c:f>'ABA SENSITIVITY'!$H$17:$M$17</c:f>
              <c:numCache>
                <c:formatCode>General</c:formatCode>
                <c:ptCount val="6"/>
                <c:pt idx="0">
                  <c:v>0</c:v>
                </c:pt>
                <c:pt idx="1">
                  <c:v>0</c:v>
                </c:pt>
                <c:pt idx="2">
                  <c:v>0</c:v>
                </c:pt>
                <c:pt idx="3" formatCode="0.0">
                  <c:v>26.666666666666668</c:v>
                </c:pt>
                <c:pt idx="4" formatCode="0.0">
                  <c:v>26.666666666666668</c:v>
                </c:pt>
                <c:pt idx="5" formatCode="0.0">
                  <c:v>40</c:v>
                </c:pt>
              </c:numCache>
            </c:numRef>
          </c:val>
        </c:ser>
        <c:ser>
          <c:idx val="2"/>
          <c:order val="2"/>
          <c:tx>
            <c:strRef>
              <c:f>'ABA SENSITIVITY'!$G$18</c:f>
              <c:strCache>
                <c:ptCount val="1"/>
                <c:pt idx="0">
                  <c:v>Ox-2</c:v>
                </c:pt>
              </c:strCache>
            </c:strRef>
          </c:tx>
          <c:spPr>
            <a:ln w="12700">
              <a:solidFill>
                <a:schemeClr val="tx1"/>
              </a:solidFill>
            </a:ln>
          </c:spPr>
          <c:marker>
            <c:spPr>
              <a:ln w="12700">
                <a:solidFill>
                  <a:schemeClr val="tx1"/>
                </a:solidFill>
              </a:ln>
            </c:spPr>
          </c:marker>
          <c:val>
            <c:numRef>
              <c:f>'ABA SENSITIVITY'!$H$18:$M$18</c:f>
              <c:numCache>
                <c:formatCode>General</c:formatCode>
                <c:ptCount val="6"/>
                <c:pt idx="0">
                  <c:v>0</c:v>
                </c:pt>
                <c:pt idx="1">
                  <c:v>0</c:v>
                </c:pt>
                <c:pt idx="2">
                  <c:v>0</c:v>
                </c:pt>
                <c:pt idx="3" formatCode="0.0">
                  <c:v>26.666666666666668</c:v>
                </c:pt>
                <c:pt idx="4" formatCode="0.0">
                  <c:v>33.333333333333329</c:v>
                </c:pt>
                <c:pt idx="5" formatCode="0.0">
                  <c:v>46.666666666666117</c:v>
                </c:pt>
              </c:numCache>
            </c:numRef>
          </c:val>
        </c:ser>
        <c:ser>
          <c:idx val="3"/>
          <c:order val="3"/>
          <c:tx>
            <c:strRef>
              <c:f>'ABA SENSITIVITY'!$G$19</c:f>
              <c:strCache>
                <c:ptCount val="1"/>
                <c:pt idx="0">
                  <c:v>Ox-3</c:v>
                </c:pt>
              </c:strCache>
            </c:strRef>
          </c:tx>
          <c:spPr>
            <a:ln w="12700">
              <a:solidFill>
                <a:schemeClr val="tx1"/>
              </a:solidFill>
            </a:ln>
          </c:spPr>
          <c:marker>
            <c:spPr>
              <a:ln w="12700">
                <a:solidFill>
                  <a:schemeClr val="tx1"/>
                </a:solidFill>
              </a:ln>
            </c:spPr>
          </c:marker>
          <c:val>
            <c:numRef>
              <c:f>'ABA SENSITIVITY'!$H$19:$M$19</c:f>
              <c:numCache>
                <c:formatCode>General</c:formatCode>
                <c:ptCount val="6"/>
                <c:pt idx="0">
                  <c:v>0</c:v>
                </c:pt>
                <c:pt idx="1">
                  <c:v>0</c:v>
                </c:pt>
                <c:pt idx="2">
                  <c:v>0</c:v>
                </c:pt>
                <c:pt idx="3" formatCode="0.0">
                  <c:v>20</c:v>
                </c:pt>
                <c:pt idx="4" formatCode="0.0">
                  <c:v>26.666666666666668</c:v>
                </c:pt>
                <c:pt idx="5" formatCode="0.0">
                  <c:v>46.666666666666117</c:v>
                </c:pt>
              </c:numCache>
            </c:numRef>
          </c:val>
        </c:ser>
        <c:ser>
          <c:idx val="4"/>
          <c:order val="4"/>
          <c:tx>
            <c:strRef>
              <c:f>'ABA SENSITIVITY'!$G$20</c:f>
              <c:strCache>
                <c:ptCount val="1"/>
                <c:pt idx="0">
                  <c:v>Ox-4</c:v>
                </c:pt>
              </c:strCache>
            </c:strRef>
          </c:tx>
          <c:val>
            <c:numRef>
              <c:f>'ABA SENSITIVITY'!$H$20:$M$20</c:f>
              <c:numCache>
                <c:formatCode>General</c:formatCode>
                <c:ptCount val="6"/>
                <c:pt idx="0">
                  <c:v>0</c:v>
                </c:pt>
                <c:pt idx="1">
                  <c:v>0</c:v>
                </c:pt>
                <c:pt idx="2">
                  <c:v>0</c:v>
                </c:pt>
                <c:pt idx="3" formatCode="0.0">
                  <c:v>33.333333333333329</c:v>
                </c:pt>
                <c:pt idx="4" formatCode="0.0">
                  <c:v>33.333333333333329</c:v>
                </c:pt>
                <c:pt idx="5" formatCode="0.0">
                  <c:v>33.333333333333329</c:v>
                </c:pt>
              </c:numCache>
            </c:numRef>
          </c:val>
        </c:ser>
        <c:ser>
          <c:idx val="5"/>
          <c:order val="5"/>
          <c:tx>
            <c:strRef>
              <c:f>'ABA SENSITIVITY'!$G$21</c:f>
              <c:strCache>
                <c:ptCount val="1"/>
                <c:pt idx="0">
                  <c:v>Ox-5</c:v>
                </c:pt>
              </c:strCache>
            </c:strRef>
          </c:tx>
          <c:spPr>
            <a:ln w="12700">
              <a:solidFill>
                <a:schemeClr val="tx1"/>
              </a:solidFill>
            </a:ln>
          </c:spPr>
          <c:marker>
            <c:spPr>
              <a:ln w="12700">
                <a:solidFill>
                  <a:schemeClr val="tx1"/>
                </a:solidFill>
              </a:ln>
            </c:spPr>
          </c:marker>
          <c:val>
            <c:numRef>
              <c:f>'ABA SENSITIVITY'!$H$21:$M$21</c:f>
              <c:numCache>
                <c:formatCode>General</c:formatCode>
                <c:ptCount val="6"/>
                <c:pt idx="0">
                  <c:v>0</c:v>
                </c:pt>
                <c:pt idx="1">
                  <c:v>0</c:v>
                </c:pt>
                <c:pt idx="2">
                  <c:v>0</c:v>
                </c:pt>
                <c:pt idx="3" formatCode="0.0">
                  <c:v>33.333333333333329</c:v>
                </c:pt>
                <c:pt idx="4" formatCode="0.0">
                  <c:v>33.333333333333329</c:v>
                </c:pt>
                <c:pt idx="5" formatCode="0.0">
                  <c:v>46.666666666666117</c:v>
                </c:pt>
              </c:numCache>
            </c:numRef>
          </c:val>
        </c:ser>
        <c:ser>
          <c:idx val="6"/>
          <c:order val="6"/>
          <c:tx>
            <c:strRef>
              <c:f>'ABA SENSITIVITY'!$G$22</c:f>
              <c:strCache>
                <c:ptCount val="1"/>
                <c:pt idx="0">
                  <c:v>Ox-6</c:v>
                </c:pt>
              </c:strCache>
            </c:strRef>
          </c:tx>
          <c:spPr>
            <a:ln w="12700">
              <a:solidFill>
                <a:schemeClr val="tx1"/>
              </a:solidFill>
            </a:ln>
          </c:spPr>
          <c:marker>
            <c:spPr>
              <a:ln w="12700">
                <a:solidFill>
                  <a:schemeClr val="tx1"/>
                </a:solidFill>
              </a:ln>
            </c:spPr>
          </c:marker>
          <c:val>
            <c:numRef>
              <c:f>'ABA SENSITIVITY'!$H$22:$M$22</c:f>
              <c:numCache>
                <c:formatCode>General</c:formatCode>
                <c:ptCount val="6"/>
                <c:pt idx="0">
                  <c:v>0</c:v>
                </c:pt>
                <c:pt idx="1">
                  <c:v>0</c:v>
                </c:pt>
                <c:pt idx="2">
                  <c:v>0</c:v>
                </c:pt>
                <c:pt idx="3" formatCode="0.0">
                  <c:v>33.333333333333329</c:v>
                </c:pt>
                <c:pt idx="4" formatCode="0.0">
                  <c:v>33.333333333333329</c:v>
                </c:pt>
                <c:pt idx="5" formatCode="0.0">
                  <c:v>53.333333333333336</c:v>
                </c:pt>
              </c:numCache>
            </c:numRef>
          </c:val>
        </c:ser>
        <c:marker val="1"/>
        <c:axId val="69699072"/>
        <c:axId val="69700608"/>
      </c:lineChart>
      <c:catAx>
        <c:axId val="69699072"/>
        <c:scaling>
          <c:orientation val="minMax"/>
        </c:scaling>
        <c:axPos val="b"/>
        <c:tickLblPos val="nextTo"/>
        <c:crossAx val="69700608"/>
        <c:crosses val="autoZero"/>
        <c:auto val="1"/>
        <c:lblAlgn val="ctr"/>
        <c:lblOffset val="100"/>
      </c:catAx>
      <c:valAx>
        <c:axId val="69700608"/>
        <c:scaling>
          <c:orientation val="minMax"/>
          <c:max val="100"/>
        </c:scaling>
        <c:axPos val="l"/>
        <c:numFmt formatCode="General" sourceLinked="1"/>
        <c:tickLblPos val="nextTo"/>
        <c:crossAx val="69699072"/>
        <c:crosses val="autoZero"/>
        <c:crossBetween val="between"/>
        <c:majorUnit val="20"/>
      </c:valAx>
    </c:plotArea>
    <c:legend>
      <c:legendPos val="r"/>
      <c:layout>
        <c:manualLayout>
          <c:xMode val="edge"/>
          <c:yMode val="edge"/>
          <c:x val="0.1570433425551557"/>
          <c:y val="5.0935039370078733E-3"/>
          <c:w val="0.84295665744485115"/>
          <c:h val="0.17523275925672491"/>
        </c:manualLayout>
      </c:layout>
    </c:legend>
    <c:plotVisOnly val="1"/>
  </c:chart>
  <c:txPr>
    <a:bodyPr/>
    <a:lstStyle/>
    <a:p>
      <a:pPr>
        <a:defRPr sz="1000">
          <a:latin typeface="Times New Roman" pitchFamily="18" charset="0"/>
          <a:cs typeface="Times New Roman" pitchFamily="18" charset="0"/>
        </a:defRPr>
      </a:pPr>
      <a:endParaRPr lang="en-US"/>
    </a:p>
  </c:txPr>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lang val="en-IN"/>
  <c:style val="1"/>
  <c:chart>
    <c:plotArea>
      <c:layout>
        <c:manualLayout>
          <c:layoutTarget val="inner"/>
          <c:xMode val="edge"/>
          <c:yMode val="edge"/>
          <c:x val="0.25717847769029073"/>
          <c:y val="0.25561382171388586"/>
          <c:w val="0.74282152230971799"/>
          <c:h val="0.59110753201304378"/>
        </c:manualLayout>
      </c:layout>
      <c:lineChart>
        <c:grouping val="standard"/>
        <c:ser>
          <c:idx val="0"/>
          <c:order val="0"/>
          <c:tx>
            <c:strRef>
              <c:f>'ABA SENSITIVITY'!$G$32</c:f>
              <c:strCache>
                <c:ptCount val="1"/>
                <c:pt idx="0">
                  <c:v>WT</c:v>
                </c:pt>
              </c:strCache>
            </c:strRef>
          </c:tx>
          <c:spPr>
            <a:ln w="12700">
              <a:solidFill>
                <a:prstClr val="black"/>
              </a:solidFill>
            </a:ln>
          </c:spPr>
          <c:marker>
            <c:symbol val="diamond"/>
            <c:size val="7"/>
            <c:spPr>
              <a:ln w="12700">
                <a:solidFill>
                  <a:prstClr val="black"/>
                </a:solidFill>
              </a:ln>
            </c:spPr>
          </c:marker>
          <c:val>
            <c:numRef>
              <c:f>'ABA SENSITIVITY'!$H$32:$K$32</c:f>
              <c:numCache>
                <c:formatCode>0</c:formatCode>
                <c:ptCount val="4"/>
                <c:pt idx="0" formatCode="General">
                  <c:v>0</c:v>
                </c:pt>
                <c:pt idx="1">
                  <c:v>30</c:v>
                </c:pt>
                <c:pt idx="2">
                  <c:v>80</c:v>
                </c:pt>
                <c:pt idx="3">
                  <c:v>100</c:v>
                </c:pt>
              </c:numCache>
            </c:numRef>
          </c:val>
        </c:ser>
        <c:ser>
          <c:idx val="1"/>
          <c:order val="1"/>
          <c:tx>
            <c:strRef>
              <c:f>'ABA SENSITIVITY'!$G$33</c:f>
              <c:strCache>
                <c:ptCount val="1"/>
                <c:pt idx="0">
                  <c:v>Ox-1</c:v>
                </c:pt>
              </c:strCache>
            </c:strRef>
          </c:tx>
          <c:spPr>
            <a:ln w="12700">
              <a:solidFill>
                <a:schemeClr val="tx1"/>
              </a:solidFill>
            </a:ln>
          </c:spPr>
          <c:marker>
            <c:symbol val="square"/>
            <c:size val="7"/>
            <c:spPr>
              <a:ln w="12700">
                <a:solidFill>
                  <a:prstClr val="black"/>
                </a:solidFill>
              </a:ln>
            </c:spPr>
          </c:marker>
          <c:val>
            <c:numRef>
              <c:f>'ABA SENSITIVITY'!$H$33:$K$33</c:f>
              <c:numCache>
                <c:formatCode>0</c:formatCode>
                <c:ptCount val="4"/>
                <c:pt idx="0" formatCode="General">
                  <c:v>0</c:v>
                </c:pt>
                <c:pt idx="1">
                  <c:v>60</c:v>
                </c:pt>
                <c:pt idx="2">
                  <c:v>80</c:v>
                </c:pt>
                <c:pt idx="3">
                  <c:v>100</c:v>
                </c:pt>
              </c:numCache>
            </c:numRef>
          </c:val>
        </c:ser>
        <c:ser>
          <c:idx val="2"/>
          <c:order val="2"/>
          <c:tx>
            <c:strRef>
              <c:f>'ABA SENSITIVITY'!$G$34</c:f>
              <c:strCache>
                <c:ptCount val="1"/>
                <c:pt idx="0">
                  <c:v>Ox-2</c:v>
                </c:pt>
              </c:strCache>
            </c:strRef>
          </c:tx>
          <c:spPr>
            <a:ln w="12700">
              <a:solidFill>
                <a:prstClr val="black"/>
              </a:solidFill>
            </a:ln>
          </c:spPr>
          <c:marker>
            <c:symbol val="triangle"/>
            <c:size val="7"/>
            <c:spPr>
              <a:noFill/>
              <a:ln w="12700">
                <a:solidFill>
                  <a:prstClr val="black"/>
                </a:solidFill>
              </a:ln>
            </c:spPr>
          </c:marker>
          <c:val>
            <c:numRef>
              <c:f>'ABA SENSITIVITY'!$H$34:$K$34</c:f>
              <c:numCache>
                <c:formatCode>0</c:formatCode>
                <c:ptCount val="4"/>
                <c:pt idx="0" formatCode="General">
                  <c:v>0</c:v>
                </c:pt>
                <c:pt idx="1">
                  <c:v>53.333333333333336</c:v>
                </c:pt>
                <c:pt idx="2">
                  <c:v>93.333333333333258</c:v>
                </c:pt>
                <c:pt idx="3">
                  <c:v>100</c:v>
                </c:pt>
              </c:numCache>
            </c:numRef>
          </c:val>
        </c:ser>
        <c:ser>
          <c:idx val="3"/>
          <c:order val="3"/>
          <c:tx>
            <c:strRef>
              <c:f>'ABA SENSITIVITY'!$G$35</c:f>
              <c:strCache>
                <c:ptCount val="1"/>
                <c:pt idx="0">
                  <c:v>Ox-3</c:v>
                </c:pt>
              </c:strCache>
            </c:strRef>
          </c:tx>
          <c:val>
            <c:numRef>
              <c:f>'ABA SENSITIVITY'!$H$35:$K$35</c:f>
              <c:numCache>
                <c:formatCode>0</c:formatCode>
                <c:ptCount val="4"/>
                <c:pt idx="0" formatCode="General">
                  <c:v>0</c:v>
                </c:pt>
                <c:pt idx="1">
                  <c:v>33.333333333333329</c:v>
                </c:pt>
                <c:pt idx="2">
                  <c:v>73.333333333333258</c:v>
                </c:pt>
                <c:pt idx="3">
                  <c:v>100</c:v>
                </c:pt>
              </c:numCache>
            </c:numRef>
          </c:val>
        </c:ser>
        <c:ser>
          <c:idx val="4"/>
          <c:order val="4"/>
          <c:tx>
            <c:strRef>
              <c:f>'ABA SENSITIVITY'!$G$36</c:f>
              <c:strCache>
                <c:ptCount val="1"/>
                <c:pt idx="0">
                  <c:v>Ox-4</c:v>
                </c:pt>
              </c:strCache>
            </c:strRef>
          </c:tx>
          <c:val>
            <c:numRef>
              <c:f>'ABA SENSITIVITY'!$H$36:$K$36</c:f>
              <c:numCache>
                <c:formatCode>0</c:formatCode>
                <c:ptCount val="4"/>
                <c:pt idx="0" formatCode="General">
                  <c:v>0</c:v>
                </c:pt>
                <c:pt idx="1">
                  <c:v>21.428571428571427</c:v>
                </c:pt>
                <c:pt idx="2">
                  <c:v>50</c:v>
                </c:pt>
                <c:pt idx="3">
                  <c:v>100</c:v>
                </c:pt>
              </c:numCache>
            </c:numRef>
          </c:val>
        </c:ser>
        <c:ser>
          <c:idx val="5"/>
          <c:order val="5"/>
          <c:tx>
            <c:strRef>
              <c:f>'ABA SENSITIVITY'!$G$37</c:f>
              <c:strCache>
                <c:ptCount val="1"/>
                <c:pt idx="0">
                  <c:v>Ox-5</c:v>
                </c:pt>
              </c:strCache>
            </c:strRef>
          </c:tx>
          <c:val>
            <c:numRef>
              <c:f>'ABA SENSITIVITY'!$H$37:$K$37</c:f>
              <c:numCache>
                <c:formatCode>0</c:formatCode>
                <c:ptCount val="4"/>
                <c:pt idx="0" formatCode="General">
                  <c:v>0</c:v>
                </c:pt>
                <c:pt idx="1">
                  <c:v>21.428571428571427</c:v>
                </c:pt>
                <c:pt idx="2">
                  <c:v>71.428571428571388</c:v>
                </c:pt>
                <c:pt idx="3">
                  <c:v>100</c:v>
                </c:pt>
              </c:numCache>
            </c:numRef>
          </c:val>
        </c:ser>
        <c:ser>
          <c:idx val="6"/>
          <c:order val="6"/>
          <c:tx>
            <c:strRef>
              <c:f>'ABA SENSITIVITY'!$G$38</c:f>
              <c:strCache>
                <c:ptCount val="1"/>
                <c:pt idx="0">
                  <c:v>Ox-6</c:v>
                </c:pt>
              </c:strCache>
            </c:strRef>
          </c:tx>
          <c:spPr>
            <a:ln w="12700">
              <a:solidFill>
                <a:prstClr val="black"/>
              </a:solidFill>
            </a:ln>
          </c:spPr>
          <c:marker>
            <c:symbol val="plus"/>
            <c:size val="7"/>
            <c:spPr>
              <a:ln w="12700">
                <a:solidFill>
                  <a:prstClr val="black"/>
                </a:solidFill>
              </a:ln>
            </c:spPr>
          </c:marker>
          <c:val>
            <c:numRef>
              <c:f>'ABA SENSITIVITY'!$H$38:$K$38</c:f>
              <c:numCache>
                <c:formatCode>0</c:formatCode>
                <c:ptCount val="4"/>
                <c:pt idx="0" formatCode="General">
                  <c:v>0</c:v>
                </c:pt>
                <c:pt idx="1">
                  <c:v>26.666666666666668</c:v>
                </c:pt>
                <c:pt idx="2">
                  <c:v>53.333333333333336</c:v>
                </c:pt>
                <c:pt idx="3">
                  <c:v>100</c:v>
                </c:pt>
              </c:numCache>
            </c:numRef>
          </c:val>
        </c:ser>
        <c:marker val="1"/>
        <c:axId val="71282688"/>
        <c:axId val="71284608"/>
      </c:lineChart>
      <c:catAx>
        <c:axId val="71282688"/>
        <c:scaling>
          <c:orientation val="minMax"/>
        </c:scaling>
        <c:axPos val="b"/>
        <c:tickLblPos val="nextTo"/>
        <c:crossAx val="71284608"/>
        <c:crosses val="autoZero"/>
        <c:auto val="1"/>
        <c:lblAlgn val="ctr"/>
        <c:lblOffset val="100"/>
      </c:catAx>
      <c:valAx>
        <c:axId val="71284608"/>
        <c:scaling>
          <c:orientation val="minMax"/>
          <c:max val="100"/>
        </c:scaling>
        <c:axPos val="l"/>
        <c:numFmt formatCode="General" sourceLinked="1"/>
        <c:tickLblPos val="nextTo"/>
        <c:crossAx val="71282688"/>
        <c:crosses val="autoZero"/>
        <c:crossBetween val="between"/>
        <c:majorUnit val="20"/>
      </c:valAx>
    </c:plotArea>
    <c:legend>
      <c:legendPos val="r"/>
      <c:layout>
        <c:manualLayout>
          <c:xMode val="edge"/>
          <c:yMode val="edge"/>
          <c:x val="0.16508286464191968"/>
          <c:y val="4.4345025053686635E-3"/>
          <c:w val="0.8317602996254686"/>
          <c:h val="0.17838190544906984"/>
        </c:manualLayout>
      </c:layout>
    </c:legend>
    <c:plotVisOnly val="1"/>
  </c:chart>
  <c:txPr>
    <a:bodyPr/>
    <a:lstStyle/>
    <a:p>
      <a:pPr>
        <a:defRPr sz="1000">
          <a:latin typeface="Times New Roman" pitchFamily="18" charset="0"/>
          <a:cs typeface="Times New Roman" pitchFamily="18" charset="0"/>
        </a:defRPr>
      </a:pPr>
      <a:endParaRPr lang="en-US"/>
    </a:p>
  </c:txPr>
  <c:externalData r:id="rId1"/>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IN"/>
  <c:style val="1"/>
  <c:chart>
    <c:plotArea>
      <c:layout>
        <c:manualLayout>
          <c:layoutTarget val="inner"/>
          <c:xMode val="edge"/>
          <c:yMode val="edge"/>
          <c:x val="0.16670135852338824"/>
          <c:y val="5.7771730739539923E-2"/>
          <c:w val="0.83329864147661181"/>
          <c:h val="0.7946340898564147"/>
        </c:manualLayout>
      </c:layout>
      <c:barChart>
        <c:barDir val="col"/>
        <c:grouping val="clustered"/>
        <c:ser>
          <c:idx val="0"/>
          <c:order val="0"/>
          <c:tx>
            <c:strRef>
              <c:f>'RTPCR (2)'!$S$279</c:f>
              <c:strCache>
                <c:ptCount val="1"/>
                <c:pt idx="0">
                  <c:v>Ox-1</c:v>
                </c:pt>
              </c:strCache>
            </c:strRef>
          </c:tx>
          <c:spPr>
            <a:ln>
              <a:solidFill>
                <a:schemeClr val="tx1"/>
              </a:solidFill>
            </a:ln>
          </c:spPr>
          <c:dLbls>
            <c:dLbl>
              <c:idx val="0"/>
              <c:layout/>
              <c:tx>
                <c:rich>
                  <a:bodyPr/>
                  <a:lstStyle/>
                  <a:p>
                    <a:r>
                      <a:rPr lang="en-US"/>
                      <a:t>c</a:t>
                    </a:r>
                  </a:p>
                </c:rich>
              </c:tx>
              <c:dLblPos val="outEnd"/>
              <c:showVal val="1"/>
            </c:dLbl>
            <c:dLbl>
              <c:idx val="1"/>
              <c:layout>
                <c:manualLayout>
                  <c:x val="-1.3888893951915181E-2"/>
                  <c:y val="-6.3725490196078483E-2"/>
                </c:manualLayout>
              </c:layout>
              <c:tx>
                <c:rich>
                  <a:bodyPr/>
                  <a:lstStyle/>
                  <a:p>
                    <a:r>
                      <a:rPr lang="en-US"/>
                      <a:t>bc</a:t>
                    </a:r>
                  </a:p>
                </c:rich>
              </c:tx>
              <c:dLblPos val="outEnd"/>
              <c:showVal val="1"/>
            </c:dLbl>
            <c:dLblPos val="outEnd"/>
            <c:showVal val="1"/>
          </c:dLbls>
          <c:errBars>
            <c:errBarType val="plus"/>
            <c:errValType val="cust"/>
            <c:plus>
              <c:numRef>
                <c:f>'RTPCR (2)'!$V$279:$W$279</c:f>
                <c:numCache>
                  <c:formatCode>General</c:formatCode>
                  <c:ptCount val="2"/>
                  <c:pt idx="0">
                    <c:v>1.0000000000000005E-2</c:v>
                  </c:pt>
                  <c:pt idx="1">
                    <c:v>0.33000000000000046</c:v>
                  </c:pt>
                </c:numCache>
              </c:numRef>
            </c:plus>
            <c:minus>
              <c:numLit>
                <c:formatCode>General</c:formatCode>
                <c:ptCount val="1"/>
                <c:pt idx="0">
                  <c:v>1</c:v>
                </c:pt>
              </c:numLit>
            </c:minus>
          </c:errBars>
          <c:cat>
            <c:strRef>
              <c:f>'RTPCR (2)'!$T$278:$U$278</c:f>
              <c:strCache>
                <c:ptCount val="2"/>
                <c:pt idx="0">
                  <c:v>22°C</c:v>
                </c:pt>
                <c:pt idx="1">
                  <c:v>32°C</c:v>
                </c:pt>
              </c:strCache>
            </c:strRef>
          </c:cat>
          <c:val>
            <c:numRef>
              <c:f>'RTPCR (2)'!$T$279:$U$279</c:f>
              <c:numCache>
                <c:formatCode>General</c:formatCode>
                <c:ptCount val="2"/>
                <c:pt idx="0">
                  <c:v>1</c:v>
                </c:pt>
                <c:pt idx="1">
                  <c:v>1.49</c:v>
                </c:pt>
              </c:numCache>
            </c:numRef>
          </c:val>
        </c:ser>
        <c:ser>
          <c:idx val="1"/>
          <c:order val="1"/>
          <c:tx>
            <c:strRef>
              <c:f>'RTPCR (2)'!$S$280</c:f>
              <c:strCache>
                <c:ptCount val="1"/>
                <c:pt idx="0">
                  <c:v>Ox-2</c:v>
                </c:pt>
              </c:strCache>
            </c:strRef>
          </c:tx>
          <c:spPr>
            <a:ln>
              <a:solidFill>
                <a:schemeClr val="tx1"/>
              </a:solidFill>
            </a:ln>
          </c:spPr>
          <c:dLbls>
            <c:dLbl>
              <c:idx val="0"/>
              <c:layout/>
              <c:tx>
                <c:rich>
                  <a:bodyPr/>
                  <a:lstStyle/>
                  <a:p>
                    <a:r>
                      <a:rPr lang="en-US"/>
                      <a:t>c</a:t>
                    </a:r>
                  </a:p>
                </c:rich>
              </c:tx>
              <c:dLblPos val="outEnd"/>
              <c:showVal val="1"/>
            </c:dLbl>
            <c:dLbl>
              <c:idx val="1"/>
              <c:layout/>
              <c:tx>
                <c:rich>
                  <a:bodyPr/>
                  <a:lstStyle/>
                  <a:p>
                    <a:r>
                      <a:rPr lang="en-US"/>
                      <a:t>b</a:t>
                    </a:r>
                  </a:p>
                </c:rich>
              </c:tx>
              <c:dLblPos val="outEnd"/>
              <c:showVal val="1"/>
            </c:dLbl>
            <c:dLblPos val="outEnd"/>
            <c:showVal val="1"/>
          </c:dLbls>
          <c:errBars>
            <c:errBarType val="plus"/>
            <c:errValType val="cust"/>
            <c:plus>
              <c:numRef>
                <c:f>'RTPCR (2)'!$V$280:$W$280</c:f>
                <c:numCache>
                  <c:formatCode>General</c:formatCode>
                  <c:ptCount val="2"/>
                  <c:pt idx="0">
                    <c:v>0.14000000000000001</c:v>
                  </c:pt>
                  <c:pt idx="1">
                    <c:v>9.0000000000000024E-2</c:v>
                  </c:pt>
                </c:numCache>
              </c:numRef>
            </c:plus>
            <c:minus>
              <c:numLit>
                <c:formatCode>General</c:formatCode>
                <c:ptCount val="1"/>
                <c:pt idx="0">
                  <c:v>1</c:v>
                </c:pt>
              </c:numLit>
            </c:minus>
          </c:errBars>
          <c:cat>
            <c:strRef>
              <c:f>'RTPCR (2)'!$T$278:$U$278</c:f>
              <c:strCache>
                <c:ptCount val="2"/>
                <c:pt idx="0">
                  <c:v>22°C</c:v>
                </c:pt>
                <c:pt idx="1">
                  <c:v>32°C</c:v>
                </c:pt>
              </c:strCache>
            </c:strRef>
          </c:cat>
          <c:val>
            <c:numRef>
              <c:f>'RTPCR (2)'!$T$280:$U$280</c:f>
              <c:numCache>
                <c:formatCode>General</c:formatCode>
                <c:ptCount val="2"/>
                <c:pt idx="0">
                  <c:v>1.02</c:v>
                </c:pt>
                <c:pt idx="1">
                  <c:v>2.2799999999999998</c:v>
                </c:pt>
              </c:numCache>
            </c:numRef>
          </c:val>
        </c:ser>
        <c:ser>
          <c:idx val="2"/>
          <c:order val="2"/>
          <c:tx>
            <c:strRef>
              <c:f>'RTPCR (2)'!$S$281</c:f>
              <c:strCache>
                <c:ptCount val="1"/>
                <c:pt idx="0">
                  <c:v>Ox-3</c:v>
                </c:pt>
              </c:strCache>
            </c:strRef>
          </c:tx>
          <c:spPr>
            <a:ln>
              <a:solidFill>
                <a:schemeClr val="tx1"/>
              </a:solidFill>
            </a:ln>
          </c:spPr>
          <c:dLbls>
            <c:dLbl>
              <c:idx val="0"/>
              <c:layout/>
              <c:tx>
                <c:rich>
                  <a:bodyPr/>
                  <a:lstStyle/>
                  <a:p>
                    <a:r>
                      <a:rPr lang="en-US"/>
                      <a:t>c</a:t>
                    </a:r>
                  </a:p>
                </c:rich>
              </c:tx>
              <c:dLblPos val="outEnd"/>
              <c:showVal val="1"/>
            </c:dLbl>
            <c:dLbl>
              <c:idx val="1"/>
              <c:layout>
                <c:manualLayout>
                  <c:x val="-4.629631317305088E-3"/>
                  <c:y val="-7.8431372549019607E-2"/>
                </c:manualLayout>
              </c:layout>
              <c:tx>
                <c:rich>
                  <a:bodyPr/>
                  <a:lstStyle/>
                  <a:p>
                    <a:r>
                      <a:rPr lang="en-US"/>
                      <a:t>a</a:t>
                    </a:r>
                  </a:p>
                </c:rich>
              </c:tx>
              <c:dLblPos val="outEnd"/>
              <c:showVal val="1"/>
            </c:dLbl>
            <c:dLblPos val="outEnd"/>
            <c:showVal val="1"/>
          </c:dLbls>
          <c:errBars>
            <c:errBarType val="plus"/>
            <c:errValType val="cust"/>
            <c:plus>
              <c:numRef>
                <c:f>'RTPCR (2)'!$V$281:$W$281</c:f>
                <c:numCache>
                  <c:formatCode>General</c:formatCode>
                  <c:ptCount val="2"/>
                  <c:pt idx="0">
                    <c:v>3.0000000000000002E-2</c:v>
                  </c:pt>
                  <c:pt idx="1">
                    <c:v>0.73000000000000065</c:v>
                  </c:pt>
                </c:numCache>
              </c:numRef>
            </c:plus>
            <c:minus>
              <c:numLit>
                <c:formatCode>General</c:formatCode>
                <c:ptCount val="1"/>
                <c:pt idx="0">
                  <c:v>1</c:v>
                </c:pt>
              </c:numLit>
            </c:minus>
          </c:errBars>
          <c:cat>
            <c:strRef>
              <c:f>'RTPCR (2)'!$T$278:$U$278</c:f>
              <c:strCache>
                <c:ptCount val="2"/>
                <c:pt idx="0">
                  <c:v>22°C</c:v>
                </c:pt>
                <c:pt idx="1">
                  <c:v>32°C</c:v>
                </c:pt>
              </c:strCache>
            </c:strRef>
          </c:cat>
          <c:val>
            <c:numRef>
              <c:f>'RTPCR (2)'!$T$281:$U$281</c:f>
              <c:numCache>
                <c:formatCode>General</c:formatCode>
                <c:ptCount val="2"/>
                <c:pt idx="0">
                  <c:v>1</c:v>
                </c:pt>
                <c:pt idx="1">
                  <c:v>4.5999999999999996</c:v>
                </c:pt>
              </c:numCache>
            </c:numRef>
          </c:val>
        </c:ser>
        <c:ser>
          <c:idx val="3"/>
          <c:order val="3"/>
          <c:tx>
            <c:strRef>
              <c:f>'RTPCR (2)'!$S$282</c:f>
              <c:strCache>
                <c:ptCount val="1"/>
                <c:pt idx="0">
                  <c:v>Ox-4</c:v>
                </c:pt>
              </c:strCache>
            </c:strRef>
          </c:tx>
          <c:spPr>
            <a:ln>
              <a:solidFill>
                <a:schemeClr val="tx1"/>
              </a:solidFill>
            </a:ln>
          </c:spPr>
          <c:dLbls>
            <c:dLbl>
              <c:idx val="0"/>
              <c:layout/>
              <c:tx>
                <c:rich>
                  <a:bodyPr/>
                  <a:lstStyle/>
                  <a:p>
                    <a:r>
                      <a:rPr lang="en-US"/>
                      <a:t>c</a:t>
                    </a:r>
                  </a:p>
                </c:rich>
              </c:tx>
              <c:dLblPos val="outEnd"/>
              <c:showVal val="1"/>
            </c:dLbl>
            <c:dLbl>
              <c:idx val="1"/>
              <c:layout>
                <c:manualLayout>
                  <c:x val="-4.629631317305088E-3"/>
                  <c:y val="-7.3529411764705885E-2"/>
                </c:manualLayout>
              </c:layout>
              <c:tx>
                <c:rich>
                  <a:bodyPr/>
                  <a:lstStyle/>
                  <a:p>
                    <a:r>
                      <a:rPr lang="en-US"/>
                      <a:t>a</a:t>
                    </a:r>
                  </a:p>
                </c:rich>
              </c:tx>
              <c:dLblPos val="outEnd"/>
              <c:showVal val="1"/>
            </c:dLbl>
            <c:dLblPos val="outEnd"/>
            <c:showVal val="1"/>
          </c:dLbls>
          <c:errBars>
            <c:errBarType val="plus"/>
            <c:errValType val="cust"/>
            <c:plus>
              <c:numRef>
                <c:f>'RTPCR (2)'!$V$282:$W$282</c:f>
                <c:numCache>
                  <c:formatCode>General</c:formatCode>
                  <c:ptCount val="2"/>
                  <c:pt idx="0">
                    <c:v>0.14000000000000001</c:v>
                  </c:pt>
                  <c:pt idx="1">
                    <c:v>0.67000000000000093</c:v>
                  </c:pt>
                </c:numCache>
              </c:numRef>
            </c:plus>
            <c:minus>
              <c:numLit>
                <c:formatCode>General</c:formatCode>
                <c:ptCount val="1"/>
                <c:pt idx="0">
                  <c:v>1</c:v>
                </c:pt>
              </c:numLit>
            </c:minus>
          </c:errBars>
          <c:cat>
            <c:strRef>
              <c:f>'RTPCR (2)'!$T$278:$U$278</c:f>
              <c:strCache>
                <c:ptCount val="2"/>
                <c:pt idx="0">
                  <c:v>22°C</c:v>
                </c:pt>
                <c:pt idx="1">
                  <c:v>32°C</c:v>
                </c:pt>
              </c:strCache>
            </c:strRef>
          </c:cat>
          <c:val>
            <c:numRef>
              <c:f>'RTPCR (2)'!$T$282:$U$282</c:f>
              <c:numCache>
                <c:formatCode>0.00</c:formatCode>
                <c:ptCount val="2"/>
                <c:pt idx="0">
                  <c:v>1.02</c:v>
                </c:pt>
                <c:pt idx="1">
                  <c:v>4.34</c:v>
                </c:pt>
              </c:numCache>
            </c:numRef>
          </c:val>
        </c:ser>
        <c:dLbls>
          <c:showVal val="1"/>
        </c:dLbls>
        <c:axId val="72434816"/>
        <c:axId val="72436352"/>
      </c:barChart>
      <c:catAx>
        <c:axId val="72434816"/>
        <c:scaling>
          <c:orientation val="minMax"/>
        </c:scaling>
        <c:axPos val="b"/>
        <c:tickLblPos val="nextTo"/>
        <c:crossAx val="72436352"/>
        <c:crosses val="autoZero"/>
        <c:auto val="1"/>
        <c:lblAlgn val="ctr"/>
        <c:lblOffset val="100"/>
      </c:catAx>
      <c:valAx>
        <c:axId val="72436352"/>
        <c:scaling>
          <c:orientation val="minMax"/>
        </c:scaling>
        <c:axPos val="l"/>
        <c:numFmt formatCode="General" sourceLinked="1"/>
        <c:tickLblPos val="nextTo"/>
        <c:crossAx val="72434816"/>
        <c:crosses val="autoZero"/>
        <c:crossBetween val="between"/>
      </c:valAx>
    </c:plotArea>
    <c:legend>
      <c:legendPos val="r"/>
      <c:layout>
        <c:manualLayout>
          <c:xMode val="edge"/>
          <c:yMode val="edge"/>
          <c:x val="0.18173331951927074"/>
          <c:y val="0.17400995831403426"/>
          <c:w val="0.36651229451581735"/>
          <c:h val="0.14891886675930227"/>
        </c:manualLayout>
      </c:layout>
    </c:legend>
    <c:plotVisOnly val="1"/>
  </c:chart>
  <c:txPr>
    <a:bodyPr/>
    <a:lstStyle/>
    <a:p>
      <a:pPr>
        <a:defRPr sz="1000">
          <a:latin typeface="Times New Roman" pitchFamily="18" charset="0"/>
          <a:cs typeface="Times New Roman" pitchFamily="18" charset="0"/>
        </a:defRPr>
      </a:pPr>
      <a:endParaRPr lang="en-US"/>
    </a:p>
  </c:txPr>
  <c:externalData r:id="rId1"/>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IN"/>
  <c:style val="9"/>
  <c:chart>
    <c:plotArea>
      <c:layout>
        <c:manualLayout>
          <c:layoutTarget val="inner"/>
          <c:xMode val="edge"/>
          <c:yMode val="edge"/>
          <c:x val="0.19737504774972869"/>
          <c:y val="0.13683552375922919"/>
          <c:w val="0.80184423230792179"/>
          <c:h val="0.74332808561094454"/>
        </c:manualLayout>
      </c:layout>
      <c:barChart>
        <c:barDir val="col"/>
        <c:grouping val="clustered"/>
        <c:ser>
          <c:idx val="0"/>
          <c:order val="0"/>
          <c:tx>
            <c:strRef>
              <c:f>GRAPHS!$G$78</c:f>
              <c:strCache>
                <c:ptCount val="1"/>
                <c:pt idx="0">
                  <c:v>WT</c:v>
                </c:pt>
              </c:strCache>
            </c:strRef>
          </c:tx>
          <c:spPr>
            <a:solidFill>
              <a:schemeClr val="bg1"/>
            </a:solidFill>
            <a:ln>
              <a:solidFill>
                <a:schemeClr val="tx1"/>
              </a:solidFill>
            </a:ln>
          </c:spPr>
          <c:errBars>
            <c:errBarType val="plus"/>
            <c:errValType val="cust"/>
            <c:plus>
              <c:numRef>
                <c:f>GRAPHS!$J$78:$K$78</c:f>
                <c:numCache>
                  <c:formatCode>General</c:formatCode>
                  <c:ptCount val="2"/>
                  <c:pt idx="0">
                    <c:v>1.0612502817402851</c:v>
                  </c:pt>
                  <c:pt idx="1">
                    <c:v>0.66931787646315699</c:v>
                  </c:pt>
                </c:numCache>
              </c:numRef>
            </c:plus>
            <c:minus>
              <c:numLit>
                <c:formatCode>General</c:formatCode>
                <c:ptCount val="1"/>
                <c:pt idx="0">
                  <c:v>1</c:v>
                </c:pt>
              </c:numLit>
            </c:minus>
          </c:errBars>
          <c:cat>
            <c:strRef>
              <c:f>GRAPHS!$H$77:$I$77</c:f>
              <c:strCache>
                <c:ptCount val="2"/>
                <c:pt idx="0">
                  <c:v>Control</c:v>
                </c:pt>
                <c:pt idx="1">
                  <c:v>Drought</c:v>
                </c:pt>
              </c:strCache>
            </c:strRef>
          </c:cat>
          <c:val>
            <c:numRef>
              <c:f>GRAPHS!$H$78:$I$78</c:f>
              <c:numCache>
                <c:formatCode>0.0</c:formatCode>
                <c:ptCount val="2"/>
                <c:pt idx="0">
                  <c:v>15.975555555556102</c:v>
                </c:pt>
                <c:pt idx="1">
                  <c:v>10.817777777777778</c:v>
                </c:pt>
              </c:numCache>
            </c:numRef>
          </c:val>
        </c:ser>
        <c:ser>
          <c:idx val="1"/>
          <c:order val="1"/>
          <c:tx>
            <c:strRef>
              <c:f>GRAPHS!$G$79</c:f>
              <c:strCache>
                <c:ptCount val="1"/>
                <c:pt idx="0">
                  <c:v>Ox-1</c:v>
                </c:pt>
              </c:strCache>
            </c:strRef>
          </c:tx>
          <c:spPr>
            <a:ln>
              <a:solidFill>
                <a:schemeClr val="tx1"/>
              </a:solidFill>
            </a:ln>
          </c:spPr>
          <c:dLbls>
            <c:dLbl>
              <c:idx val="0"/>
              <c:delete val="1"/>
            </c:dLbl>
            <c:dLbl>
              <c:idx val="1"/>
              <c:layout/>
              <c:tx>
                <c:strRef>
                  <c:f>GRAPHS!$M$84</c:f>
                  <c:strCache>
                    <c:ptCount val="1"/>
                    <c:pt idx="0">
                      <c:v>*</c:v>
                    </c:pt>
                  </c:strCache>
                </c:strRef>
              </c:tx>
              <c:dLblPos val="outEnd"/>
              <c:showVal val="1"/>
            </c:dLbl>
            <c:showVal val="1"/>
          </c:dLbls>
          <c:errBars>
            <c:errBarType val="plus"/>
            <c:errValType val="cust"/>
            <c:plus>
              <c:numRef>
                <c:f>GRAPHS!$J$79:$K$79</c:f>
                <c:numCache>
                  <c:formatCode>General</c:formatCode>
                  <c:ptCount val="2"/>
                  <c:pt idx="0">
                    <c:v>0.63732078090848165</c:v>
                  </c:pt>
                  <c:pt idx="1">
                    <c:v>1.1140965447891542</c:v>
                  </c:pt>
                </c:numCache>
              </c:numRef>
            </c:plus>
            <c:minus>
              <c:numLit>
                <c:formatCode>General</c:formatCode>
                <c:ptCount val="1"/>
                <c:pt idx="0">
                  <c:v>1</c:v>
                </c:pt>
              </c:numLit>
            </c:minus>
          </c:errBars>
          <c:cat>
            <c:strRef>
              <c:f>GRAPHS!$H$77:$I$77</c:f>
              <c:strCache>
                <c:ptCount val="2"/>
                <c:pt idx="0">
                  <c:v>Control</c:v>
                </c:pt>
                <c:pt idx="1">
                  <c:v>Drought</c:v>
                </c:pt>
              </c:strCache>
            </c:strRef>
          </c:cat>
          <c:val>
            <c:numRef>
              <c:f>GRAPHS!$H$79:$I$79</c:f>
              <c:numCache>
                <c:formatCode>0.0</c:formatCode>
                <c:ptCount val="2"/>
                <c:pt idx="0">
                  <c:v>15.993333333333332</c:v>
                </c:pt>
                <c:pt idx="1">
                  <c:v>21.54333333333209</c:v>
                </c:pt>
              </c:numCache>
            </c:numRef>
          </c:val>
        </c:ser>
        <c:ser>
          <c:idx val="2"/>
          <c:order val="2"/>
          <c:tx>
            <c:strRef>
              <c:f>GRAPHS!$G$80</c:f>
              <c:strCache>
                <c:ptCount val="1"/>
                <c:pt idx="0">
                  <c:v>Ox-2</c:v>
                </c:pt>
              </c:strCache>
            </c:strRef>
          </c:tx>
          <c:spPr>
            <a:ln>
              <a:solidFill>
                <a:schemeClr val="tx1"/>
              </a:solidFill>
            </a:ln>
          </c:spPr>
          <c:errBars>
            <c:errBarType val="plus"/>
            <c:errValType val="cust"/>
            <c:plus>
              <c:numRef>
                <c:f>GRAPHS!$J$80:$K$80</c:f>
                <c:numCache>
                  <c:formatCode>General</c:formatCode>
                  <c:ptCount val="2"/>
                  <c:pt idx="0">
                    <c:v>2.1628864458814752</c:v>
                  </c:pt>
                  <c:pt idx="1">
                    <c:v>1.5749744266001471</c:v>
                  </c:pt>
                </c:numCache>
              </c:numRef>
            </c:plus>
            <c:minus>
              <c:numLit>
                <c:formatCode>General</c:formatCode>
                <c:ptCount val="1"/>
                <c:pt idx="0">
                  <c:v>1</c:v>
                </c:pt>
              </c:numLit>
            </c:minus>
          </c:errBars>
          <c:cat>
            <c:strRef>
              <c:f>GRAPHS!$H$77:$I$77</c:f>
              <c:strCache>
                <c:ptCount val="2"/>
                <c:pt idx="0">
                  <c:v>Control</c:v>
                </c:pt>
                <c:pt idx="1">
                  <c:v>Drought</c:v>
                </c:pt>
              </c:strCache>
            </c:strRef>
          </c:cat>
          <c:val>
            <c:numRef>
              <c:f>GRAPHS!$H$80:$I$80</c:f>
              <c:numCache>
                <c:formatCode>0.0</c:formatCode>
                <c:ptCount val="2"/>
                <c:pt idx="0">
                  <c:v>15.176666666666724</c:v>
                </c:pt>
                <c:pt idx="1">
                  <c:v>11.163333333333332</c:v>
                </c:pt>
              </c:numCache>
            </c:numRef>
          </c:val>
        </c:ser>
        <c:ser>
          <c:idx val="3"/>
          <c:order val="3"/>
          <c:tx>
            <c:strRef>
              <c:f>GRAPHS!$G$81</c:f>
              <c:strCache>
                <c:ptCount val="1"/>
                <c:pt idx="0">
                  <c:v>Ox-3</c:v>
                </c:pt>
              </c:strCache>
            </c:strRef>
          </c:tx>
          <c:spPr>
            <a:ln>
              <a:solidFill>
                <a:schemeClr val="tx1"/>
              </a:solidFill>
            </a:ln>
          </c:spPr>
          <c:errBars>
            <c:errBarType val="plus"/>
            <c:errValType val="cust"/>
            <c:plus>
              <c:numRef>
                <c:f>GRAPHS!$J$81:$K$81</c:f>
                <c:numCache>
                  <c:formatCode>General</c:formatCode>
                  <c:ptCount val="2"/>
                  <c:pt idx="0">
                    <c:v>1.5668900549956988</c:v>
                  </c:pt>
                  <c:pt idx="1">
                    <c:v>1.2352732491234018</c:v>
                  </c:pt>
                </c:numCache>
              </c:numRef>
            </c:plus>
            <c:minus>
              <c:numLit>
                <c:formatCode>General</c:formatCode>
                <c:ptCount val="1"/>
                <c:pt idx="0">
                  <c:v>1</c:v>
                </c:pt>
              </c:numLit>
            </c:minus>
          </c:errBars>
          <c:cat>
            <c:strRef>
              <c:f>GRAPHS!$H$77:$I$77</c:f>
              <c:strCache>
                <c:ptCount val="2"/>
                <c:pt idx="0">
                  <c:v>Control</c:v>
                </c:pt>
                <c:pt idx="1">
                  <c:v>Drought</c:v>
                </c:pt>
              </c:strCache>
            </c:strRef>
          </c:cat>
          <c:val>
            <c:numRef>
              <c:f>GRAPHS!$H$81:$I$81</c:f>
              <c:numCache>
                <c:formatCode>0.0</c:formatCode>
                <c:ptCount val="2"/>
                <c:pt idx="0">
                  <c:v>20.186666666666667</c:v>
                </c:pt>
                <c:pt idx="1">
                  <c:v>12.520000000000001</c:v>
                </c:pt>
              </c:numCache>
            </c:numRef>
          </c:val>
        </c:ser>
        <c:ser>
          <c:idx val="4"/>
          <c:order val="4"/>
          <c:tx>
            <c:strRef>
              <c:f>GRAPHS!$G$82</c:f>
              <c:strCache>
                <c:ptCount val="1"/>
                <c:pt idx="0">
                  <c:v>Ox-4</c:v>
                </c:pt>
              </c:strCache>
            </c:strRef>
          </c:tx>
          <c:spPr>
            <a:ln>
              <a:solidFill>
                <a:schemeClr val="tx1"/>
              </a:solidFill>
            </a:ln>
          </c:spPr>
          <c:errBars>
            <c:errBarType val="plus"/>
            <c:errValType val="cust"/>
            <c:plus>
              <c:numRef>
                <c:f>GRAPHS!$J$82:$K$82</c:f>
                <c:numCache>
                  <c:formatCode>General</c:formatCode>
                  <c:ptCount val="2"/>
                  <c:pt idx="0">
                    <c:v>2.0000694432387967</c:v>
                  </c:pt>
                  <c:pt idx="1">
                    <c:v>0.47554646927977651</c:v>
                  </c:pt>
                </c:numCache>
              </c:numRef>
            </c:plus>
            <c:minus>
              <c:numLit>
                <c:formatCode>General</c:formatCode>
                <c:ptCount val="1"/>
                <c:pt idx="0">
                  <c:v>1</c:v>
                </c:pt>
              </c:numLit>
            </c:minus>
          </c:errBars>
          <c:cat>
            <c:strRef>
              <c:f>GRAPHS!$H$77:$I$77</c:f>
              <c:strCache>
                <c:ptCount val="2"/>
                <c:pt idx="0">
                  <c:v>Control</c:v>
                </c:pt>
                <c:pt idx="1">
                  <c:v>Drought</c:v>
                </c:pt>
              </c:strCache>
            </c:strRef>
          </c:cat>
          <c:val>
            <c:numRef>
              <c:f>GRAPHS!$H$82:$I$82</c:f>
              <c:numCache>
                <c:formatCode>0.0</c:formatCode>
                <c:ptCount val="2"/>
                <c:pt idx="0">
                  <c:v>19.893333333332489</c:v>
                </c:pt>
                <c:pt idx="1">
                  <c:v>11.643333333333333</c:v>
                </c:pt>
              </c:numCache>
            </c:numRef>
          </c:val>
        </c:ser>
        <c:axId val="72586752"/>
        <c:axId val="72588288"/>
      </c:barChart>
      <c:catAx>
        <c:axId val="72586752"/>
        <c:scaling>
          <c:orientation val="minMax"/>
        </c:scaling>
        <c:axPos val="b"/>
        <c:tickLblPos val="nextTo"/>
        <c:crossAx val="72588288"/>
        <c:crosses val="autoZero"/>
        <c:auto val="1"/>
        <c:lblAlgn val="ctr"/>
        <c:lblOffset val="100"/>
      </c:catAx>
      <c:valAx>
        <c:axId val="72588288"/>
        <c:scaling>
          <c:orientation val="minMax"/>
        </c:scaling>
        <c:axPos val="l"/>
        <c:numFmt formatCode="0" sourceLinked="0"/>
        <c:tickLblPos val="nextTo"/>
        <c:crossAx val="72586752"/>
        <c:crosses val="autoZero"/>
        <c:crossBetween val="between"/>
        <c:majorUnit val="10"/>
      </c:valAx>
    </c:plotArea>
    <c:plotVisOnly val="1"/>
  </c:chart>
  <c:spPr>
    <a:ln>
      <a:noFill/>
    </a:ln>
  </c:spPr>
  <c:txPr>
    <a:bodyPr/>
    <a:lstStyle/>
    <a:p>
      <a:pPr>
        <a:defRPr>
          <a:latin typeface="Times New Roman" pitchFamily="18" charset="0"/>
          <a:cs typeface="Times New Roman" pitchFamily="18" charset="0"/>
        </a:defRPr>
      </a:pPr>
      <a:endParaRPr lang="en-US"/>
    </a:p>
  </c:txPr>
  <c:externalData r:id="rId1"/>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IN"/>
  <c:style val="9"/>
  <c:chart>
    <c:plotArea>
      <c:layout>
        <c:manualLayout>
          <c:layoutTarget val="inner"/>
          <c:xMode val="edge"/>
          <c:yMode val="edge"/>
          <c:x val="0.20075738392664574"/>
          <c:y val="0.15037288007268323"/>
          <c:w val="0.79474491857575913"/>
          <c:h val="0.72315810283329973"/>
        </c:manualLayout>
      </c:layout>
      <c:barChart>
        <c:barDir val="col"/>
        <c:grouping val="clustered"/>
        <c:ser>
          <c:idx val="0"/>
          <c:order val="0"/>
          <c:tx>
            <c:strRef>
              <c:f>GRAPHS!$F$56</c:f>
              <c:strCache>
                <c:ptCount val="1"/>
                <c:pt idx="0">
                  <c:v>WT</c:v>
                </c:pt>
              </c:strCache>
            </c:strRef>
          </c:tx>
          <c:spPr>
            <a:solidFill>
              <a:schemeClr val="bg1"/>
            </a:solidFill>
            <a:ln>
              <a:solidFill>
                <a:schemeClr val="tx1"/>
              </a:solidFill>
            </a:ln>
          </c:spPr>
          <c:errBars>
            <c:errBarType val="plus"/>
            <c:errValType val="cust"/>
            <c:plus>
              <c:numRef>
                <c:f>GRAPHS!$J$56</c:f>
                <c:numCache>
                  <c:formatCode>General</c:formatCode>
                  <c:ptCount val="1"/>
                  <c:pt idx="0">
                    <c:v>1.044157964798629</c:v>
                  </c:pt>
                </c:numCache>
              </c:numRef>
            </c:plus>
            <c:minus>
              <c:numLit>
                <c:formatCode>General</c:formatCode>
                <c:ptCount val="1"/>
                <c:pt idx="0">
                  <c:v>1</c:v>
                </c:pt>
              </c:numLit>
            </c:minus>
          </c:errBars>
          <c:cat>
            <c:strRef>
              <c:f>GRAPHS!$G$55:$H$55</c:f>
              <c:strCache>
                <c:ptCount val="2"/>
                <c:pt idx="0">
                  <c:v>Control</c:v>
                </c:pt>
                <c:pt idx="1">
                  <c:v>Drought</c:v>
                </c:pt>
              </c:strCache>
            </c:strRef>
          </c:cat>
          <c:val>
            <c:numRef>
              <c:f>GRAPHS!$G$56:$H$56</c:f>
              <c:numCache>
                <c:formatCode>0.0</c:formatCode>
                <c:ptCount val="2"/>
                <c:pt idx="0">
                  <c:v>14.090909090909102</c:v>
                </c:pt>
                <c:pt idx="1">
                  <c:v>22.392676767676775</c:v>
                </c:pt>
              </c:numCache>
            </c:numRef>
          </c:val>
        </c:ser>
        <c:ser>
          <c:idx val="1"/>
          <c:order val="1"/>
          <c:tx>
            <c:strRef>
              <c:f>GRAPHS!$F$57</c:f>
              <c:strCache>
                <c:ptCount val="1"/>
                <c:pt idx="0">
                  <c:v>Ox-1</c:v>
                </c:pt>
              </c:strCache>
            </c:strRef>
          </c:tx>
          <c:spPr>
            <a:ln>
              <a:solidFill>
                <a:schemeClr val="tx1"/>
              </a:solidFill>
            </a:ln>
          </c:spPr>
          <c:dLbls>
            <c:dLbl>
              <c:idx val="0"/>
              <c:layout/>
              <c:tx>
                <c:strRef>
                  <c:f>GRAPHS!$E$43</c:f>
                  <c:strCache>
                    <c:ptCount val="1"/>
                  </c:strCache>
                </c:strRef>
              </c:tx>
              <c:dLblPos val="outEnd"/>
              <c:showVal val="1"/>
            </c:dLbl>
            <c:dLbl>
              <c:idx val="1"/>
              <c:layout/>
              <c:tx>
                <c:strRef>
                  <c:f>GRAPHS!$E$44</c:f>
                  <c:strCache>
                    <c:ptCount val="1"/>
                    <c:pt idx="0">
                      <c:v>*</c:v>
                    </c:pt>
                  </c:strCache>
                </c:strRef>
              </c:tx>
              <c:dLblPos val="outEnd"/>
              <c:showVal val="1"/>
            </c:dLbl>
            <c:showVal val="1"/>
          </c:dLbls>
          <c:errBars>
            <c:errBarType val="plus"/>
            <c:errValType val="cust"/>
            <c:plus>
              <c:numRef>
                <c:f>GRAPHS!$I$57:$J$57</c:f>
                <c:numCache>
                  <c:formatCode>General</c:formatCode>
                  <c:ptCount val="2"/>
                  <c:pt idx="0">
                    <c:v>0.31005124135883788</c:v>
                  </c:pt>
                  <c:pt idx="1">
                    <c:v>0.80174282153475562</c:v>
                  </c:pt>
                </c:numCache>
              </c:numRef>
            </c:plus>
            <c:minus>
              <c:numLit>
                <c:formatCode>General</c:formatCode>
                <c:ptCount val="1"/>
                <c:pt idx="0">
                  <c:v>1</c:v>
                </c:pt>
              </c:numLit>
            </c:minus>
          </c:errBars>
          <c:cat>
            <c:strRef>
              <c:f>GRAPHS!$G$55:$H$55</c:f>
              <c:strCache>
                <c:ptCount val="2"/>
                <c:pt idx="0">
                  <c:v>Control</c:v>
                </c:pt>
                <c:pt idx="1">
                  <c:v>Drought</c:v>
                </c:pt>
              </c:strCache>
            </c:strRef>
          </c:cat>
          <c:val>
            <c:numRef>
              <c:f>GRAPHS!$G$57:$H$57</c:f>
              <c:numCache>
                <c:formatCode>0.0</c:formatCode>
                <c:ptCount val="2"/>
                <c:pt idx="0">
                  <c:v>12.803030303030306</c:v>
                </c:pt>
                <c:pt idx="1">
                  <c:v>17.424242424242433</c:v>
                </c:pt>
              </c:numCache>
            </c:numRef>
          </c:val>
        </c:ser>
        <c:ser>
          <c:idx val="2"/>
          <c:order val="2"/>
          <c:tx>
            <c:strRef>
              <c:f>GRAPHS!$F$58</c:f>
              <c:strCache>
                <c:ptCount val="1"/>
                <c:pt idx="0">
                  <c:v>Ox-2</c:v>
                </c:pt>
              </c:strCache>
            </c:strRef>
          </c:tx>
          <c:spPr>
            <a:ln>
              <a:solidFill>
                <a:schemeClr val="tx1"/>
              </a:solidFill>
            </a:ln>
          </c:spPr>
          <c:errBars>
            <c:errBarType val="plus"/>
            <c:errValType val="cust"/>
            <c:plus>
              <c:numRef>
                <c:f>GRAPHS!$I$58:$J$58</c:f>
                <c:numCache>
                  <c:formatCode>General</c:formatCode>
                  <c:ptCount val="2"/>
                  <c:pt idx="0">
                    <c:v>0.23655295448472399</c:v>
                  </c:pt>
                  <c:pt idx="1">
                    <c:v>0.95601738364572453</c:v>
                  </c:pt>
                </c:numCache>
              </c:numRef>
            </c:plus>
            <c:minus>
              <c:numLit>
                <c:formatCode>General</c:formatCode>
                <c:ptCount val="1"/>
                <c:pt idx="0">
                  <c:v>1</c:v>
                </c:pt>
              </c:numLit>
            </c:minus>
          </c:errBars>
          <c:cat>
            <c:strRef>
              <c:f>GRAPHS!$G$55:$H$55</c:f>
              <c:strCache>
                <c:ptCount val="2"/>
                <c:pt idx="0">
                  <c:v>Control</c:v>
                </c:pt>
                <c:pt idx="1">
                  <c:v>Drought</c:v>
                </c:pt>
              </c:strCache>
            </c:strRef>
          </c:cat>
          <c:val>
            <c:numRef>
              <c:f>GRAPHS!$G$58:$H$58</c:f>
              <c:numCache>
                <c:formatCode>0.0</c:formatCode>
                <c:ptCount val="2"/>
                <c:pt idx="0">
                  <c:v>14.090909090909102</c:v>
                </c:pt>
                <c:pt idx="1">
                  <c:v>21.060606060606062</c:v>
                </c:pt>
              </c:numCache>
            </c:numRef>
          </c:val>
        </c:ser>
        <c:ser>
          <c:idx val="3"/>
          <c:order val="3"/>
          <c:tx>
            <c:strRef>
              <c:f>GRAPHS!$F$59</c:f>
              <c:strCache>
                <c:ptCount val="1"/>
                <c:pt idx="0">
                  <c:v>Ox-3</c:v>
                </c:pt>
              </c:strCache>
            </c:strRef>
          </c:tx>
          <c:spPr>
            <a:ln>
              <a:solidFill>
                <a:schemeClr val="tx1"/>
              </a:solidFill>
            </a:ln>
          </c:spPr>
          <c:dLbls>
            <c:dLbl>
              <c:idx val="0"/>
              <c:layout/>
              <c:tx>
                <c:strRef>
                  <c:f>GRAPHS!$K$56</c:f>
                  <c:strCache>
                    <c:ptCount val="1"/>
                  </c:strCache>
                </c:strRef>
              </c:tx>
              <c:dLblPos val="outEnd"/>
              <c:showVal val="1"/>
            </c:dLbl>
            <c:dLbl>
              <c:idx val="1"/>
              <c:layout/>
              <c:tx>
                <c:strRef>
                  <c:f>GRAPHS!$K$57</c:f>
                  <c:strCache>
                    <c:ptCount val="1"/>
                    <c:pt idx="0">
                      <c:v>*</c:v>
                    </c:pt>
                  </c:strCache>
                </c:strRef>
              </c:tx>
              <c:dLblPos val="outEnd"/>
              <c:showVal val="1"/>
            </c:dLbl>
            <c:showVal val="1"/>
          </c:dLbls>
          <c:errBars>
            <c:errBarType val="plus"/>
            <c:errValType val="cust"/>
            <c:plus>
              <c:numRef>
                <c:f>GRAPHS!$J$59</c:f>
                <c:numCache>
                  <c:formatCode>General</c:formatCode>
                  <c:ptCount val="1"/>
                  <c:pt idx="0">
                    <c:v>0.64393939393943944</c:v>
                  </c:pt>
                </c:numCache>
              </c:numRef>
            </c:plus>
            <c:minus>
              <c:numLit>
                <c:formatCode>General</c:formatCode>
                <c:ptCount val="1"/>
                <c:pt idx="0">
                  <c:v>1</c:v>
                </c:pt>
              </c:numLit>
            </c:minus>
          </c:errBars>
          <c:cat>
            <c:strRef>
              <c:f>GRAPHS!$G$55:$H$55</c:f>
              <c:strCache>
                <c:ptCount val="2"/>
                <c:pt idx="0">
                  <c:v>Control</c:v>
                </c:pt>
                <c:pt idx="1">
                  <c:v>Drought</c:v>
                </c:pt>
              </c:strCache>
            </c:strRef>
          </c:cat>
          <c:val>
            <c:numRef>
              <c:f>GRAPHS!$G$59:$H$59</c:f>
              <c:numCache>
                <c:formatCode>0.0</c:formatCode>
                <c:ptCount val="2"/>
                <c:pt idx="0">
                  <c:v>13.712121212121216</c:v>
                </c:pt>
                <c:pt idx="1">
                  <c:v>19.053030303030287</c:v>
                </c:pt>
              </c:numCache>
            </c:numRef>
          </c:val>
        </c:ser>
        <c:ser>
          <c:idx val="4"/>
          <c:order val="4"/>
          <c:tx>
            <c:strRef>
              <c:f>GRAPHS!$F$60</c:f>
              <c:strCache>
                <c:ptCount val="1"/>
                <c:pt idx="0">
                  <c:v>Ox-4</c:v>
                </c:pt>
              </c:strCache>
            </c:strRef>
          </c:tx>
          <c:spPr>
            <a:ln>
              <a:solidFill>
                <a:schemeClr val="tx1"/>
              </a:solidFill>
            </a:ln>
          </c:spPr>
          <c:dLbls>
            <c:dLbl>
              <c:idx val="0"/>
              <c:layout/>
              <c:tx>
                <c:strRef>
                  <c:f>GRAPHS!$K$56</c:f>
                  <c:strCache>
                    <c:ptCount val="1"/>
                  </c:strCache>
                </c:strRef>
              </c:tx>
              <c:dLblPos val="outEnd"/>
              <c:showVal val="1"/>
            </c:dLbl>
            <c:dLbl>
              <c:idx val="1"/>
              <c:layout/>
              <c:tx>
                <c:strRef>
                  <c:f>GRAPHS!$K$57</c:f>
                  <c:strCache>
                    <c:ptCount val="1"/>
                    <c:pt idx="0">
                      <c:v>*</c:v>
                    </c:pt>
                  </c:strCache>
                </c:strRef>
              </c:tx>
              <c:dLblPos val="outEnd"/>
              <c:showVal val="1"/>
            </c:dLbl>
            <c:showVal val="1"/>
          </c:dLbls>
          <c:errBars>
            <c:errBarType val="plus"/>
            <c:errValType val="cust"/>
            <c:plus>
              <c:numRef>
                <c:f>GRAPHS!$I$60:$J$60</c:f>
                <c:numCache>
                  <c:formatCode>General</c:formatCode>
                  <c:ptCount val="2"/>
                  <c:pt idx="0">
                    <c:v>0.28597857709362529</c:v>
                  </c:pt>
                  <c:pt idx="1">
                    <c:v>0.51241474463899617</c:v>
                  </c:pt>
                </c:numCache>
              </c:numRef>
            </c:plus>
            <c:minus>
              <c:numLit>
                <c:formatCode>General</c:formatCode>
                <c:ptCount val="1"/>
                <c:pt idx="0">
                  <c:v>1</c:v>
                </c:pt>
              </c:numLit>
            </c:minus>
          </c:errBars>
          <c:cat>
            <c:strRef>
              <c:f>GRAPHS!$G$55:$H$55</c:f>
              <c:strCache>
                <c:ptCount val="2"/>
                <c:pt idx="0">
                  <c:v>Control</c:v>
                </c:pt>
                <c:pt idx="1">
                  <c:v>Drought</c:v>
                </c:pt>
              </c:strCache>
            </c:strRef>
          </c:cat>
          <c:val>
            <c:numRef>
              <c:f>GRAPHS!$G$60:$H$60</c:f>
              <c:numCache>
                <c:formatCode>0.0</c:formatCode>
                <c:ptCount val="2"/>
                <c:pt idx="0">
                  <c:v>14.090909090909102</c:v>
                </c:pt>
                <c:pt idx="1">
                  <c:v>19.31818181818182</c:v>
                </c:pt>
              </c:numCache>
            </c:numRef>
          </c:val>
        </c:ser>
        <c:axId val="72651136"/>
        <c:axId val="72652672"/>
      </c:barChart>
      <c:catAx>
        <c:axId val="72651136"/>
        <c:scaling>
          <c:orientation val="minMax"/>
        </c:scaling>
        <c:axPos val="b"/>
        <c:tickLblPos val="nextTo"/>
        <c:crossAx val="72652672"/>
        <c:crosses val="autoZero"/>
        <c:auto val="1"/>
        <c:lblAlgn val="ctr"/>
        <c:lblOffset val="100"/>
      </c:catAx>
      <c:valAx>
        <c:axId val="72652672"/>
        <c:scaling>
          <c:orientation val="minMax"/>
        </c:scaling>
        <c:axPos val="l"/>
        <c:numFmt formatCode="0" sourceLinked="0"/>
        <c:tickLblPos val="nextTo"/>
        <c:crossAx val="72651136"/>
        <c:crosses val="autoZero"/>
        <c:crossBetween val="between"/>
      </c:valAx>
    </c:plotArea>
    <c:plotVisOnly val="1"/>
  </c:chart>
  <c:spPr>
    <a:ln>
      <a:noFill/>
    </a:ln>
  </c:spPr>
  <c:txPr>
    <a:bodyPr/>
    <a:lstStyle/>
    <a:p>
      <a:pPr>
        <a:defRPr>
          <a:latin typeface="Times New Roman" pitchFamily="18" charset="0"/>
          <a:cs typeface="Times New Roman" pitchFamily="18" charset="0"/>
        </a:defRPr>
      </a:pPr>
      <a:endParaRPr lang="en-US"/>
    </a:p>
  </c:txPr>
  <c:externalData r:id="rId1"/>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IN"/>
  <c:style val="9"/>
  <c:chart>
    <c:plotArea>
      <c:layout>
        <c:manualLayout>
          <c:layoutTarget val="inner"/>
          <c:xMode val="edge"/>
          <c:yMode val="edge"/>
          <c:x val="0.23003787026621672"/>
          <c:y val="0.16754680664916891"/>
          <c:w val="0.76996212973378331"/>
          <c:h val="0.70326946631671061"/>
        </c:manualLayout>
      </c:layout>
      <c:barChart>
        <c:barDir val="col"/>
        <c:grouping val="clustered"/>
        <c:ser>
          <c:idx val="0"/>
          <c:order val="0"/>
          <c:tx>
            <c:strRef>
              <c:f>GRAPHS!$F$45</c:f>
              <c:strCache>
                <c:ptCount val="1"/>
                <c:pt idx="0">
                  <c:v>WT</c:v>
                </c:pt>
              </c:strCache>
            </c:strRef>
          </c:tx>
          <c:spPr>
            <a:solidFill>
              <a:schemeClr val="bg1"/>
            </a:solidFill>
            <a:ln>
              <a:solidFill>
                <a:schemeClr val="tx1"/>
              </a:solidFill>
            </a:ln>
          </c:spPr>
          <c:errBars>
            <c:errBarType val="plus"/>
            <c:errValType val="cust"/>
            <c:plus>
              <c:numRef>
                <c:f>GRAPHS!$I$45:$J$45</c:f>
                <c:numCache>
                  <c:formatCode>General</c:formatCode>
                  <c:ptCount val="2"/>
                  <c:pt idx="0">
                    <c:v>2.1088431263881708E-3</c:v>
                  </c:pt>
                  <c:pt idx="1">
                    <c:v>2.1088431263881708E-3</c:v>
                  </c:pt>
                </c:numCache>
              </c:numRef>
            </c:plus>
            <c:minus>
              <c:numLit>
                <c:formatCode>General</c:formatCode>
                <c:ptCount val="1"/>
                <c:pt idx="0">
                  <c:v>1</c:v>
                </c:pt>
              </c:numLit>
            </c:minus>
          </c:errBars>
          <c:cat>
            <c:strRef>
              <c:f>GRAPHS!$G$44:$H$44</c:f>
              <c:strCache>
                <c:ptCount val="2"/>
                <c:pt idx="0">
                  <c:v>Control</c:v>
                </c:pt>
                <c:pt idx="1">
                  <c:v>Drought</c:v>
                </c:pt>
              </c:strCache>
            </c:strRef>
          </c:cat>
          <c:val>
            <c:numRef>
              <c:f>GRAPHS!$G$45:$H$45</c:f>
              <c:numCache>
                <c:formatCode>0.000</c:formatCode>
                <c:ptCount val="2"/>
                <c:pt idx="0">
                  <c:v>1.0494623655913981E-2</c:v>
                </c:pt>
                <c:pt idx="1">
                  <c:v>6.0000000000000032E-2</c:v>
                </c:pt>
              </c:numCache>
            </c:numRef>
          </c:val>
        </c:ser>
        <c:ser>
          <c:idx val="1"/>
          <c:order val="1"/>
          <c:tx>
            <c:strRef>
              <c:f>GRAPHS!$F$46</c:f>
              <c:strCache>
                <c:ptCount val="1"/>
                <c:pt idx="0">
                  <c:v>Ox-1</c:v>
                </c:pt>
              </c:strCache>
            </c:strRef>
          </c:tx>
          <c:spPr>
            <a:ln>
              <a:solidFill>
                <a:schemeClr val="tx1"/>
              </a:solidFill>
            </a:ln>
          </c:spPr>
          <c:dLbls>
            <c:dLbl>
              <c:idx val="0"/>
              <c:layout/>
              <c:tx>
                <c:strRef>
                  <c:f>GRAPHS!$E$43</c:f>
                  <c:strCache>
                    <c:ptCount val="1"/>
                  </c:strCache>
                </c:strRef>
              </c:tx>
              <c:dLblPos val="outEnd"/>
              <c:showVal val="1"/>
            </c:dLbl>
            <c:dLbl>
              <c:idx val="1"/>
              <c:layout/>
              <c:tx>
                <c:strRef>
                  <c:f>GRAPHS!$E$44</c:f>
                  <c:strCache>
                    <c:ptCount val="1"/>
                    <c:pt idx="0">
                      <c:v>*</c:v>
                    </c:pt>
                  </c:strCache>
                </c:strRef>
              </c:tx>
              <c:dLblPos val="outEnd"/>
              <c:showVal val="1"/>
            </c:dLbl>
            <c:showVal val="1"/>
          </c:dLbls>
          <c:errBars>
            <c:errBarType val="plus"/>
            <c:errValType val="cust"/>
            <c:plus>
              <c:numRef>
                <c:f>GRAPHS!$I$46:$J$46</c:f>
                <c:numCache>
                  <c:formatCode>General</c:formatCode>
                  <c:ptCount val="2"/>
                  <c:pt idx="0">
                    <c:v>2.1018136297411782E-3</c:v>
                  </c:pt>
                  <c:pt idx="1">
                    <c:v>2.1018136297411782E-3</c:v>
                  </c:pt>
                </c:numCache>
              </c:numRef>
            </c:plus>
            <c:minus>
              <c:numLit>
                <c:formatCode>General</c:formatCode>
                <c:ptCount val="1"/>
                <c:pt idx="0">
                  <c:v>1</c:v>
                </c:pt>
              </c:numLit>
            </c:minus>
          </c:errBars>
          <c:cat>
            <c:strRef>
              <c:f>GRAPHS!$G$44:$H$44</c:f>
              <c:strCache>
                <c:ptCount val="2"/>
                <c:pt idx="0">
                  <c:v>Control</c:v>
                </c:pt>
                <c:pt idx="1">
                  <c:v>Drought</c:v>
                </c:pt>
              </c:strCache>
            </c:strRef>
          </c:cat>
          <c:val>
            <c:numRef>
              <c:f>GRAPHS!$G$46:$H$46</c:f>
              <c:numCache>
                <c:formatCode>0.000</c:formatCode>
                <c:ptCount val="2"/>
                <c:pt idx="0">
                  <c:v>1.3161290322580645E-2</c:v>
                </c:pt>
                <c:pt idx="1">
                  <c:v>3.6999999999999998E-2</c:v>
                </c:pt>
              </c:numCache>
            </c:numRef>
          </c:val>
        </c:ser>
        <c:ser>
          <c:idx val="2"/>
          <c:order val="2"/>
          <c:tx>
            <c:strRef>
              <c:f>GRAPHS!$F$47</c:f>
              <c:strCache>
                <c:ptCount val="1"/>
                <c:pt idx="0">
                  <c:v>Ox-2</c:v>
                </c:pt>
              </c:strCache>
            </c:strRef>
          </c:tx>
          <c:spPr>
            <a:ln>
              <a:solidFill>
                <a:schemeClr val="tx1"/>
              </a:solidFill>
            </a:ln>
          </c:spPr>
          <c:errBars>
            <c:errBarType val="plus"/>
            <c:errValType val="cust"/>
            <c:plus>
              <c:numRef>
                <c:f>GRAPHS!$I$47:$J$47</c:f>
                <c:numCache>
                  <c:formatCode>General</c:formatCode>
                  <c:ptCount val="2"/>
                  <c:pt idx="0">
                    <c:v>8.9809088248695248E-4</c:v>
                  </c:pt>
                  <c:pt idx="1">
                    <c:v>8.9809088248695248E-4</c:v>
                  </c:pt>
                </c:numCache>
              </c:numRef>
            </c:plus>
            <c:minus>
              <c:numLit>
                <c:formatCode>General</c:formatCode>
                <c:ptCount val="1"/>
                <c:pt idx="0">
                  <c:v>1</c:v>
                </c:pt>
              </c:numLit>
            </c:minus>
          </c:errBars>
          <c:cat>
            <c:strRef>
              <c:f>GRAPHS!$G$44:$H$44</c:f>
              <c:strCache>
                <c:ptCount val="2"/>
                <c:pt idx="0">
                  <c:v>Control</c:v>
                </c:pt>
                <c:pt idx="1">
                  <c:v>Drought</c:v>
                </c:pt>
              </c:strCache>
            </c:strRef>
          </c:cat>
          <c:val>
            <c:numRef>
              <c:f>GRAPHS!$G$47:$H$47</c:f>
              <c:numCache>
                <c:formatCode>0.000</c:formatCode>
                <c:ptCount val="2"/>
                <c:pt idx="0">
                  <c:v>8.8602150537635208E-3</c:v>
                </c:pt>
                <c:pt idx="1">
                  <c:v>5.1999999999999998E-2</c:v>
                </c:pt>
              </c:numCache>
            </c:numRef>
          </c:val>
        </c:ser>
        <c:ser>
          <c:idx val="3"/>
          <c:order val="3"/>
          <c:tx>
            <c:strRef>
              <c:f>GRAPHS!$F$48</c:f>
              <c:strCache>
                <c:ptCount val="1"/>
                <c:pt idx="0">
                  <c:v>Ox-3</c:v>
                </c:pt>
              </c:strCache>
            </c:strRef>
          </c:tx>
          <c:spPr>
            <a:ln>
              <a:solidFill>
                <a:schemeClr val="tx1"/>
              </a:solidFill>
            </a:ln>
          </c:spPr>
          <c:dLbls>
            <c:dLbl>
              <c:idx val="0"/>
              <c:layout/>
              <c:tx>
                <c:strRef>
                  <c:f>GRAPHS!$E$43</c:f>
                  <c:strCache>
                    <c:ptCount val="1"/>
                  </c:strCache>
                </c:strRef>
              </c:tx>
              <c:dLblPos val="outEnd"/>
              <c:showVal val="1"/>
            </c:dLbl>
            <c:dLbl>
              <c:idx val="1"/>
              <c:layout/>
              <c:tx>
                <c:strRef>
                  <c:f>GRAPHS!$E$44</c:f>
                  <c:strCache>
                    <c:ptCount val="1"/>
                    <c:pt idx="0">
                      <c:v>*</c:v>
                    </c:pt>
                  </c:strCache>
                </c:strRef>
              </c:tx>
              <c:dLblPos val="outEnd"/>
              <c:showVal val="1"/>
            </c:dLbl>
            <c:showVal val="1"/>
          </c:dLbls>
          <c:errBars>
            <c:errBarType val="plus"/>
            <c:errValType val="cust"/>
            <c:plus>
              <c:numRef>
                <c:f>GRAPHS!$I$48:$J$48</c:f>
                <c:numCache>
                  <c:formatCode>General</c:formatCode>
                  <c:ptCount val="2"/>
                  <c:pt idx="0">
                    <c:v>8.7302293033051422E-4</c:v>
                  </c:pt>
                  <c:pt idx="1">
                    <c:v>9.9204839524056829E-4</c:v>
                  </c:pt>
                </c:numCache>
              </c:numRef>
            </c:plus>
            <c:minus>
              <c:numLit>
                <c:formatCode>General</c:formatCode>
                <c:ptCount val="1"/>
                <c:pt idx="0">
                  <c:v>1</c:v>
                </c:pt>
              </c:numLit>
            </c:minus>
          </c:errBars>
          <c:cat>
            <c:strRef>
              <c:f>GRAPHS!$G$44:$H$44</c:f>
              <c:strCache>
                <c:ptCount val="2"/>
                <c:pt idx="0">
                  <c:v>Control</c:v>
                </c:pt>
                <c:pt idx="1">
                  <c:v>Drought</c:v>
                </c:pt>
              </c:strCache>
            </c:strRef>
          </c:cat>
          <c:val>
            <c:numRef>
              <c:f>GRAPHS!$G$48:$H$48</c:f>
              <c:numCache>
                <c:formatCode>0.000</c:formatCode>
                <c:ptCount val="2"/>
                <c:pt idx="0">
                  <c:v>1.09247311827957E-2</c:v>
                </c:pt>
                <c:pt idx="1">
                  <c:v>3.5999999999999997E-2</c:v>
                </c:pt>
              </c:numCache>
            </c:numRef>
          </c:val>
        </c:ser>
        <c:ser>
          <c:idx val="4"/>
          <c:order val="4"/>
          <c:tx>
            <c:strRef>
              <c:f>GRAPHS!$F$49</c:f>
              <c:strCache>
                <c:ptCount val="1"/>
                <c:pt idx="0">
                  <c:v>Ox-4</c:v>
                </c:pt>
              </c:strCache>
            </c:strRef>
          </c:tx>
          <c:spPr>
            <a:ln>
              <a:solidFill>
                <a:schemeClr val="tx1"/>
              </a:solidFill>
            </a:ln>
          </c:spPr>
          <c:dLbls>
            <c:dLbl>
              <c:idx val="0"/>
              <c:layout/>
              <c:tx>
                <c:strRef>
                  <c:f>GRAPHS!$E$43</c:f>
                  <c:strCache>
                    <c:ptCount val="1"/>
                  </c:strCache>
                </c:strRef>
              </c:tx>
              <c:dLblPos val="outEnd"/>
              <c:showVal val="1"/>
            </c:dLbl>
            <c:dLbl>
              <c:idx val="1"/>
              <c:layout/>
              <c:tx>
                <c:strRef>
                  <c:f>GRAPHS!$E$44</c:f>
                  <c:strCache>
                    <c:ptCount val="1"/>
                    <c:pt idx="0">
                      <c:v>*</c:v>
                    </c:pt>
                  </c:strCache>
                </c:strRef>
              </c:tx>
              <c:dLblPos val="outEnd"/>
              <c:showVal val="1"/>
            </c:dLbl>
            <c:showVal val="1"/>
          </c:dLbls>
          <c:errBars>
            <c:errBarType val="plus"/>
            <c:errValType val="cust"/>
            <c:plus>
              <c:numRef>
                <c:f>GRAPHS!$I$49:$J$49</c:f>
                <c:numCache>
                  <c:formatCode>General</c:formatCode>
                  <c:ptCount val="2"/>
                  <c:pt idx="0">
                    <c:v>9.0629279594438479E-4</c:v>
                  </c:pt>
                  <c:pt idx="1">
                    <c:v>9.9204839524056785E-4</c:v>
                  </c:pt>
                </c:numCache>
              </c:numRef>
            </c:plus>
            <c:minus>
              <c:numLit>
                <c:formatCode>General</c:formatCode>
                <c:ptCount val="1"/>
                <c:pt idx="0">
                  <c:v>1</c:v>
                </c:pt>
              </c:numLit>
            </c:minus>
          </c:errBars>
          <c:cat>
            <c:strRef>
              <c:f>GRAPHS!$G$44:$H$44</c:f>
              <c:strCache>
                <c:ptCount val="2"/>
                <c:pt idx="0">
                  <c:v>Control</c:v>
                </c:pt>
                <c:pt idx="1">
                  <c:v>Drought</c:v>
                </c:pt>
              </c:strCache>
            </c:strRef>
          </c:cat>
          <c:val>
            <c:numRef>
              <c:f>GRAPHS!$G$49:$H$49</c:f>
              <c:numCache>
                <c:formatCode>0.000</c:formatCode>
                <c:ptCount val="2"/>
                <c:pt idx="0">
                  <c:v>8.3440860215054247E-3</c:v>
                </c:pt>
                <c:pt idx="1">
                  <c:v>3.3000000000000002E-2</c:v>
                </c:pt>
              </c:numCache>
            </c:numRef>
          </c:val>
        </c:ser>
        <c:axId val="72722304"/>
        <c:axId val="72723840"/>
      </c:barChart>
      <c:catAx>
        <c:axId val="72722304"/>
        <c:scaling>
          <c:orientation val="minMax"/>
        </c:scaling>
        <c:axPos val="b"/>
        <c:tickLblPos val="nextTo"/>
        <c:crossAx val="72723840"/>
        <c:crosses val="autoZero"/>
        <c:auto val="1"/>
        <c:lblAlgn val="ctr"/>
        <c:lblOffset val="100"/>
      </c:catAx>
      <c:valAx>
        <c:axId val="72723840"/>
        <c:scaling>
          <c:orientation val="minMax"/>
        </c:scaling>
        <c:axPos val="l"/>
        <c:numFmt formatCode="0.00" sourceLinked="0"/>
        <c:tickLblPos val="nextTo"/>
        <c:crossAx val="72722304"/>
        <c:crosses val="autoZero"/>
        <c:crossBetween val="between"/>
        <c:majorUnit val="2.0000000000000011E-2"/>
      </c:valAx>
    </c:plotArea>
    <c:legend>
      <c:legendPos val="t"/>
      <c:layout>
        <c:manualLayout>
          <c:xMode val="edge"/>
          <c:yMode val="edge"/>
          <c:x val="0.23070266216722909"/>
          <c:y val="0"/>
          <c:w val="0.75288038995125606"/>
          <c:h val="9.7495248438772733E-2"/>
        </c:manualLayout>
      </c:layout>
    </c:legend>
    <c:plotVisOnly val="1"/>
  </c:chart>
  <c:spPr>
    <a:ln>
      <a:noFill/>
    </a:ln>
  </c:spPr>
  <c:txPr>
    <a:bodyPr/>
    <a:lstStyle/>
    <a:p>
      <a:pPr>
        <a:defRPr>
          <a:latin typeface="Times New Roman" pitchFamily="18" charset="0"/>
          <a:cs typeface="Times New Roman" pitchFamily="18" charset="0"/>
        </a:defRPr>
      </a:pPr>
      <a:endParaRPr lang="en-US"/>
    </a:p>
  </c:txPr>
  <c:externalData r:id="rId1"/>
  <c:userShapes r:id="rId2"/>
</c:chartSpace>
</file>

<file path=ppt/drawings/drawing1.xml><?xml version="1.0" encoding="utf-8"?>
<c:userShapes xmlns:c="http://schemas.openxmlformats.org/drawingml/2006/chart">
  <cdr:relSizeAnchor xmlns:cdr="http://schemas.openxmlformats.org/drawingml/2006/chartDrawing">
    <cdr:from>
      <cdr:x>0</cdr:x>
      <cdr:y>0</cdr:y>
    </cdr:from>
    <cdr:to>
      <cdr:x>0.10811</cdr:x>
      <cdr:y>0.12622</cdr:y>
    </cdr:to>
    <cdr:sp macro="" textlink="">
      <cdr:nvSpPr>
        <cdr:cNvPr id="2" name="TextBox 36"/>
        <cdr:cNvSpPr txBox="1"/>
      </cdr:nvSpPr>
      <cdr:spPr>
        <a:xfrm xmlns:a="http://schemas.openxmlformats.org/drawingml/2006/main">
          <a:off x="0" y="0"/>
          <a:ext cx="304805" cy="307777"/>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ysClr val="windowText" lastClr="000000"/>
              </a:solidFill>
              <a:latin typeface="Calibri"/>
            </a:defRPr>
          </a:lvl1pPr>
          <a:lvl2pPr marL="457200" algn="l" defTabSz="914400" rtl="0" eaLnBrk="1" latinLnBrk="0" hangingPunct="1">
            <a:defRPr sz="1800" kern="1200">
              <a:solidFill>
                <a:sysClr val="windowText" lastClr="000000"/>
              </a:solidFill>
              <a:latin typeface="Calibri"/>
            </a:defRPr>
          </a:lvl2pPr>
          <a:lvl3pPr marL="914400" algn="l" defTabSz="914400" rtl="0" eaLnBrk="1" latinLnBrk="0" hangingPunct="1">
            <a:defRPr sz="1800" kern="1200">
              <a:solidFill>
                <a:sysClr val="windowText" lastClr="000000"/>
              </a:solidFill>
              <a:latin typeface="Calibri"/>
            </a:defRPr>
          </a:lvl3pPr>
          <a:lvl4pPr marL="1371600" algn="l" defTabSz="914400" rtl="0" eaLnBrk="1" latinLnBrk="0" hangingPunct="1">
            <a:defRPr sz="1800" kern="1200">
              <a:solidFill>
                <a:sysClr val="windowText" lastClr="000000"/>
              </a:solidFill>
              <a:latin typeface="Calibri"/>
            </a:defRPr>
          </a:lvl4pPr>
          <a:lvl5pPr marL="1828800" algn="l" defTabSz="914400" rtl="0" eaLnBrk="1" latinLnBrk="0" hangingPunct="1">
            <a:defRPr sz="1800" kern="1200">
              <a:solidFill>
                <a:sysClr val="windowText" lastClr="000000"/>
              </a:solidFill>
              <a:latin typeface="Calibri"/>
            </a:defRPr>
          </a:lvl5pPr>
          <a:lvl6pPr marL="2286000" algn="l" defTabSz="914400" rtl="0" eaLnBrk="1" latinLnBrk="0" hangingPunct="1">
            <a:defRPr sz="1800" kern="1200">
              <a:solidFill>
                <a:sysClr val="windowText" lastClr="000000"/>
              </a:solidFill>
              <a:latin typeface="Calibri"/>
            </a:defRPr>
          </a:lvl6pPr>
          <a:lvl7pPr marL="2743200" algn="l" defTabSz="914400" rtl="0" eaLnBrk="1" latinLnBrk="0" hangingPunct="1">
            <a:defRPr sz="1800" kern="1200">
              <a:solidFill>
                <a:sysClr val="windowText" lastClr="000000"/>
              </a:solidFill>
              <a:latin typeface="Calibri"/>
            </a:defRPr>
          </a:lvl7pPr>
          <a:lvl8pPr marL="3200400" algn="l" defTabSz="914400" rtl="0" eaLnBrk="1" latinLnBrk="0" hangingPunct="1">
            <a:defRPr sz="1800" kern="1200">
              <a:solidFill>
                <a:sysClr val="windowText" lastClr="000000"/>
              </a:solidFill>
              <a:latin typeface="Calibri"/>
            </a:defRPr>
          </a:lvl8pPr>
          <a:lvl9pPr marL="3657600" algn="l" defTabSz="914400" rtl="0" eaLnBrk="1" latinLnBrk="0" hangingPunct="1">
            <a:defRPr sz="1800" kern="1200">
              <a:solidFill>
                <a:sysClr val="windowText" lastClr="000000"/>
              </a:solidFill>
              <a:latin typeface="Calibri"/>
            </a:defRPr>
          </a:lvl9pPr>
        </a:lstStyle>
        <a:p xmlns:a="http://schemas.openxmlformats.org/drawingml/2006/main">
          <a:r>
            <a:rPr lang="en-IN" sz="1400" b="1" dirty="0" smtClean="0">
              <a:latin typeface="Times New Roman" pitchFamily="18" charset="0"/>
              <a:cs typeface="Times New Roman" pitchFamily="18" charset="0"/>
            </a:rPr>
            <a:t>C</a:t>
          </a:r>
          <a:endParaRPr lang="en-IN" sz="1400" b="1" dirty="0">
            <a:latin typeface="Times New Roman" pitchFamily="18" charset="0"/>
            <a:cs typeface="Times New Roman" pitchFamily="18" charset="0"/>
          </a:endParaRPr>
        </a:p>
      </cdr:txBody>
    </cdr:sp>
  </cdr:relSizeAnchor>
  <cdr:relSizeAnchor xmlns:cdr="http://schemas.openxmlformats.org/drawingml/2006/chartDrawing">
    <cdr:from>
      <cdr:x>0.51351</cdr:x>
      <cdr:y>0.90625</cdr:y>
    </cdr:from>
    <cdr:to>
      <cdr:x>0.72972</cdr:x>
      <cdr:y>1</cdr:y>
    </cdr:to>
    <cdr:sp macro="" textlink="">
      <cdr:nvSpPr>
        <cdr:cNvPr id="4" name="TextBox 3"/>
        <cdr:cNvSpPr txBox="1"/>
      </cdr:nvSpPr>
      <cdr:spPr>
        <a:xfrm xmlns:a="http://schemas.openxmlformats.org/drawingml/2006/main">
          <a:off x="1447800" y="2286000"/>
          <a:ext cx="609583" cy="2286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IN" sz="1100" b="1" dirty="0" smtClean="0">
              <a:latin typeface="Times New Roman" pitchFamily="18" charset="0"/>
              <a:cs typeface="Times New Roman" pitchFamily="18" charset="0"/>
            </a:rPr>
            <a:t>Days</a:t>
          </a:r>
          <a:endParaRPr lang="en-IN" sz="1100" b="1" dirty="0">
            <a:latin typeface="Times New Roman" pitchFamily="18" charset="0"/>
            <a:cs typeface="Times New Roman" pitchFamily="18" charset="0"/>
          </a:endParaRPr>
        </a:p>
      </cdr:txBody>
    </cdr:sp>
  </cdr:relSizeAnchor>
  <cdr:relSizeAnchor xmlns:cdr="http://schemas.openxmlformats.org/drawingml/2006/chartDrawing">
    <cdr:from>
      <cdr:x>0</cdr:x>
      <cdr:y>0</cdr:y>
    </cdr:from>
    <cdr:to>
      <cdr:x>0.10811</cdr:x>
      <cdr:y>0.12622</cdr:y>
    </cdr:to>
    <cdr:sp macro="" textlink="">
      <cdr:nvSpPr>
        <cdr:cNvPr id="5" name="TextBox 36"/>
        <cdr:cNvSpPr txBox="1"/>
      </cdr:nvSpPr>
      <cdr:spPr>
        <a:xfrm xmlns:a="http://schemas.openxmlformats.org/drawingml/2006/main">
          <a:off x="0" y="0"/>
          <a:ext cx="304805" cy="307775"/>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IN" sz="1400" b="1" dirty="0" smtClean="0">
              <a:latin typeface="Times New Roman" pitchFamily="18" charset="0"/>
              <a:cs typeface="Times New Roman" pitchFamily="18" charset="0"/>
            </a:rPr>
            <a:t>C</a:t>
          </a:r>
          <a:endParaRPr lang="en-IN" sz="1400" b="1" dirty="0">
            <a:latin typeface="Times New Roman" pitchFamily="18" charset="0"/>
            <a:cs typeface="Times New Roman" pitchFamily="18" charset="0"/>
          </a:endParaRPr>
        </a:p>
      </cdr:txBody>
    </cdr:sp>
  </cdr:relSizeAnchor>
  <cdr:relSizeAnchor xmlns:cdr="http://schemas.openxmlformats.org/drawingml/2006/chartDrawing">
    <cdr:from>
      <cdr:x>0.05405</cdr:x>
      <cdr:y>0.1875</cdr:y>
    </cdr:from>
    <cdr:to>
      <cdr:x>0.1081</cdr:x>
      <cdr:y>0.71875</cdr:y>
    </cdr:to>
    <cdr:sp macro="" textlink="">
      <cdr:nvSpPr>
        <cdr:cNvPr id="6" name="TextBox 1"/>
        <cdr:cNvSpPr txBox="1"/>
      </cdr:nvSpPr>
      <cdr:spPr>
        <a:xfrm xmlns:a="http://schemas.openxmlformats.org/drawingml/2006/main" rot="16200000">
          <a:off x="-419104" y="1028705"/>
          <a:ext cx="1295400" cy="152389"/>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ctr"/>
          <a:r>
            <a:rPr lang="en-IN" sz="1100" b="0" dirty="0" smtClean="0">
              <a:latin typeface="Times New Roman" pitchFamily="18" charset="0"/>
              <a:cs typeface="Times New Roman" pitchFamily="18" charset="0"/>
            </a:rPr>
            <a:t>Germination %</a:t>
          </a:r>
          <a:endParaRPr lang="en-IN" sz="1100" b="0" dirty="0">
            <a:latin typeface="Times New Roman" pitchFamily="18" charset="0"/>
            <a:cs typeface="Times New Roman" pitchFamily="18" charset="0"/>
          </a:endParaRPr>
        </a:p>
      </cdr:txBody>
    </cdr:sp>
  </cdr:relSizeAnchor>
  <cdr:relSizeAnchor xmlns:cdr="http://schemas.openxmlformats.org/drawingml/2006/chartDrawing">
    <cdr:from>
      <cdr:x>0.27027</cdr:x>
      <cdr:y>0.25</cdr:y>
    </cdr:from>
    <cdr:to>
      <cdr:x>0.64865</cdr:x>
      <cdr:y>0.34375</cdr:y>
    </cdr:to>
    <cdr:sp macro="" textlink="">
      <cdr:nvSpPr>
        <cdr:cNvPr id="7" name="TextBox 1"/>
        <cdr:cNvSpPr txBox="1"/>
      </cdr:nvSpPr>
      <cdr:spPr>
        <a:xfrm xmlns:a="http://schemas.openxmlformats.org/drawingml/2006/main">
          <a:off x="762000" y="609600"/>
          <a:ext cx="1066800" cy="22860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IN" sz="1100" b="1" dirty="0" smtClean="0">
              <a:latin typeface="Times New Roman" pitchFamily="18" charset="0"/>
              <a:cs typeface="Times New Roman" pitchFamily="18" charset="0"/>
            </a:rPr>
            <a:t>ABA (2</a:t>
          </a:r>
          <a:r>
            <a:rPr lang="el-GR" sz="1100" b="1" dirty="0" smtClean="0">
              <a:latin typeface="Times New Roman" pitchFamily="18" charset="0"/>
              <a:cs typeface="Times New Roman" pitchFamily="18" charset="0"/>
            </a:rPr>
            <a:t>μ</a:t>
          </a:r>
          <a:r>
            <a:rPr lang="en-IN" sz="1100" b="1" dirty="0" smtClean="0">
              <a:latin typeface="Times New Roman" pitchFamily="18" charset="0"/>
              <a:cs typeface="Times New Roman" pitchFamily="18" charset="0"/>
            </a:rPr>
            <a:t>M)</a:t>
          </a:r>
          <a:endParaRPr lang="en-IN" sz="1100" b="1" dirty="0">
            <a:latin typeface="Times New Roman" pitchFamily="18" charset="0"/>
            <a:cs typeface="Times New Roman" pitchFamily="18"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cdr:x>
      <cdr:y>0</cdr:y>
    </cdr:from>
    <cdr:to>
      <cdr:x>0.09019</cdr:x>
      <cdr:y>0.12819</cdr:y>
    </cdr:to>
    <cdr:sp macro="" textlink="">
      <cdr:nvSpPr>
        <cdr:cNvPr id="2" name="TextBox 36"/>
        <cdr:cNvSpPr txBox="1"/>
      </cdr:nvSpPr>
      <cdr:spPr>
        <a:xfrm xmlns:a="http://schemas.openxmlformats.org/drawingml/2006/main">
          <a:off x="0" y="0"/>
          <a:ext cx="304805" cy="307775"/>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IN" sz="1400" b="1" dirty="0" smtClean="0">
              <a:latin typeface="Times New Roman" pitchFamily="18" charset="0"/>
              <a:cs typeface="Times New Roman" pitchFamily="18" charset="0"/>
            </a:rPr>
            <a:t>B</a:t>
          </a:r>
          <a:endParaRPr lang="en-IN" sz="1400" b="1" dirty="0">
            <a:latin typeface="Times New Roman" pitchFamily="18" charset="0"/>
            <a:cs typeface="Times New Roman" pitchFamily="18" charset="0"/>
          </a:endParaRPr>
        </a:p>
      </cdr:txBody>
    </cdr:sp>
  </cdr:relSizeAnchor>
  <cdr:relSizeAnchor xmlns:cdr="http://schemas.openxmlformats.org/drawingml/2006/chartDrawing">
    <cdr:from>
      <cdr:x>0.51429</cdr:x>
      <cdr:y>0.90167</cdr:y>
    </cdr:from>
    <cdr:to>
      <cdr:x>0.74285</cdr:x>
      <cdr:y>1</cdr:y>
    </cdr:to>
    <cdr:sp macro="" textlink="">
      <cdr:nvSpPr>
        <cdr:cNvPr id="3" name="TextBox 1"/>
        <cdr:cNvSpPr txBox="1"/>
      </cdr:nvSpPr>
      <cdr:spPr>
        <a:xfrm xmlns:a="http://schemas.openxmlformats.org/drawingml/2006/main">
          <a:off x="1371600" y="2286000"/>
          <a:ext cx="609570" cy="24726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ctr"/>
          <a:r>
            <a:rPr lang="en-IN" sz="1100" b="1" dirty="0" smtClean="0">
              <a:latin typeface="Times New Roman" pitchFamily="18" charset="0"/>
              <a:cs typeface="Times New Roman" pitchFamily="18" charset="0"/>
            </a:rPr>
            <a:t>Days</a:t>
          </a:r>
          <a:endParaRPr lang="en-IN" sz="1100" b="1" dirty="0">
            <a:latin typeface="Times New Roman" pitchFamily="18" charset="0"/>
            <a:cs typeface="Times New Roman" pitchFamily="18" charset="0"/>
          </a:endParaRPr>
        </a:p>
      </cdr:txBody>
    </cdr:sp>
  </cdr:relSizeAnchor>
  <cdr:relSizeAnchor xmlns:cdr="http://schemas.openxmlformats.org/drawingml/2006/chartDrawing">
    <cdr:from>
      <cdr:x>0.02857</cdr:x>
      <cdr:y>0.24242</cdr:y>
    </cdr:from>
    <cdr:to>
      <cdr:x>0.08571</cdr:x>
      <cdr:y>0.75757</cdr:y>
    </cdr:to>
    <cdr:sp macro="" textlink="">
      <cdr:nvSpPr>
        <cdr:cNvPr id="4" name="TextBox 1"/>
        <cdr:cNvSpPr txBox="1"/>
      </cdr:nvSpPr>
      <cdr:spPr>
        <a:xfrm xmlns:a="http://schemas.openxmlformats.org/drawingml/2006/main" rot="16200000">
          <a:off x="-495302" y="1181102"/>
          <a:ext cx="1295396" cy="15239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ctr"/>
          <a:r>
            <a:rPr lang="en-IN" sz="1100" b="0" dirty="0" smtClean="0">
              <a:latin typeface="Times New Roman" pitchFamily="18" charset="0"/>
              <a:cs typeface="Times New Roman" pitchFamily="18" charset="0"/>
            </a:rPr>
            <a:t>Germination %</a:t>
          </a:r>
          <a:endParaRPr lang="en-IN" sz="1100" b="0" dirty="0">
            <a:latin typeface="Times New Roman" pitchFamily="18" charset="0"/>
            <a:cs typeface="Times New Roman" pitchFamily="18" charset="0"/>
          </a:endParaRPr>
        </a:p>
      </cdr:txBody>
    </cdr:sp>
  </cdr:relSizeAnchor>
  <cdr:relSizeAnchor xmlns:cdr="http://schemas.openxmlformats.org/drawingml/2006/chartDrawing">
    <cdr:from>
      <cdr:x>0.28571</cdr:x>
      <cdr:y>0.27273</cdr:y>
    </cdr:from>
    <cdr:to>
      <cdr:x>0.68571</cdr:x>
      <cdr:y>0.36364</cdr:y>
    </cdr:to>
    <cdr:sp macro="" textlink="">
      <cdr:nvSpPr>
        <cdr:cNvPr id="5" name="TextBox 4"/>
        <cdr:cNvSpPr txBox="1"/>
      </cdr:nvSpPr>
      <cdr:spPr>
        <a:xfrm xmlns:a="http://schemas.openxmlformats.org/drawingml/2006/main">
          <a:off x="762000" y="685800"/>
          <a:ext cx="1066800" cy="2286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IN" sz="1100" b="1" dirty="0" smtClean="0">
              <a:latin typeface="Times New Roman" pitchFamily="18" charset="0"/>
              <a:cs typeface="Times New Roman" pitchFamily="18" charset="0"/>
            </a:rPr>
            <a:t>Contro</a:t>
          </a:r>
          <a:r>
            <a:rPr lang="en-IN" b="1" dirty="0">
              <a:latin typeface="Times New Roman" pitchFamily="18" charset="0"/>
              <a:cs typeface="Times New Roman" pitchFamily="18" charset="0"/>
            </a:rPr>
            <a:t>l</a:t>
          </a:r>
          <a:endParaRPr lang="en-IN" sz="1100" b="1" dirty="0">
            <a:latin typeface="Times New Roman" pitchFamily="18" charset="0"/>
            <a:cs typeface="Times New Roman" pitchFamily="18" charset="0"/>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0.18421</cdr:x>
      <cdr:y>0.05882</cdr:y>
    </cdr:from>
    <cdr:to>
      <cdr:x>0.53968</cdr:x>
      <cdr:y>0.14706</cdr:y>
    </cdr:to>
    <cdr:sp macro="" textlink="">
      <cdr:nvSpPr>
        <cdr:cNvPr id="2" name="TextBox 25"/>
        <cdr:cNvSpPr txBox="1"/>
      </cdr:nvSpPr>
      <cdr:spPr>
        <a:xfrm xmlns:a="http://schemas.openxmlformats.org/drawingml/2006/main">
          <a:off x="533400" y="152400"/>
          <a:ext cx="1029299" cy="228600"/>
        </a:xfrm>
        <a:prstGeom xmlns:a="http://schemas.openxmlformats.org/drawingml/2006/main" prst="rect">
          <a:avLst/>
        </a:prstGeom>
        <a:noFill xmlns:a="http://schemas.openxmlformats.org/drawingml/2006/main"/>
        <a:ln xmlns:a="http://schemas.openxmlformats.org/drawingml/2006/main" w="9525" cmpd="sng">
          <a:noFill/>
        </a:ln>
        <a:effectLst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pPr algn="ctr"/>
          <a:r>
            <a:rPr lang="en-IN" sz="1200" b="1" i="1" dirty="0" smtClean="0">
              <a:latin typeface="Times New Roman" pitchFamily="18" charset="0"/>
              <a:cs typeface="Times New Roman" pitchFamily="18" charset="0"/>
            </a:rPr>
            <a:t>PYL10-NOS</a:t>
          </a:r>
          <a:endParaRPr lang="en-IN" sz="1200" b="1" i="1" dirty="0">
            <a:latin typeface="Times New Roman" pitchFamily="18" charset="0"/>
            <a:cs typeface="Times New Roman" pitchFamily="18" charset="0"/>
          </a:endParaRPr>
        </a:p>
      </cdr:txBody>
    </cdr:sp>
  </cdr:relSizeAnchor>
  <cdr:relSizeAnchor xmlns:cdr="http://schemas.openxmlformats.org/drawingml/2006/chartDrawing">
    <cdr:from>
      <cdr:x>3.64538E-7</cdr:x>
      <cdr:y>0.17647</cdr:y>
    </cdr:from>
    <cdr:to>
      <cdr:x>0.10185</cdr:x>
      <cdr:y>0.79989</cdr:y>
    </cdr:to>
    <cdr:sp macro="" textlink="">
      <cdr:nvSpPr>
        <cdr:cNvPr id="3" name="TextBox 1"/>
        <cdr:cNvSpPr txBox="1"/>
      </cdr:nvSpPr>
      <cdr:spPr>
        <a:xfrm xmlns:a="http://schemas.openxmlformats.org/drawingml/2006/main" rot="16200000">
          <a:off x="-667878" y="1125078"/>
          <a:ext cx="1615145" cy="27938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ctr"/>
          <a:r>
            <a:rPr lang="en-IN" sz="1200" dirty="0">
              <a:latin typeface="Times New Roman" pitchFamily="18" charset="0"/>
              <a:cs typeface="Times New Roman" pitchFamily="18" charset="0"/>
            </a:rPr>
            <a:t>Relative</a:t>
          </a:r>
          <a:r>
            <a:rPr lang="en-IN" sz="1200" baseline="0" dirty="0">
              <a:latin typeface="Times New Roman" pitchFamily="18" charset="0"/>
              <a:cs typeface="Times New Roman" pitchFamily="18" charset="0"/>
            </a:rPr>
            <a:t> expression</a:t>
          </a:r>
          <a:endParaRPr lang="en-IN" sz="1200" dirty="0">
            <a:latin typeface="Times New Roman" pitchFamily="18" charset="0"/>
            <a:cs typeface="Times New Roman" pitchFamily="18" charset="0"/>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cdr:x>
      <cdr:y>0.05323</cdr:y>
    </cdr:from>
    <cdr:to>
      <cdr:x>0.08453</cdr:x>
      <cdr:y>0.86656</cdr:y>
    </cdr:to>
    <cdr:sp macro="" textlink="">
      <cdr:nvSpPr>
        <cdr:cNvPr id="2" name="TextBox 1"/>
        <cdr:cNvSpPr txBox="1"/>
      </cdr:nvSpPr>
      <cdr:spPr>
        <a:xfrm xmlns:a="http://schemas.openxmlformats.org/drawingml/2006/main" rot="16200000">
          <a:off x="-705038" y="811878"/>
          <a:ext cx="1632532" cy="22245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IN" sz="1000" dirty="0">
              <a:latin typeface="Times New Roman" pitchFamily="18" charset="0"/>
              <a:cs typeface="Times New Roman" pitchFamily="18" charset="0"/>
            </a:rPr>
            <a:t>Biomass</a:t>
          </a:r>
          <a:r>
            <a:rPr lang="en-IN" sz="1000" baseline="0" dirty="0">
              <a:latin typeface="Times New Roman" pitchFamily="18" charset="0"/>
              <a:cs typeface="Times New Roman" pitchFamily="18" charset="0"/>
            </a:rPr>
            <a:t> g plant</a:t>
          </a:r>
          <a:r>
            <a:rPr lang="en-IN" sz="1000" baseline="30000" dirty="0">
              <a:latin typeface="Times New Roman" pitchFamily="18" charset="0"/>
              <a:cs typeface="Times New Roman" pitchFamily="18" charset="0"/>
            </a:rPr>
            <a:t>-1</a:t>
          </a:r>
        </a:p>
      </cdr:txBody>
    </cdr:sp>
  </cdr:relSizeAnchor>
  <cdr:relSizeAnchor xmlns:cdr="http://schemas.openxmlformats.org/drawingml/2006/chartDrawing">
    <cdr:from>
      <cdr:x>0</cdr:x>
      <cdr:y>0</cdr:y>
    </cdr:from>
    <cdr:to>
      <cdr:x>0.09522</cdr:x>
      <cdr:y>0.16278</cdr:y>
    </cdr:to>
    <cdr:sp macro="" textlink="">
      <cdr:nvSpPr>
        <cdr:cNvPr id="3" name="TextBox 1"/>
        <cdr:cNvSpPr txBox="1"/>
      </cdr:nvSpPr>
      <cdr:spPr>
        <a:xfrm xmlns:a="http://schemas.openxmlformats.org/drawingml/2006/main">
          <a:off x="0" y="0"/>
          <a:ext cx="250510" cy="30291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IN" b="1" dirty="0" smtClean="0">
              <a:latin typeface="Times New Roman" pitchFamily="18" charset="0"/>
              <a:cs typeface="Times New Roman" pitchFamily="18" charset="0"/>
            </a:rPr>
            <a:t>C</a:t>
          </a:r>
          <a:endParaRPr lang="en-IN" sz="1100" b="1" dirty="0">
            <a:latin typeface="Times New Roman" pitchFamily="18" charset="0"/>
            <a:cs typeface="Times New Roman" pitchFamily="18" charset="0"/>
          </a:endParaRPr>
        </a:p>
      </cdr:txBody>
    </cdr:sp>
  </cdr:relSizeAnchor>
</c:userShapes>
</file>

<file path=ppt/drawings/drawing5.xml><?xml version="1.0" encoding="utf-8"?>
<c:userShapes xmlns:c="http://schemas.openxmlformats.org/drawingml/2006/chart">
  <cdr:relSizeAnchor xmlns:cdr="http://schemas.openxmlformats.org/drawingml/2006/chartDrawing">
    <cdr:from>
      <cdr:x>0</cdr:x>
      <cdr:y>0</cdr:y>
    </cdr:from>
    <cdr:to>
      <cdr:x>0.09583</cdr:x>
      <cdr:y>0.84751</cdr:y>
    </cdr:to>
    <cdr:sp macro="" textlink="">
      <cdr:nvSpPr>
        <cdr:cNvPr id="2" name="TextBox 1"/>
        <cdr:cNvSpPr txBox="1"/>
      </cdr:nvSpPr>
      <cdr:spPr>
        <a:xfrm xmlns:a="http://schemas.openxmlformats.org/drawingml/2006/main" rot="16200000">
          <a:off x="-670665" y="670665"/>
          <a:ext cx="1611922" cy="27059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ctr"/>
          <a:r>
            <a:rPr lang="en-IN" sz="1000" b="0" dirty="0">
              <a:latin typeface="Times New Roman" pitchFamily="18" charset="0"/>
              <a:cs typeface="Times New Roman" pitchFamily="18" charset="0"/>
            </a:rPr>
            <a:t>H</a:t>
          </a:r>
          <a:r>
            <a:rPr lang="en-IN" sz="1000" b="0" baseline="-25000" dirty="0">
              <a:latin typeface="Times New Roman" pitchFamily="18" charset="0"/>
              <a:cs typeface="Times New Roman" pitchFamily="18" charset="0"/>
            </a:rPr>
            <a:t>2</a:t>
          </a:r>
          <a:r>
            <a:rPr lang="en-IN" sz="1000" b="0" dirty="0">
              <a:latin typeface="Times New Roman" pitchFamily="18" charset="0"/>
              <a:cs typeface="Times New Roman" pitchFamily="18" charset="0"/>
            </a:rPr>
            <a:t>O</a:t>
          </a:r>
          <a:r>
            <a:rPr lang="en-IN" sz="1000" b="0" baseline="-25000" dirty="0">
              <a:latin typeface="Times New Roman" pitchFamily="18" charset="0"/>
              <a:cs typeface="Times New Roman" pitchFamily="18" charset="0"/>
            </a:rPr>
            <a:t>2</a:t>
          </a:r>
          <a:r>
            <a:rPr lang="en-IN" sz="1000" b="0" dirty="0">
              <a:latin typeface="Times New Roman" pitchFamily="18" charset="0"/>
              <a:cs typeface="Times New Roman" pitchFamily="18" charset="0"/>
            </a:rPr>
            <a:t> (µmol</a:t>
          </a:r>
          <a:r>
            <a:rPr lang="en-IN" sz="1000" b="0" baseline="0" dirty="0">
              <a:latin typeface="Times New Roman" pitchFamily="18" charset="0"/>
              <a:cs typeface="Times New Roman" pitchFamily="18" charset="0"/>
            </a:rPr>
            <a:t> </a:t>
          </a:r>
          <a:r>
            <a:rPr lang="en-IN" sz="1000" b="0" dirty="0">
              <a:latin typeface="Times New Roman" pitchFamily="18" charset="0"/>
              <a:cs typeface="Times New Roman" pitchFamily="18" charset="0"/>
            </a:rPr>
            <a:t>g</a:t>
          </a:r>
          <a:r>
            <a:rPr lang="en-IN" sz="1000" b="0" baseline="30000" dirty="0">
              <a:latin typeface="Times New Roman" pitchFamily="18" charset="0"/>
              <a:cs typeface="Times New Roman" pitchFamily="18" charset="0"/>
            </a:rPr>
            <a:t>-1</a:t>
          </a:r>
          <a:r>
            <a:rPr lang="en-IN" sz="1000" b="0" dirty="0">
              <a:latin typeface="Times New Roman" pitchFamily="18" charset="0"/>
              <a:cs typeface="Times New Roman" pitchFamily="18" charset="0"/>
            </a:rPr>
            <a:t> Fwt)</a:t>
          </a:r>
        </a:p>
      </cdr:txBody>
    </cdr:sp>
  </cdr:relSizeAnchor>
  <cdr:relSizeAnchor xmlns:cdr="http://schemas.openxmlformats.org/drawingml/2006/chartDrawing">
    <cdr:from>
      <cdr:x>0</cdr:x>
      <cdr:y>0</cdr:y>
    </cdr:from>
    <cdr:to>
      <cdr:x>0.08859</cdr:x>
      <cdr:y>0.13154</cdr:y>
    </cdr:to>
    <cdr:sp macro="" textlink="">
      <cdr:nvSpPr>
        <cdr:cNvPr id="3" name="TextBox 1"/>
        <cdr:cNvSpPr txBox="1"/>
      </cdr:nvSpPr>
      <cdr:spPr>
        <a:xfrm xmlns:a="http://schemas.openxmlformats.org/drawingml/2006/main">
          <a:off x="0" y="0"/>
          <a:ext cx="250152" cy="25018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IN" b="1" dirty="0" smtClean="0">
              <a:latin typeface="Times New Roman" pitchFamily="18" charset="0"/>
              <a:cs typeface="Times New Roman" pitchFamily="18" charset="0"/>
            </a:rPr>
            <a:t>B</a:t>
          </a:r>
          <a:endParaRPr lang="en-IN" sz="1100" b="1" dirty="0">
            <a:latin typeface="Times New Roman" pitchFamily="18" charset="0"/>
            <a:cs typeface="Times New Roman" pitchFamily="18" charset="0"/>
          </a:endParaRPr>
        </a:p>
      </cdr:txBody>
    </cdr:sp>
  </cdr:relSizeAnchor>
</c:userShapes>
</file>

<file path=ppt/drawings/drawing6.xml><?xml version="1.0" encoding="utf-8"?>
<c:userShapes xmlns:c="http://schemas.openxmlformats.org/drawingml/2006/chart">
  <cdr:relSizeAnchor xmlns:cdr="http://schemas.openxmlformats.org/drawingml/2006/chartDrawing">
    <cdr:from>
      <cdr:x>0</cdr:x>
      <cdr:y>0.12037</cdr:y>
    </cdr:from>
    <cdr:to>
      <cdr:x>0.10959</cdr:x>
      <cdr:y>0.85478</cdr:y>
    </cdr:to>
    <cdr:sp macro="" textlink="">
      <cdr:nvSpPr>
        <cdr:cNvPr id="3" name="TextBox 1"/>
        <cdr:cNvSpPr txBox="1"/>
      </cdr:nvSpPr>
      <cdr:spPr>
        <a:xfrm xmlns:a="http://schemas.openxmlformats.org/drawingml/2006/main" rot="16200000">
          <a:off x="-588813" y="817413"/>
          <a:ext cx="1394746" cy="217119"/>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ctr"/>
          <a:r>
            <a:rPr lang="en-IN" sz="1000" b="0" dirty="0">
              <a:latin typeface="Times New Roman" pitchFamily="18" charset="0"/>
              <a:cs typeface="Times New Roman" pitchFamily="18" charset="0"/>
            </a:rPr>
            <a:t>MDA (mmol g</a:t>
          </a:r>
          <a:r>
            <a:rPr lang="en-IN" sz="1000" b="0" baseline="30000" dirty="0">
              <a:latin typeface="Times New Roman" pitchFamily="18" charset="0"/>
              <a:cs typeface="Times New Roman" pitchFamily="18" charset="0"/>
            </a:rPr>
            <a:t>-1</a:t>
          </a:r>
          <a:r>
            <a:rPr lang="en-IN" sz="1000" b="0" dirty="0">
              <a:latin typeface="Times New Roman" pitchFamily="18" charset="0"/>
              <a:cs typeface="Times New Roman" pitchFamily="18" charset="0"/>
            </a:rPr>
            <a:t> Fwt) </a:t>
          </a:r>
        </a:p>
      </cdr:txBody>
    </cdr:sp>
  </cdr:relSizeAnchor>
  <cdr:relSizeAnchor xmlns:cdr="http://schemas.openxmlformats.org/drawingml/2006/chartDrawing">
    <cdr:from>
      <cdr:x>0</cdr:x>
      <cdr:y>0</cdr:y>
    </cdr:from>
    <cdr:to>
      <cdr:x>0.09008</cdr:x>
      <cdr:y>0.13151</cdr:y>
    </cdr:to>
    <cdr:sp macro="" textlink="">
      <cdr:nvSpPr>
        <cdr:cNvPr id="4" name="TextBox 1"/>
        <cdr:cNvSpPr txBox="1"/>
      </cdr:nvSpPr>
      <cdr:spPr>
        <a:xfrm xmlns:a="http://schemas.openxmlformats.org/drawingml/2006/main">
          <a:off x="-76200" y="-228600"/>
          <a:ext cx="240243" cy="30063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IN" sz="1200" b="1" dirty="0" smtClean="0">
              <a:latin typeface="Times New Roman" pitchFamily="18" charset="0"/>
              <a:cs typeface="Times New Roman" pitchFamily="18" charset="0"/>
            </a:rPr>
            <a:t>A</a:t>
          </a:r>
          <a:endParaRPr lang="en-IN" sz="1200" b="1" dirty="0">
            <a:latin typeface="Times New Roman" pitchFamily="18" charset="0"/>
            <a:cs typeface="Times New Roman" pitchFamily="18" charset="0"/>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CE1ED13-8C2F-413B-8DA3-131C659BC9A8}" type="datetimeFigureOut">
              <a:rPr lang="en-IN" smtClean="0"/>
              <a:pPr/>
              <a:t>19-10-2019</a:t>
            </a:fld>
            <a:endParaRPr lang="en-IN"/>
          </a:p>
        </p:txBody>
      </p:sp>
      <p:sp>
        <p:nvSpPr>
          <p:cNvPr id="4" name="Slide Image Placeholder 3"/>
          <p:cNvSpPr>
            <a:spLocks noGrp="1" noRot="1" noChangeAspect="1"/>
          </p:cNvSpPr>
          <p:nvPr>
            <p:ph type="sldImg" idx="2"/>
          </p:nvPr>
        </p:nvSpPr>
        <p:spPr>
          <a:xfrm>
            <a:off x="2241550" y="685800"/>
            <a:ext cx="23749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35B2D0-D9A1-4A87-86C2-DCC7C4EE1250}" type="slidenum">
              <a:rPr lang="en-IN" smtClean="0"/>
              <a:pPr/>
              <a:t>‹#›</a:t>
            </a:fld>
            <a:endParaRPr lang="en-I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D635B2D0-D9A1-4A87-86C2-DCC7C4EE1250}" type="slidenum">
              <a:rPr lang="en-IN" smtClean="0"/>
              <a:pPr/>
              <a:t>1</a:t>
            </a:fld>
            <a:endParaRPr lang="en-I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3077283"/>
            <a:ext cx="5829300" cy="2123369"/>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96701"/>
            <a:ext cx="1543050" cy="845220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96701"/>
            <a:ext cx="4514850" cy="845220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4"/>
            <a:ext cx="5829300" cy="1967442"/>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311402"/>
            <a:ext cx="3028950"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311402"/>
            <a:ext cx="3028950"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10/19/2019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217385"/>
            <a:ext cx="3031332"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3141486"/>
            <a:ext cx="3031332"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10/19/2019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10/19/2019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10/19/2019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4405"/>
            <a:ext cx="2256235" cy="167851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8" y="394408"/>
            <a:ext cx="3833812"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2072924"/>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0"/>
            <a:ext cx="4114800" cy="81862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752822"/>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311402"/>
            <a:ext cx="6172200" cy="653750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9181397"/>
            <a:ext cx="1600200" cy="527403"/>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10/19/2019</a:t>
            </a:fld>
            <a:endParaRPr lang="en-US"/>
          </a:p>
        </p:txBody>
      </p:sp>
      <p:sp>
        <p:nvSpPr>
          <p:cNvPr id="5" name="Footer Placeholder 4"/>
          <p:cNvSpPr>
            <a:spLocks noGrp="1"/>
          </p:cNvSpPr>
          <p:nvPr>
            <p:ph type="ftr" sz="quarter" idx="3"/>
          </p:nvPr>
        </p:nvSpPr>
        <p:spPr>
          <a:xfrm>
            <a:off x="2343150" y="9181397"/>
            <a:ext cx="2171700" cy="52740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9181397"/>
            <a:ext cx="1600200" cy="527403"/>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chart" Target="../charts/chart2.xml"/></Relationships>
</file>

<file path=ppt/slides/_rels/slide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7.xml"/><Relationship Id="rId4" Type="http://schemas.openxmlformats.org/officeDocument/2006/relationships/chart" Target="../charts/char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228600" y="8382000"/>
            <a:ext cx="640080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fontAlgn="base">
              <a:spcBef>
                <a:spcPct val="0"/>
              </a:spcBef>
              <a:spcAft>
                <a:spcPct val="0"/>
              </a:spcAft>
            </a:pPr>
            <a:r>
              <a:rPr lang="en-US" sz="1200" b="1" dirty="0" smtClean="0">
                <a:latin typeface="Times New Roman" pitchFamily="18" charset="0"/>
                <a:ea typeface="Calibri" pitchFamily="34" charset="0"/>
                <a:cs typeface="Times New Roman" pitchFamily="18" charset="0"/>
              </a:rPr>
              <a:t>Supplementary Figure</a:t>
            </a:r>
            <a:r>
              <a:rPr kumimoji="0" lang="en-US"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S1.</a:t>
            </a:r>
            <a:r>
              <a:rPr kumimoji="0" lang="en-US" sz="12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120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In silico</a:t>
            </a:r>
            <a:r>
              <a:rPr kumimoji="0" lang="en-US" sz="12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expression analysis of </a:t>
            </a:r>
            <a:r>
              <a:rPr kumimoji="0" lang="en-US" sz="120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OsPYL10</a:t>
            </a:r>
            <a:r>
              <a:rPr kumimoji="0" lang="en-US" sz="12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a:t>
            </a:r>
            <a:r>
              <a:rPr kumimoji="0" lang="en-US" sz="12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lang="en-US" sz="1200" dirty="0" smtClean="0">
                <a:latin typeface="Times New Roman" pitchFamily="18" charset="0"/>
                <a:ea typeface="Times New Roman" pitchFamily="18" charset="0"/>
                <a:cs typeface="Times New Roman" pitchFamily="18" charset="0"/>
              </a:rPr>
              <a:t>Expression of </a:t>
            </a:r>
            <a:r>
              <a:rPr kumimoji="0" lang="en-US" sz="12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ABA receptor family </a:t>
            </a:r>
            <a:r>
              <a:rPr kumimoji="0" lang="en-US" sz="120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at different stages of development</a:t>
            </a:r>
            <a:r>
              <a:rPr kumimoji="0" lang="en-US" sz="12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lang="en-US" sz="1200" dirty="0" smtClean="0">
                <a:latin typeface="Times New Roman" pitchFamily="18" charset="0"/>
                <a:ea typeface="Times New Roman" pitchFamily="18" charset="0"/>
                <a:cs typeface="Times New Roman" pitchFamily="18" charset="0"/>
              </a:rPr>
              <a:t>in rice. </a:t>
            </a:r>
            <a:r>
              <a:rPr lang="en-US" sz="1200" dirty="0" err="1" smtClean="0">
                <a:latin typeface="Times New Roman" pitchFamily="18" charset="0"/>
                <a:ea typeface="Times New Roman" pitchFamily="18" charset="0"/>
                <a:cs typeface="Times New Roman" pitchFamily="18" charset="0"/>
              </a:rPr>
              <a:t>Genevestigator</a:t>
            </a:r>
            <a:r>
              <a:rPr lang="en-US" sz="1200" dirty="0" smtClean="0">
                <a:latin typeface="Times New Roman" pitchFamily="18" charset="0"/>
                <a:ea typeface="Times New Roman" pitchFamily="18" charset="0"/>
                <a:cs typeface="Times New Roman" pitchFamily="18" charset="0"/>
              </a:rPr>
              <a:t> (https://genevestigator.com/gv/) was used for expression analysis. </a:t>
            </a:r>
            <a:r>
              <a:rPr lang="en-US" sz="1200" b="1" dirty="0" smtClean="0">
                <a:latin typeface="Times New Roman" pitchFamily="18" charset="0"/>
                <a:ea typeface="Times New Roman" pitchFamily="18" charset="0"/>
                <a:cs typeface="Times New Roman" pitchFamily="18" charset="0"/>
              </a:rPr>
              <a:t>(B)</a:t>
            </a:r>
            <a:r>
              <a:rPr lang="en-US" sz="1200" dirty="0" smtClean="0">
                <a:latin typeface="Times New Roman" pitchFamily="18" charset="0"/>
                <a:ea typeface="Times New Roman" pitchFamily="18" charset="0"/>
                <a:cs typeface="Times New Roman" pitchFamily="18" charset="0"/>
              </a:rPr>
              <a:t> Analysis of stress and tissue specific expression of </a:t>
            </a:r>
            <a:r>
              <a:rPr lang="en-US" sz="1200" i="1" dirty="0" smtClean="0">
                <a:latin typeface="Times New Roman" pitchFamily="18" charset="0"/>
                <a:ea typeface="Times New Roman" pitchFamily="18" charset="0"/>
                <a:cs typeface="Times New Roman" pitchFamily="18" charset="0"/>
              </a:rPr>
              <a:t>OsPYL10</a:t>
            </a:r>
            <a:r>
              <a:rPr lang="en-US" sz="1200" dirty="0" smtClean="0">
                <a:latin typeface="Times New Roman" pitchFamily="18" charset="0"/>
                <a:ea typeface="Times New Roman" pitchFamily="18" charset="0"/>
                <a:cs typeface="Times New Roman" pitchFamily="18" charset="0"/>
              </a:rPr>
              <a:t>. </a:t>
            </a:r>
            <a:r>
              <a:rPr kumimoji="0" lang="en-US" sz="12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Microarray database </a:t>
            </a:r>
            <a:r>
              <a:rPr lang="en-US" sz="1200" dirty="0" smtClean="0">
                <a:latin typeface="Times New Roman" pitchFamily="18" charset="0"/>
                <a:ea typeface="Times New Roman" pitchFamily="18" charset="0"/>
                <a:cs typeface="Times New Roman" pitchFamily="18" charset="0"/>
              </a:rPr>
              <a:t>Rice </a:t>
            </a:r>
            <a:r>
              <a:rPr lang="en-US" sz="1200" dirty="0" err="1" smtClean="0">
                <a:latin typeface="Times New Roman" pitchFamily="18" charset="0"/>
                <a:ea typeface="Times New Roman" pitchFamily="18" charset="0"/>
                <a:cs typeface="Times New Roman" pitchFamily="18" charset="0"/>
              </a:rPr>
              <a:t>Oligonucleotide</a:t>
            </a:r>
            <a:r>
              <a:rPr lang="en-US" sz="1200" dirty="0" smtClean="0">
                <a:latin typeface="Times New Roman" pitchFamily="18" charset="0"/>
                <a:ea typeface="Times New Roman" pitchFamily="18" charset="0"/>
                <a:cs typeface="Times New Roman" pitchFamily="18" charset="0"/>
              </a:rPr>
              <a:t> Array Database (</a:t>
            </a:r>
            <a:r>
              <a:rPr lang="en-US" sz="1200" dirty="0" err="1" smtClean="0">
                <a:latin typeface="Times New Roman" pitchFamily="18" charset="0"/>
                <a:ea typeface="Times New Roman" pitchFamily="18" charset="0"/>
                <a:cs typeface="Times New Roman" pitchFamily="18" charset="0"/>
              </a:rPr>
              <a:t>ROAD,http</a:t>
            </a:r>
            <a:r>
              <a:rPr lang="en-US" sz="1200" dirty="0" smtClean="0">
                <a:latin typeface="Times New Roman" pitchFamily="18" charset="0"/>
                <a:ea typeface="Times New Roman" pitchFamily="18" charset="0"/>
                <a:cs typeface="Times New Roman" pitchFamily="18" charset="0"/>
              </a:rPr>
              <a:t>://</a:t>
            </a:r>
            <a:r>
              <a:rPr lang="en-US" sz="1200" dirty="0" err="1" smtClean="0">
                <a:latin typeface="Times New Roman" pitchFamily="18" charset="0"/>
                <a:ea typeface="Times New Roman" pitchFamily="18" charset="0"/>
                <a:cs typeface="Times New Roman" pitchFamily="18" charset="0"/>
              </a:rPr>
              <a:t>www.ricearray.org</a:t>
            </a:r>
            <a:r>
              <a:rPr lang="en-US" sz="1200" dirty="0" smtClean="0">
                <a:latin typeface="Times New Roman" pitchFamily="18" charset="0"/>
                <a:ea typeface="Times New Roman" pitchFamily="18" charset="0"/>
                <a:cs typeface="Times New Roman" pitchFamily="18" charset="0"/>
              </a:rPr>
              <a:t>) </a:t>
            </a:r>
            <a:r>
              <a:rPr kumimoji="0" lang="en-US" sz="120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was used.</a:t>
            </a:r>
            <a:endParaRPr kumimoji="0" lang="en-US" sz="1200" u="none" strike="noStrike" cap="none" normalizeH="0" baseline="0" dirty="0" smtClean="0">
              <a:ln>
                <a:noFill/>
              </a:ln>
              <a:solidFill>
                <a:schemeClr val="tx1"/>
              </a:solidFill>
              <a:effectLst/>
              <a:latin typeface="Arial" pitchFamily="34" charset="0"/>
              <a:cs typeface="Arial" pitchFamily="34" charset="0"/>
            </a:endParaRPr>
          </a:p>
        </p:txBody>
      </p:sp>
      <p:grpSp>
        <p:nvGrpSpPr>
          <p:cNvPr id="22" name="Group 21"/>
          <p:cNvGrpSpPr/>
          <p:nvPr/>
        </p:nvGrpSpPr>
        <p:grpSpPr>
          <a:xfrm>
            <a:off x="762000" y="304800"/>
            <a:ext cx="5353050" cy="7895946"/>
            <a:chOff x="361950" y="304800"/>
            <a:chExt cx="5353050" cy="7895946"/>
          </a:xfrm>
        </p:grpSpPr>
        <p:sp>
          <p:nvSpPr>
            <p:cNvPr id="23" name="TextBox 22"/>
            <p:cNvSpPr txBox="1"/>
            <p:nvPr/>
          </p:nvSpPr>
          <p:spPr>
            <a:xfrm>
              <a:off x="383976" y="4419600"/>
              <a:ext cx="282774" cy="285536"/>
            </a:xfrm>
            <a:prstGeom prst="rect">
              <a:avLst/>
            </a:prstGeom>
            <a:noFill/>
          </p:spPr>
          <p:txBody>
            <a:bodyPr wrap="square" rtlCol="0">
              <a:spAutoFit/>
            </a:bodyPr>
            <a:lstStyle/>
            <a:p>
              <a:r>
                <a:rPr lang="en-IN" sz="1400" b="1" dirty="0" smtClean="0">
                  <a:latin typeface="Times New Roman" pitchFamily="18" charset="0"/>
                  <a:cs typeface="Times New Roman" pitchFamily="18" charset="0"/>
                </a:rPr>
                <a:t>B</a:t>
              </a:r>
              <a:endParaRPr lang="en-IN" sz="1400" b="1" dirty="0">
                <a:latin typeface="Times New Roman" pitchFamily="18" charset="0"/>
                <a:cs typeface="Times New Roman" pitchFamily="18" charset="0"/>
              </a:endParaRPr>
            </a:p>
          </p:txBody>
        </p:sp>
        <p:grpSp>
          <p:nvGrpSpPr>
            <p:cNvPr id="24" name="Group 37"/>
            <p:cNvGrpSpPr/>
            <p:nvPr/>
          </p:nvGrpSpPr>
          <p:grpSpPr>
            <a:xfrm>
              <a:off x="823570" y="4669624"/>
              <a:ext cx="4891430" cy="1561678"/>
              <a:chOff x="975970" y="4076522"/>
              <a:chExt cx="5272430" cy="1683319"/>
            </a:xfrm>
          </p:grpSpPr>
          <p:pic>
            <p:nvPicPr>
              <p:cNvPr id="56" name="Picture 2"/>
              <p:cNvPicPr>
                <a:picLocks noChangeAspect="1" noChangeArrowheads="1"/>
              </p:cNvPicPr>
              <p:nvPr/>
            </p:nvPicPr>
            <p:blipFill>
              <a:blip r:embed="rId3" cstate="print"/>
              <a:srcRect l="29063" t="35063" r="29714" b="37375"/>
              <a:stretch>
                <a:fillRect/>
              </a:stretch>
            </p:blipFill>
            <p:spPr bwMode="auto">
              <a:xfrm>
                <a:off x="1752600" y="4076522"/>
                <a:ext cx="4495800" cy="1683319"/>
              </a:xfrm>
              <a:prstGeom prst="rect">
                <a:avLst/>
              </a:prstGeom>
              <a:noFill/>
              <a:ln w="9525">
                <a:noFill/>
                <a:miter lim="800000"/>
                <a:headEnd/>
                <a:tailEnd/>
              </a:ln>
            </p:spPr>
          </p:pic>
          <p:sp>
            <p:nvSpPr>
              <p:cNvPr id="57" name="TextBox 56"/>
              <p:cNvSpPr txBox="1"/>
              <p:nvPr/>
            </p:nvSpPr>
            <p:spPr>
              <a:xfrm>
                <a:off x="975970" y="4387349"/>
                <a:ext cx="914400" cy="276999"/>
              </a:xfrm>
              <a:prstGeom prst="rect">
                <a:avLst/>
              </a:prstGeom>
              <a:noFill/>
            </p:spPr>
            <p:txBody>
              <a:bodyPr wrap="square" rtlCol="0">
                <a:spAutoFit/>
              </a:bodyPr>
              <a:lstStyle/>
              <a:p>
                <a:pPr algn="ctr"/>
                <a:r>
                  <a:rPr lang="en-IN" sz="1200" i="1" dirty="0" smtClean="0">
                    <a:latin typeface="Times New Roman" pitchFamily="18" charset="0"/>
                    <a:cs typeface="Times New Roman" pitchFamily="18" charset="0"/>
                  </a:rPr>
                  <a:t>OsPYL10</a:t>
                </a:r>
                <a:endParaRPr lang="en-IN" sz="1200" i="1" dirty="0">
                  <a:latin typeface="Times New Roman" pitchFamily="18" charset="0"/>
                  <a:cs typeface="Times New Roman" pitchFamily="18" charset="0"/>
                </a:endParaRPr>
              </a:p>
            </p:txBody>
          </p:sp>
        </p:grpSp>
        <p:pic>
          <p:nvPicPr>
            <p:cNvPr id="25" name="Picture 24" descr="Image result for microarray data color scale"/>
            <p:cNvPicPr/>
            <p:nvPr/>
          </p:nvPicPr>
          <p:blipFill>
            <a:blip r:embed="rId4" cstate="print">
              <a:lum contrast="30000"/>
            </a:blip>
            <a:srcRect l="59479" t="95324" r="17427"/>
            <a:stretch>
              <a:fillRect/>
            </a:stretch>
          </p:blipFill>
          <p:spPr bwMode="auto">
            <a:xfrm>
              <a:off x="4334272" y="4448175"/>
              <a:ext cx="923528" cy="334522"/>
            </a:xfrm>
            <a:prstGeom prst="rect">
              <a:avLst/>
            </a:prstGeom>
            <a:noFill/>
            <a:ln w="9525">
              <a:noFill/>
              <a:miter lim="800000"/>
              <a:headEnd/>
              <a:tailEnd/>
            </a:ln>
          </p:spPr>
        </p:pic>
        <p:grpSp>
          <p:nvGrpSpPr>
            <p:cNvPr id="26" name="Group 46"/>
            <p:cNvGrpSpPr/>
            <p:nvPr/>
          </p:nvGrpSpPr>
          <p:grpSpPr>
            <a:xfrm>
              <a:off x="628650" y="6276975"/>
              <a:ext cx="5086350" cy="1923771"/>
              <a:chOff x="171450" y="6276975"/>
              <a:chExt cx="5086350" cy="1923771"/>
            </a:xfrm>
          </p:grpSpPr>
          <p:pic>
            <p:nvPicPr>
              <p:cNvPr id="53" name="Picture 52"/>
              <p:cNvPicPr>
                <a:picLocks noChangeAspect="1" noChangeArrowheads="1"/>
              </p:cNvPicPr>
              <p:nvPr/>
            </p:nvPicPr>
            <p:blipFill>
              <a:blip r:embed="rId3" cstate="print"/>
              <a:srcRect l="24767" t="61641" r="34914" b="15719"/>
              <a:stretch>
                <a:fillRect/>
              </a:stretch>
            </p:blipFill>
            <p:spPr bwMode="auto">
              <a:xfrm>
                <a:off x="209550" y="6632376"/>
                <a:ext cx="5048250" cy="1568370"/>
              </a:xfrm>
              <a:prstGeom prst="rect">
                <a:avLst/>
              </a:prstGeom>
              <a:noFill/>
              <a:ln w="9525">
                <a:noFill/>
                <a:miter lim="800000"/>
                <a:headEnd/>
                <a:tailEnd/>
              </a:ln>
            </p:spPr>
          </p:pic>
          <p:sp>
            <p:nvSpPr>
              <p:cNvPr id="54" name="TextBox 53"/>
              <p:cNvSpPr txBox="1"/>
              <p:nvPr/>
            </p:nvSpPr>
            <p:spPr>
              <a:xfrm>
                <a:off x="171450" y="6761976"/>
                <a:ext cx="845763" cy="276999"/>
              </a:xfrm>
              <a:prstGeom prst="rect">
                <a:avLst/>
              </a:prstGeom>
              <a:solidFill>
                <a:schemeClr val="bg1"/>
              </a:solidFill>
            </p:spPr>
            <p:txBody>
              <a:bodyPr wrap="square" rtlCol="0">
                <a:spAutoFit/>
              </a:bodyPr>
              <a:lstStyle/>
              <a:p>
                <a:pPr algn="r"/>
                <a:r>
                  <a:rPr lang="en-IN" sz="1200" i="1" dirty="0" smtClean="0">
                    <a:latin typeface="Times New Roman" pitchFamily="18" charset="0"/>
                    <a:cs typeface="Times New Roman" pitchFamily="18" charset="0"/>
                  </a:rPr>
                  <a:t>OsPYL10</a:t>
                </a:r>
                <a:endParaRPr lang="en-IN" sz="1200" i="1" dirty="0">
                  <a:latin typeface="Times New Roman" pitchFamily="18" charset="0"/>
                  <a:cs typeface="Times New Roman" pitchFamily="18" charset="0"/>
                </a:endParaRPr>
              </a:p>
            </p:txBody>
          </p:sp>
          <p:pic>
            <p:nvPicPr>
              <p:cNvPr id="55" name="Picture 54" descr="Image result for microarray data color scale"/>
              <p:cNvPicPr/>
              <p:nvPr/>
            </p:nvPicPr>
            <p:blipFill>
              <a:blip r:embed="rId5" cstate="print"/>
              <a:srcRect l="7223" t="11810" r="71985" b="73852"/>
              <a:stretch>
                <a:fillRect/>
              </a:stretch>
            </p:blipFill>
            <p:spPr bwMode="auto">
              <a:xfrm>
                <a:off x="4084263" y="6276975"/>
                <a:ext cx="914400" cy="434340"/>
              </a:xfrm>
              <a:prstGeom prst="rect">
                <a:avLst/>
              </a:prstGeom>
              <a:noFill/>
              <a:ln w="9525">
                <a:noFill/>
                <a:miter lim="800000"/>
                <a:headEnd/>
                <a:tailEnd/>
              </a:ln>
            </p:spPr>
          </p:pic>
        </p:grpSp>
        <p:grpSp>
          <p:nvGrpSpPr>
            <p:cNvPr id="27" name="Group 45"/>
            <p:cNvGrpSpPr/>
            <p:nvPr/>
          </p:nvGrpSpPr>
          <p:grpSpPr>
            <a:xfrm>
              <a:off x="523874" y="304800"/>
              <a:ext cx="4962526" cy="4114800"/>
              <a:chOff x="228600" y="762000"/>
              <a:chExt cx="4962526" cy="4114800"/>
            </a:xfrm>
          </p:grpSpPr>
          <p:grpSp>
            <p:nvGrpSpPr>
              <p:cNvPr id="29" name="Group 44"/>
              <p:cNvGrpSpPr/>
              <p:nvPr/>
            </p:nvGrpSpPr>
            <p:grpSpPr>
              <a:xfrm>
                <a:off x="228600" y="762000"/>
                <a:ext cx="4495800" cy="4114800"/>
                <a:chOff x="228600" y="762000"/>
                <a:chExt cx="4495800" cy="4114800"/>
              </a:xfrm>
            </p:grpSpPr>
            <p:pic>
              <p:nvPicPr>
                <p:cNvPr id="50" name="Picture 2"/>
                <p:cNvPicPr>
                  <a:picLocks noChangeAspect="1" noChangeArrowheads="1"/>
                </p:cNvPicPr>
                <p:nvPr/>
              </p:nvPicPr>
              <p:blipFill>
                <a:blip r:embed="rId6" cstate="print"/>
                <a:srcRect l="20312" t="13580" r="40625" b="69753"/>
                <a:stretch>
                  <a:fillRect/>
                </a:stretch>
              </p:blipFill>
              <p:spPr bwMode="auto">
                <a:xfrm>
                  <a:off x="2819400" y="4191000"/>
                  <a:ext cx="1905000" cy="685800"/>
                </a:xfrm>
                <a:prstGeom prst="rect">
                  <a:avLst/>
                </a:prstGeom>
                <a:noFill/>
                <a:ln w="9525">
                  <a:noFill/>
                  <a:miter lim="800000"/>
                  <a:headEnd/>
                  <a:tailEnd/>
                </a:ln>
              </p:spPr>
            </p:pic>
            <p:pic>
              <p:nvPicPr>
                <p:cNvPr id="51" name="Picture 2"/>
                <p:cNvPicPr>
                  <a:picLocks noChangeAspect="1" noChangeArrowheads="1"/>
                </p:cNvPicPr>
                <p:nvPr/>
              </p:nvPicPr>
              <p:blipFill>
                <a:blip r:embed="rId6" cstate="print"/>
                <a:srcRect t="28395" r="20833" b="3704"/>
                <a:stretch>
                  <a:fillRect/>
                </a:stretch>
              </p:blipFill>
              <p:spPr bwMode="auto">
                <a:xfrm>
                  <a:off x="228600" y="762000"/>
                  <a:ext cx="4343400" cy="3375289"/>
                </a:xfrm>
                <a:prstGeom prst="rect">
                  <a:avLst/>
                </a:prstGeom>
                <a:noFill/>
                <a:ln w="9525">
                  <a:noFill/>
                  <a:miter lim="800000"/>
                  <a:headEnd/>
                  <a:tailEnd/>
                </a:ln>
              </p:spPr>
            </p:pic>
            <p:pic>
              <p:nvPicPr>
                <p:cNvPr id="52" name="Picture 2"/>
                <p:cNvPicPr>
                  <a:picLocks noChangeAspect="1" noChangeArrowheads="1"/>
                </p:cNvPicPr>
                <p:nvPr/>
              </p:nvPicPr>
              <p:blipFill>
                <a:blip r:embed="rId7" cstate="print">
                  <a:lum/>
                </a:blip>
                <a:srcRect l="23611" t="87067" r="21051" b="6319"/>
                <a:stretch>
                  <a:fillRect/>
                </a:stretch>
              </p:blipFill>
              <p:spPr bwMode="auto">
                <a:xfrm>
                  <a:off x="1517822" y="4081173"/>
                  <a:ext cx="3054178" cy="186027"/>
                </a:xfrm>
                <a:prstGeom prst="rect">
                  <a:avLst/>
                </a:prstGeom>
                <a:noFill/>
                <a:ln w="9525">
                  <a:noFill/>
                  <a:miter lim="800000"/>
                  <a:headEnd/>
                  <a:tailEnd/>
                </a:ln>
              </p:spPr>
            </p:pic>
          </p:grpSp>
          <p:grpSp>
            <p:nvGrpSpPr>
              <p:cNvPr id="30" name="Group 41"/>
              <p:cNvGrpSpPr/>
              <p:nvPr/>
            </p:nvGrpSpPr>
            <p:grpSpPr>
              <a:xfrm>
                <a:off x="4562476" y="2019300"/>
                <a:ext cx="628650" cy="2266950"/>
                <a:chOff x="5095875" y="2019300"/>
                <a:chExt cx="1219200" cy="2266950"/>
              </a:xfrm>
            </p:grpSpPr>
            <p:sp>
              <p:nvSpPr>
                <p:cNvPr id="31" name="TextBox 30"/>
                <p:cNvSpPr txBox="1"/>
                <p:nvPr/>
              </p:nvSpPr>
              <p:spPr>
                <a:xfrm>
                  <a:off x="5095875" y="2019300"/>
                  <a:ext cx="1219200" cy="246221"/>
                </a:xfrm>
                <a:prstGeom prst="rect">
                  <a:avLst/>
                </a:prstGeom>
                <a:noFill/>
              </p:spPr>
              <p:txBody>
                <a:bodyPr wrap="square" rtlCol="0">
                  <a:spAutoFit/>
                </a:bodyPr>
                <a:lstStyle/>
                <a:p>
                  <a:r>
                    <a:rPr lang="en-IN" sz="1000" dirty="0" smtClean="0">
                      <a:latin typeface="Times New Roman" pitchFamily="18" charset="0"/>
                      <a:cs typeface="Times New Roman" pitchFamily="18" charset="0"/>
                    </a:rPr>
                    <a:t>PYL12</a:t>
                  </a:r>
                  <a:endParaRPr lang="en-IN" sz="1000" dirty="0">
                    <a:latin typeface="Times New Roman" pitchFamily="18" charset="0"/>
                    <a:cs typeface="Times New Roman" pitchFamily="18" charset="0"/>
                  </a:endParaRPr>
                </a:p>
              </p:txBody>
            </p:sp>
            <p:sp>
              <p:nvSpPr>
                <p:cNvPr id="32" name="TextBox 31"/>
                <p:cNvSpPr txBox="1"/>
                <p:nvPr/>
              </p:nvSpPr>
              <p:spPr>
                <a:xfrm>
                  <a:off x="5095875" y="2181225"/>
                  <a:ext cx="1219200" cy="246221"/>
                </a:xfrm>
                <a:prstGeom prst="rect">
                  <a:avLst/>
                </a:prstGeom>
                <a:noFill/>
              </p:spPr>
              <p:txBody>
                <a:bodyPr wrap="square" rtlCol="0">
                  <a:spAutoFit/>
                </a:bodyPr>
                <a:lstStyle/>
                <a:p>
                  <a:r>
                    <a:rPr lang="en-IN" sz="1000" dirty="0" smtClean="0">
                      <a:latin typeface="Times New Roman" pitchFamily="18" charset="0"/>
                      <a:cs typeface="Times New Roman" pitchFamily="18" charset="0"/>
                    </a:rPr>
                    <a:t>PYL10</a:t>
                  </a:r>
                  <a:endParaRPr lang="en-IN" sz="1000" dirty="0">
                    <a:latin typeface="Times New Roman" pitchFamily="18" charset="0"/>
                    <a:cs typeface="Times New Roman" pitchFamily="18" charset="0"/>
                  </a:endParaRPr>
                </a:p>
              </p:txBody>
            </p:sp>
            <p:sp>
              <p:nvSpPr>
                <p:cNvPr id="34" name="TextBox 33"/>
                <p:cNvSpPr txBox="1"/>
                <p:nvPr/>
              </p:nvSpPr>
              <p:spPr>
                <a:xfrm>
                  <a:off x="5095875" y="2343150"/>
                  <a:ext cx="1219200" cy="246221"/>
                </a:xfrm>
                <a:prstGeom prst="rect">
                  <a:avLst/>
                </a:prstGeom>
                <a:noFill/>
              </p:spPr>
              <p:txBody>
                <a:bodyPr wrap="square" rtlCol="0">
                  <a:spAutoFit/>
                </a:bodyPr>
                <a:lstStyle/>
                <a:p>
                  <a:r>
                    <a:rPr lang="en-IN" sz="1000" dirty="0" smtClean="0">
                      <a:latin typeface="Times New Roman" pitchFamily="18" charset="0"/>
                      <a:cs typeface="Times New Roman" pitchFamily="18" charset="0"/>
                    </a:rPr>
                    <a:t>PYL8</a:t>
                  </a:r>
                  <a:endParaRPr lang="en-IN" sz="1000" dirty="0">
                    <a:latin typeface="Times New Roman" pitchFamily="18" charset="0"/>
                    <a:cs typeface="Times New Roman" pitchFamily="18" charset="0"/>
                  </a:endParaRPr>
                </a:p>
              </p:txBody>
            </p:sp>
            <p:sp>
              <p:nvSpPr>
                <p:cNvPr id="37" name="TextBox 36"/>
                <p:cNvSpPr txBox="1"/>
                <p:nvPr/>
              </p:nvSpPr>
              <p:spPr>
                <a:xfrm>
                  <a:off x="5095875" y="2524125"/>
                  <a:ext cx="1219200" cy="246221"/>
                </a:xfrm>
                <a:prstGeom prst="rect">
                  <a:avLst/>
                </a:prstGeom>
                <a:noFill/>
              </p:spPr>
              <p:txBody>
                <a:bodyPr wrap="square" rtlCol="0">
                  <a:spAutoFit/>
                </a:bodyPr>
                <a:lstStyle/>
                <a:p>
                  <a:r>
                    <a:rPr lang="en-IN" sz="1000" dirty="0" smtClean="0">
                      <a:latin typeface="Times New Roman" pitchFamily="18" charset="0"/>
                      <a:cs typeface="Times New Roman" pitchFamily="18" charset="0"/>
                    </a:rPr>
                    <a:t>PYL9</a:t>
                  </a:r>
                  <a:endParaRPr lang="en-IN" sz="1000" dirty="0">
                    <a:latin typeface="Times New Roman" pitchFamily="18" charset="0"/>
                    <a:cs typeface="Times New Roman" pitchFamily="18" charset="0"/>
                  </a:endParaRPr>
                </a:p>
              </p:txBody>
            </p:sp>
            <p:sp>
              <p:nvSpPr>
                <p:cNvPr id="39" name="TextBox 38"/>
                <p:cNvSpPr txBox="1"/>
                <p:nvPr/>
              </p:nvSpPr>
              <p:spPr>
                <a:xfrm>
                  <a:off x="5095875" y="2695575"/>
                  <a:ext cx="1219200" cy="246221"/>
                </a:xfrm>
                <a:prstGeom prst="rect">
                  <a:avLst/>
                </a:prstGeom>
                <a:noFill/>
              </p:spPr>
              <p:txBody>
                <a:bodyPr wrap="square" rtlCol="0">
                  <a:spAutoFit/>
                </a:bodyPr>
                <a:lstStyle/>
                <a:p>
                  <a:r>
                    <a:rPr lang="en-IN" sz="1000" dirty="0" smtClean="0">
                      <a:latin typeface="Times New Roman" pitchFamily="18" charset="0"/>
                      <a:cs typeface="Times New Roman" pitchFamily="18" charset="0"/>
                    </a:rPr>
                    <a:t>PYL11</a:t>
                  </a:r>
                  <a:endParaRPr lang="en-IN" sz="1000" dirty="0">
                    <a:latin typeface="Times New Roman" pitchFamily="18" charset="0"/>
                    <a:cs typeface="Times New Roman" pitchFamily="18" charset="0"/>
                  </a:endParaRPr>
                </a:p>
              </p:txBody>
            </p:sp>
            <p:sp>
              <p:nvSpPr>
                <p:cNvPr id="42" name="TextBox 41"/>
                <p:cNvSpPr txBox="1"/>
                <p:nvPr/>
              </p:nvSpPr>
              <p:spPr>
                <a:xfrm>
                  <a:off x="5095875" y="2867025"/>
                  <a:ext cx="1219200" cy="246221"/>
                </a:xfrm>
                <a:prstGeom prst="rect">
                  <a:avLst/>
                </a:prstGeom>
                <a:noFill/>
              </p:spPr>
              <p:txBody>
                <a:bodyPr wrap="square" rtlCol="0">
                  <a:spAutoFit/>
                </a:bodyPr>
                <a:lstStyle/>
                <a:p>
                  <a:r>
                    <a:rPr lang="en-IN" sz="1000" dirty="0" smtClean="0">
                      <a:latin typeface="Times New Roman" pitchFamily="18" charset="0"/>
                      <a:cs typeface="Times New Roman" pitchFamily="18" charset="0"/>
                    </a:rPr>
                    <a:t>PYL6</a:t>
                  </a:r>
                  <a:endParaRPr lang="en-IN" sz="1000" dirty="0">
                    <a:latin typeface="Times New Roman" pitchFamily="18" charset="0"/>
                    <a:cs typeface="Times New Roman" pitchFamily="18" charset="0"/>
                  </a:endParaRPr>
                </a:p>
              </p:txBody>
            </p:sp>
            <p:sp>
              <p:nvSpPr>
                <p:cNvPr id="43" name="TextBox 42"/>
                <p:cNvSpPr txBox="1"/>
                <p:nvPr/>
              </p:nvSpPr>
              <p:spPr>
                <a:xfrm>
                  <a:off x="5095875" y="3030379"/>
                  <a:ext cx="1219200" cy="246221"/>
                </a:xfrm>
                <a:prstGeom prst="rect">
                  <a:avLst/>
                </a:prstGeom>
                <a:noFill/>
              </p:spPr>
              <p:txBody>
                <a:bodyPr wrap="square" rtlCol="0">
                  <a:spAutoFit/>
                </a:bodyPr>
                <a:lstStyle/>
                <a:p>
                  <a:r>
                    <a:rPr lang="en-IN" sz="1000" dirty="0" smtClean="0">
                      <a:latin typeface="Times New Roman" pitchFamily="18" charset="0"/>
                      <a:cs typeface="Times New Roman" pitchFamily="18" charset="0"/>
                    </a:rPr>
                    <a:t>PYL5</a:t>
                  </a:r>
                  <a:endParaRPr lang="en-IN" sz="1000" dirty="0">
                    <a:latin typeface="Times New Roman" pitchFamily="18" charset="0"/>
                    <a:cs typeface="Times New Roman" pitchFamily="18" charset="0"/>
                  </a:endParaRPr>
                </a:p>
              </p:txBody>
            </p:sp>
            <p:sp>
              <p:nvSpPr>
                <p:cNvPr id="44" name="TextBox 43"/>
                <p:cNvSpPr txBox="1"/>
                <p:nvPr/>
              </p:nvSpPr>
              <p:spPr>
                <a:xfrm>
                  <a:off x="5095875" y="3201829"/>
                  <a:ext cx="1219200" cy="246221"/>
                </a:xfrm>
                <a:prstGeom prst="rect">
                  <a:avLst/>
                </a:prstGeom>
                <a:noFill/>
              </p:spPr>
              <p:txBody>
                <a:bodyPr wrap="square" rtlCol="0">
                  <a:spAutoFit/>
                </a:bodyPr>
                <a:lstStyle/>
                <a:p>
                  <a:r>
                    <a:rPr lang="en-IN" sz="1000" dirty="0" smtClean="0">
                      <a:latin typeface="Times New Roman" pitchFamily="18" charset="0"/>
                      <a:cs typeface="Times New Roman" pitchFamily="18" charset="0"/>
                    </a:rPr>
                    <a:t>PYL4</a:t>
                  </a:r>
                  <a:endParaRPr lang="en-IN" sz="1000" dirty="0">
                    <a:latin typeface="Times New Roman" pitchFamily="18" charset="0"/>
                    <a:cs typeface="Times New Roman" pitchFamily="18" charset="0"/>
                  </a:endParaRPr>
                </a:p>
              </p:txBody>
            </p:sp>
            <p:sp>
              <p:nvSpPr>
                <p:cNvPr id="45" name="TextBox 44"/>
                <p:cNvSpPr txBox="1"/>
                <p:nvPr/>
              </p:nvSpPr>
              <p:spPr>
                <a:xfrm>
                  <a:off x="5095875" y="3354229"/>
                  <a:ext cx="1219200" cy="246221"/>
                </a:xfrm>
                <a:prstGeom prst="rect">
                  <a:avLst/>
                </a:prstGeom>
                <a:noFill/>
              </p:spPr>
              <p:txBody>
                <a:bodyPr wrap="square" rtlCol="0">
                  <a:spAutoFit/>
                </a:bodyPr>
                <a:lstStyle/>
                <a:p>
                  <a:r>
                    <a:rPr lang="en-IN" sz="1000" dirty="0" smtClean="0">
                      <a:latin typeface="Times New Roman" pitchFamily="18" charset="0"/>
                      <a:cs typeface="Times New Roman" pitchFamily="18" charset="0"/>
                    </a:rPr>
                    <a:t>PYL1</a:t>
                  </a:r>
                  <a:endParaRPr lang="en-IN" sz="1000" dirty="0">
                    <a:latin typeface="Times New Roman" pitchFamily="18" charset="0"/>
                    <a:cs typeface="Times New Roman" pitchFamily="18" charset="0"/>
                  </a:endParaRPr>
                </a:p>
              </p:txBody>
            </p:sp>
            <p:sp>
              <p:nvSpPr>
                <p:cNvPr id="46" name="TextBox 45"/>
                <p:cNvSpPr txBox="1"/>
                <p:nvPr/>
              </p:nvSpPr>
              <p:spPr>
                <a:xfrm>
                  <a:off x="5095875" y="3544729"/>
                  <a:ext cx="1219200" cy="246221"/>
                </a:xfrm>
                <a:prstGeom prst="rect">
                  <a:avLst/>
                </a:prstGeom>
                <a:noFill/>
              </p:spPr>
              <p:txBody>
                <a:bodyPr wrap="square" rtlCol="0">
                  <a:spAutoFit/>
                </a:bodyPr>
                <a:lstStyle/>
                <a:p>
                  <a:r>
                    <a:rPr lang="en-IN" sz="1000" dirty="0" smtClean="0">
                      <a:latin typeface="Times New Roman" pitchFamily="18" charset="0"/>
                      <a:cs typeface="Times New Roman" pitchFamily="18" charset="0"/>
                    </a:rPr>
                    <a:t>PYL3</a:t>
                  </a:r>
                  <a:endParaRPr lang="en-IN" sz="1000" dirty="0">
                    <a:latin typeface="Times New Roman" pitchFamily="18" charset="0"/>
                    <a:cs typeface="Times New Roman" pitchFamily="18" charset="0"/>
                  </a:endParaRPr>
                </a:p>
              </p:txBody>
            </p:sp>
            <p:sp>
              <p:nvSpPr>
                <p:cNvPr id="47" name="TextBox 46"/>
                <p:cNvSpPr txBox="1"/>
                <p:nvPr/>
              </p:nvSpPr>
              <p:spPr>
                <a:xfrm>
                  <a:off x="5095875" y="3706654"/>
                  <a:ext cx="1219200" cy="246221"/>
                </a:xfrm>
                <a:prstGeom prst="rect">
                  <a:avLst/>
                </a:prstGeom>
                <a:noFill/>
              </p:spPr>
              <p:txBody>
                <a:bodyPr wrap="square" rtlCol="0">
                  <a:spAutoFit/>
                </a:bodyPr>
                <a:lstStyle/>
                <a:p>
                  <a:r>
                    <a:rPr lang="en-IN" sz="1000" dirty="0" smtClean="0">
                      <a:latin typeface="Times New Roman" pitchFamily="18" charset="0"/>
                      <a:cs typeface="Times New Roman" pitchFamily="18" charset="0"/>
                    </a:rPr>
                    <a:t>PYL2</a:t>
                  </a:r>
                  <a:endParaRPr lang="en-IN" sz="1000" dirty="0">
                    <a:latin typeface="Times New Roman" pitchFamily="18" charset="0"/>
                    <a:cs typeface="Times New Roman" pitchFamily="18" charset="0"/>
                  </a:endParaRPr>
                </a:p>
              </p:txBody>
            </p:sp>
            <p:sp>
              <p:nvSpPr>
                <p:cNvPr id="48" name="TextBox 47"/>
                <p:cNvSpPr txBox="1"/>
                <p:nvPr/>
              </p:nvSpPr>
              <p:spPr>
                <a:xfrm>
                  <a:off x="5095875" y="3887629"/>
                  <a:ext cx="1219200" cy="246221"/>
                </a:xfrm>
                <a:prstGeom prst="rect">
                  <a:avLst/>
                </a:prstGeom>
                <a:noFill/>
              </p:spPr>
              <p:txBody>
                <a:bodyPr wrap="square" rtlCol="0">
                  <a:spAutoFit/>
                </a:bodyPr>
                <a:lstStyle/>
                <a:p>
                  <a:r>
                    <a:rPr lang="en-IN" sz="1000" dirty="0" smtClean="0">
                      <a:latin typeface="Times New Roman" pitchFamily="18" charset="0"/>
                      <a:cs typeface="Times New Roman" pitchFamily="18" charset="0"/>
                    </a:rPr>
                    <a:t>PYL7</a:t>
                  </a:r>
                  <a:endParaRPr lang="en-IN" sz="1000" dirty="0">
                    <a:latin typeface="Times New Roman" pitchFamily="18" charset="0"/>
                    <a:cs typeface="Times New Roman" pitchFamily="18" charset="0"/>
                  </a:endParaRPr>
                </a:p>
              </p:txBody>
            </p:sp>
            <p:sp>
              <p:nvSpPr>
                <p:cNvPr id="49" name="TextBox 48"/>
                <p:cNvSpPr txBox="1"/>
                <p:nvPr/>
              </p:nvSpPr>
              <p:spPr>
                <a:xfrm>
                  <a:off x="5095875" y="4040029"/>
                  <a:ext cx="1219200" cy="246221"/>
                </a:xfrm>
                <a:prstGeom prst="rect">
                  <a:avLst/>
                </a:prstGeom>
                <a:noFill/>
              </p:spPr>
              <p:txBody>
                <a:bodyPr wrap="square" rtlCol="0">
                  <a:spAutoFit/>
                </a:bodyPr>
                <a:lstStyle/>
                <a:p>
                  <a:r>
                    <a:rPr lang="en-IN" sz="1000" dirty="0" smtClean="0">
                      <a:latin typeface="Times New Roman" pitchFamily="18" charset="0"/>
                      <a:cs typeface="Times New Roman" pitchFamily="18" charset="0"/>
                    </a:rPr>
                    <a:t>PYL13</a:t>
                  </a:r>
                  <a:endParaRPr lang="en-IN" sz="1000" dirty="0">
                    <a:latin typeface="Times New Roman" pitchFamily="18" charset="0"/>
                    <a:cs typeface="Times New Roman" pitchFamily="18" charset="0"/>
                  </a:endParaRPr>
                </a:p>
              </p:txBody>
            </p:sp>
          </p:grpSp>
        </p:grpSp>
        <p:sp>
          <p:nvSpPr>
            <p:cNvPr id="28" name="TextBox 27"/>
            <p:cNvSpPr txBox="1"/>
            <p:nvPr/>
          </p:nvSpPr>
          <p:spPr>
            <a:xfrm>
              <a:off x="361950" y="304800"/>
              <a:ext cx="304800" cy="307777"/>
            </a:xfrm>
            <a:prstGeom prst="rect">
              <a:avLst/>
            </a:prstGeom>
            <a:noFill/>
          </p:spPr>
          <p:txBody>
            <a:bodyPr wrap="square" rtlCol="0">
              <a:spAutoFit/>
            </a:bodyPr>
            <a:lstStyle/>
            <a:p>
              <a:r>
                <a:rPr lang="en-IN" sz="1400" b="1" dirty="0" smtClean="0">
                  <a:latin typeface="Times New Roman" pitchFamily="18" charset="0"/>
                  <a:cs typeface="Times New Roman" pitchFamily="18" charset="0"/>
                </a:rPr>
                <a:t>A</a:t>
              </a:r>
              <a:endParaRPr lang="en-IN" sz="1400" b="1" dirty="0">
                <a:latin typeface="Times New Roman"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304800" y="4366736"/>
            <a:ext cx="64008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fontAlgn="base">
              <a:spcBef>
                <a:spcPct val="0"/>
              </a:spcBef>
              <a:spcAft>
                <a:spcPct val="0"/>
              </a:spcAft>
            </a:pPr>
            <a:r>
              <a:rPr lang="en-US" sz="1200" b="1" dirty="0" smtClean="0">
                <a:latin typeface="Times New Roman" pitchFamily="18" charset="0"/>
                <a:ea typeface="Calibri" pitchFamily="34" charset="0"/>
                <a:cs typeface="Times New Roman" pitchFamily="18" charset="0"/>
              </a:rPr>
              <a:t>Supplementary Figure</a:t>
            </a:r>
            <a:r>
              <a:rPr lang="en-US" sz="1200" b="1" dirty="0" smtClean="0">
                <a:latin typeface="Times New Roman" pitchFamily="18" charset="0"/>
                <a:ea typeface="Times New Roman" pitchFamily="18" charset="0"/>
                <a:cs typeface="Times New Roman" pitchFamily="18" charset="0"/>
              </a:rPr>
              <a:t> S2.</a:t>
            </a:r>
            <a:r>
              <a:rPr kumimoji="0" lang="en-US" sz="12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RT-PCR expression analysis of OsPYL10. Field grown drought tolerant</a:t>
            </a:r>
            <a:r>
              <a:rPr kumimoji="0" lang="en-US" sz="120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genotype Nagina 22</a:t>
            </a:r>
            <a:r>
              <a:rPr kumimoji="0" lang="en-US" sz="12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was</a:t>
            </a:r>
            <a:r>
              <a:rPr kumimoji="0" lang="en-US" sz="120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exposed to drought (-80 kPa) at a</a:t>
            </a:r>
            <a:r>
              <a:rPr kumimoji="0" lang="en-US" sz="12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nthesis stage. Total RNA extracted from different tissues was used for semi quantitative expression analysis of </a:t>
            </a:r>
            <a:r>
              <a:rPr kumimoji="0" lang="en-US" sz="120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OsPYL10</a:t>
            </a:r>
            <a:r>
              <a:rPr kumimoji="0" lang="en-US" sz="12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gene under control and drought.</a:t>
            </a:r>
            <a:r>
              <a:rPr kumimoji="0" lang="en-US" sz="120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1200" i="0" u="none" strike="noStrike" cap="none" normalizeH="0" baseline="0" dirty="0" smtClean="0">
              <a:ln>
                <a:noFill/>
              </a:ln>
              <a:solidFill>
                <a:schemeClr val="tx1"/>
              </a:solidFill>
              <a:effectLst/>
              <a:latin typeface="Arial" pitchFamily="34" charset="0"/>
              <a:cs typeface="Arial" pitchFamily="34" charset="0"/>
            </a:endParaRPr>
          </a:p>
        </p:txBody>
      </p:sp>
      <p:grpSp>
        <p:nvGrpSpPr>
          <p:cNvPr id="25" name="Group 24"/>
          <p:cNvGrpSpPr/>
          <p:nvPr/>
        </p:nvGrpSpPr>
        <p:grpSpPr>
          <a:xfrm>
            <a:off x="361758" y="2971800"/>
            <a:ext cx="6403130" cy="1194488"/>
            <a:chOff x="361758" y="2971800"/>
            <a:chExt cx="6403130" cy="1194488"/>
          </a:xfrm>
        </p:grpSpPr>
        <p:grpSp>
          <p:nvGrpSpPr>
            <p:cNvPr id="26" name="Group 6"/>
            <p:cNvGrpSpPr/>
            <p:nvPr/>
          </p:nvGrpSpPr>
          <p:grpSpPr>
            <a:xfrm>
              <a:off x="361758" y="2971800"/>
              <a:ext cx="5944765" cy="1194488"/>
              <a:chOff x="1351390" y="690146"/>
              <a:chExt cx="5964981" cy="1581351"/>
            </a:xfrm>
          </p:grpSpPr>
          <p:pic>
            <p:nvPicPr>
              <p:cNvPr id="33" name="Picture 32"/>
              <p:cNvPicPr/>
              <p:nvPr/>
            </p:nvPicPr>
            <p:blipFill>
              <a:blip r:embed="rId2" cstate="print">
                <a:lum bright="-20000" contrast="30000"/>
              </a:blip>
              <a:srcRect t="32524" r="12500"/>
              <a:stretch>
                <a:fillRect/>
              </a:stretch>
            </p:blipFill>
            <p:spPr bwMode="auto">
              <a:xfrm>
                <a:off x="1982370" y="1243169"/>
                <a:ext cx="5334001" cy="1028328"/>
              </a:xfrm>
              <a:prstGeom prst="rect">
                <a:avLst/>
              </a:prstGeom>
              <a:noFill/>
            </p:spPr>
          </p:pic>
          <p:sp>
            <p:nvSpPr>
              <p:cNvPr id="34" name="TextBox 33"/>
              <p:cNvSpPr txBox="1"/>
              <p:nvPr/>
            </p:nvSpPr>
            <p:spPr>
              <a:xfrm>
                <a:off x="1389619" y="1796271"/>
                <a:ext cx="688132" cy="325966"/>
              </a:xfrm>
              <a:prstGeom prst="rect">
                <a:avLst/>
              </a:prstGeom>
              <a:noFill/>
            </p:spPr>
            <p:txBody>
              <a:bodyPr wrap="square" rtlCol="0">
                <a:spAutoFit/>
              </a:bodyPr>
              <a:lstStyle/>
              <a:p>
                <a:r>
                  <a:rPr lang="en-IN" sz="1000" dirty="0" smtClean="0">
                    <a:latin typeface="Times New Roman" pitchFamily="18" charset="0"/>
                    <a:cs typeface="Times New Roman" pitchFamily="18" charset="0"/>
                  </a:rPr>
                  <a:t>UBQ5</a:t>
                </a:r>
                <a:endParaRPr lang="en-IN" sz="1000" dirty="0">
                  <a:latin typeface="Times New Roman" pitchFamily="18" charset="0"/>
                  <a:cs typeface="Times New Roman" pitchFamily="18" charset="0"/>
                </a:endParaRPr>
              </a:p>
            </p:txBody>
          </p:sp>
          <p:sp>
            <p:nvSpPr>
              <p:cNvPr id="35" name="TextBox 34"/>
              <p:cNvSpPr txBox="1"/>
              <p:nvPr/>
            </p:nvSpPr>
            <p:spPr>
              <a:xfrm>
                <a:off x="2172088" y="710322"/>
                <a:ext cx="1143001" cy="338554"/>
              </a:xfrm>
              <a:prstGeom prst="rect">
                <a:avLst/>
              </a:prstGeom>
              <a:noFill/>
            </p:spPr>
            <p:txBody>
              <a:bodyPr wrap="square" rtlCol="0">
                <a:spAutoFit/>
              </a:bodyPr>
              <a:lstStyle/>
              <a:p>
                <a:pPr algn="ctr"/>
                <a:r>
                  <a:rPr lang="en-IN" sz="1000" dirty="0" smtClean="0">
                    <a:latin typeface="Times New Roman" pitchFamily="18" charset="0"/>
                    <a:cs typeface="Times New Roman" pitchFamily="18" charset="0"/>
                  </a:rPr>
                  <a:t>Root</a:t>
                </a:r>
                <a:endParaRPr lang="en-IN" sz="1000" dirty="0">
                  <a:latin typeface="Times New Roman" pitchFamily="18" charset="0"/>
                  <a:cs typeface="Times New Roman" pitchFamily="18" charset="0"/>
                </a:endParaRPr>
              </a:p>
            </p:txBody>
          </p:sp>
          <p:sp>
            <p:nvSpPr>
              <p:cNvPr id="36" name="TextBox 35"/>
              <p:cNvSpPr txBox="1"/>
              <p:nvPr/>
            </p:nvSpPr>
            <p:spPr>
              <a:xfrm>
                <a:off x="3477211" y="690146"/>
                <a:ext cx="1143000" cy="338554"/>
              </a:xfrm>
              <a:prstGeom prst="rect">
                <a:avLst/>
              </a:prstGeom>
              <a:noFill/>
            </p:spPr>
            <p:txBody>
              <a:bodyPr wrap="square" rtlCol="0">
                <a:spAutoFit/>
              </a:bodyPr>
              <a:lstStyle/>
              <a:p>
                <a:pPr algn="ctr"/>
                <a:r>
                  <a:rPr lang="en-IN" sz="1000" dirty="0" smtClean="0">
                    <a:latin typeface="Times New Roman" pitchFamily="18" charset="0"/>
                    <a:cs typeface="Times New Roman" pitchFamily="18" charset="0"/>
                  </a:rPr>
                  <a:t>Leaf</a:t>
                </a:r>
                <a:endParaRPr lang="en-IN" sz="1000" dirty="0">
                  <a:latin typeface="Times New Roman" pitchFamily="18" charset="0"/>
                  <a:cs typeface="Times New Roman" pitchFamily="18" charset="0"/>
                </a:endParaRPr>
              </a:p>
            </p:txBody>
          </p:sp>
          <p:sp>
            <p:nvSpPr>
              <p:cNvPr id="37" name="TextBox 36"/>
              <p:cNvSpPr txBox="1"/>
              <p:nvPr/>
            </p:nvSpPr>
            <p:spPr>
              <a:xfrm>
                <a:off x="4773129" y="690146"/>
                <a:ext cx="1143000" cy="338554"/>
              </a:xfrm>
              <a:prstGeom prst="rect">
                <a:avLst/>
              </a:prstGeom>
              <a:noFill/>
            </p:spPr>
            <p:txBody>
              <a:bodyPr wrap="square" rtlCol="0">
                <a:spAutoFit/>
              </a:bodyPr>
              <a:lstStyle/>
              <a:p>
                <a:pPr algn="ctr"/>
                <a:r>
                  <a:rPr lang="en-IN" sz="1000" dirty="0" smtClean="0">
                    <a:latin typeface="Times New Roman" pitchFamily="18" charset="0"/>
                    <a:cs typeface="Times New Roman" pitchFamily="18" charset="0"/>
                  </a:rPr>
                  <a:t>Panicle</a:t>
                </a:r>
                <a:endParaRPr lang="en-IN" sz="1000" dirty="0">
                  <a:latin typeface="Times New Roman" pitchFamily="18" charset="0"/>
                  <a:cs typeface="Times New Roman" pitchFamily="18" charset="0"/>
                </a:endParaRPr>
              </a:p>
            </p:txBody>
          </p:sp>
          <p:sp>
            <p:nvSpPr>
              <p:cNvPr id="38" name="TextBox 37"/>
              <p:cNvSpPr txBox="1"/>
              <p:nvPr/>
            </p:nvSpPr>
            <p:spPr>
              <a:xfrm>
                <a:off x="5992329" y="690146"/>
                <a:ext cx="1143000" cy="338554"/>
              </a:xfrm>
              <a:prstGeom prst="rect">
                <a:avLst/>
              </a:prstGeom>
              <a:noFill/>
            </p:spPr>
            <p:txBody>
              <a:bodyPr wrap="square" rtlCol="0">
                <a:spAutoFit/>
              </a:bodyPr>
              <a:lstStyle/>
              <a:p>
                <a:pPr algn="ctr"/>
                <a:r>
                  <a:rPr lang="en-IN" sz="1000" dirty="0" smtClean="0">
                    <a:latin typeface="Times New Roman" pitchFamily="18" charset="0"/>
                    <a:cs typeface="Times New Roman" pitchFamily="18" charset="0"/>
                  </a:rPr>
                  <a:t>Stem</a:t>
                </a:r>
                <a:endParaRPr lang="en-IN" sz="1000" dirty="0">
                  <a:latin typeface="Times New Roman" pitchFamily="18" charset="0"/>
                  <a:cs typeface="Times New Roman" pitchFamily="18" charset="0"/>
                </a:endParaRPr>
              </a:p>
            </p:txBody>
          </p:sp>
          <p:grpSp>
            <p:nvGrpSpPr>
              <p:cNvPr id="39" name="Group 22"/>
              <p:cNvGrpSpPr/>
              <p:nvPr/>
            </p:nvGrpSpPr>
            <p:grpSpPr>
              <a:xfrm>
                <a:off x="1351390" y="971550"/>
                <a:ext cx="5906660" cy="649837"/>
                <a:chOff x="1351390" y="971550"/>
                <a:chExt cx="5906660" cy="649837"/>
              </a:xfrm>
            </p:grpSpPr>
            <p:sp>
              <p:nvSpPr>
                <p:cNvPr id="40" name="TextBox 8"/>
                <p:cNvSpPr txBox="1"/>
                <p:nvPr/>
              </p:nvSpPr>
              <p:spPr>
                <a:xfrm>
                  <a:off x="1351390" y="1295421"/>
                  <a:ext cx="764590" cy="325966"/>
                </a:xfrm>
                <a:prstGeom prst="rect">
                  <a:avLst/>
                </a:prstGeom>
                <a:noFill/>
              </p:spPr>
              <p:txBody>
                <a:bodyPr wrap="square" rtlCol="0">
                  <a:spAutoFit/>
                </a:bodyPr>
                <a:lstStyle/>
                <a:p>
                  <a:r>
                    <a:rPr lang="en-IN" sz="1000" i="1" dirty="0" smtClean="0">
                      <a:latin typeface="Times New Roman" pitchFamily="18" charset="0"/>
                      <a:cs typeface="Times New Roman" pitchFamily="18" charset="0"/>
                    </a:rPr>
                    <a:t>OsPYL10</a:t>
                  </a:r>
                  <a:endParaRPr lang="en-IN" sz="1000" i="1" dirty="0">
                    <a:latin typeface="Times New Roman" pitchFamily="18" charset="0"/>
                    <a:cs typeface="Times New Roman" pitchFamily="18" charset="0"/>
                  </a:endParaRPr>
                </a:p>
              </p:txBody>
            </p:sp>
            <p:sp>
              <p:nvSpPr>
                <p:cNvPr id="41" name="TextBox 40"/>
                <p:cNvSpPr txBox="1"/>
                <p:nvPr/>
              </p:nvSpPr>
              <p:spPr>
                <a:xfrm>
                  <a:off x="2057400" y="971550"/>
                  <a:ext cx="609600" cy="325966"/>
                </a:xfrm>
                <a:prstGeom prst="rect">
                  <a:avLst/>
                </a:prstGeom>
                <a:noFill/>
              </p:spPr>
              <p:txBody>
                <a:bodyPr wrap="square" rtlCol="0">
                  <a:spAutoFit/>
                </a:bodyPr>
                <a:lstStyle/>
                <a:p>
                  <a:pPr algn="ctr"/>
                  <a:r>
                    <a:rPr lang="en-IN" sz="1000" dirty="0" smtClean="0">
                      <a:latin typeface="Times New Roman" pitchFamily="18" charset="0"/>
                      <a:cs typeface="Times New Roman" pitchFamily="18" charset="0"/>
                    </a:rPr>
                    <a:t>Control</a:t>
                  </a:r>
                  <a:endParaRPr lang="en-IN" sz="1000" dirty="0">
                    <a:latin typeface="Times New Roman" pitchFamily="18" charset="0"/>
                    <a:cs typeface="Times New Roman" pitchFamily="18" charset="0"/>
                  </a:endParaRPr>
                </a:p>
              </p:txBody>
            </p:sp>
            <p:sp>
              <p:nvSpPr>
                <p:cNvPr id="42" name="TextBox 41"/>
                <p:cNvSpPr txBox="1"/>
                <p:nvPr/>
              </p:nvSpPr>
              <p:spPr>
                <a:xfrm>
                  <a:off x="2686050" y="972978"/>
                  <a:ext cx="609600" cy="325966"/>
                </a:xfrm>
                <a:prstGeom prst="rect">
                  <a:avLst/>
                </a:prstGeom>
                <a:noFill/>
              </p:spPr>
              <p:txBody>
                <a:bodyPr wrap="square" rtlCol="0">
                  <a:spAutoFit/>
                </a:bodyPr>
                <a:lstStyle/>
                <a:p>
                  <a:pPr algn="ctr"/>
                  <a:r>
                    <a:rPr lang="en-IN" sz="1000" dirty="0" smtClean="0">
                      <a:latin typeface="Times New Roman" pitchFamily="18" charset="0"/>
                      <a:cs typeface="Times New Roman" pitchFamily="18" charset="0"/>
                    </a:rPr>
                    <a:t>Drought</a:t>
                  </a:r>
                  <a:endParaRPr lang="en-IN" sz="1000" dirty="0">
                    <a:latin typeface="Times New Roman" pitchFamily="18" charset="0"/>
                    <a:cs typeface="Times New Roman" pitchFamily="18" charset="0"/>
                  </a:endParaRPr>
                </a:p>
              </p:txBody>
            </p:sp>
            <p:sp>
              <p:nvSpPr>
                <p:cNvPr id="43" name="TextBox 42"/>
                <p:cNvSpPr txBox="1"/>
                <p:nvPr/>
              </p:nvSpPr>
              <p:spPr>
                <a:xfrm>
                  <a:off x="3409950" y="971550"/>
                  <a:ext cx="609600" cy="325966"/>
                </a:xfrm>
                <a:prstGeom prst="rect">
                  <a:avLst/>
                </a:prstGeom>
                <a:noFill/>
              </p:spPr>
              <p:txBody>
                <a:bodyPr wrap="square" rtlCol="0">
                  <a:spAutoFit/>
                </a:bodyPr>
                <a:lstStyle/>
                <a:p>
                  <a:pPr algn="ctr"/>
                  <a:r>
                    <a:rPr lang="en-IN" sz="1000" dirty="0" smtClean="0">
                      <a:latin typeface="Times New Roman" pitchFamily="18" charset="0"/>
                      <a:cs typeface="Times New Roman" pitchFamily="18" charset="0"/>
                    </a:rPr>
                    <a:t>Control</a:t>
                  </a:r>
                  <a:endParaRPr lang="en-IN" sz="1000" dirty="0">
                    <a:latin typeface="Times New Roman" pitchFamily="18" charset="0"/>
                    <a:cs typeface="Times New Roman" pitchFamily="18" charset="0"/>
                  </a:endParaRPr>
                </a:p>
              </p:txBody>
            </p:sp>
            <p:sp>
              <p:nvSpPr>
                <p:cNvPr id="44" name="TextBox 43"/>
                <p:cNvSpPr txBox="1"/>
                <p:nvPr/>
              </p:nvSpPr>
              <p:spPr>
                <a:xfrm>
                  <a:off x="4038600" y="972978"/>
                  <a:ext cx="609600" cy="325966"/>
                </a:xfrm>
                <a:prstGeom prst="rect">
                  <a:avLst/>
                </a:prstGeom>
                <a:noFill/>
              </p:spPr>
              <p:txBody>
                <a:bodyPr wrap="square" rtlCol="0">
                  <a:spAutoFit/>
                </a:bodyPr>
                <a:lstStyle/>
                <a:p>
                  <a:pPr algn="ctr"/>
                  <a:r>
                    <a:rPr lang="en-IN" sz="1000" dirty="0" smtClean="0">
                      <a:latin typeface="Times New Roman" pitchFamily="18" charset="0"/>
                      <a:cs typeface="Times New Roman" pitchFamily="18" charset="0"/>
                    </a:rPr>
                    <a:t>Drought</a:t>
                  </a:r>
                  <a:endParaRPr lang="en-IN" sz="1000" dirty="0">
                    <a:latin typeface="Times New Roman" pitchFamily="18" charset="0"/>
                    <a:cs typeface="Times New Roman" pitchFamily="18" charset="0"/>
                  </a:endParaRPr>
                </a:p>
              </p:txBody>
            </p:sp>
            <p:sp>
              <p:nvSpPr>
                <p:cNvPr id="45" name="TextBox 44"/>
                <p:cNvSpPr txBox="1"/>
                <p:nvPr/>
              </p:nvSpPr>
              <p:spPr>
                <a:xfrm>
                  <a:off x="4705350" y="971550"/>
                  <a:ext cx="609600" cy="325966"/>
                </a:xfrm>
                <a:prstGeom prst="rect">
                  <a:avLst/>
                </a:prstGeom>
                <a:noFill/>
              </p:spPr>
              <p:txBody>
                <a:bodyPr wrap="square" rtlCol="0">
                  <a:spAutoFit/>
                </a:bodyPr>
                <a:lstStyle/>
                <a:p>
                  <a:pPr algn="ctr"/>
                  <a:r>
                    <a:rPr lang="en-IN" sz="1000" dirty="0" smtClean="0">
                      <a:latin typeface="Times New Roman" pitchFamily="18" charset="0"/>
                      <a:cs typeface="Times New Roman" pitchFamily="18" charset="0"/>
                    </a:rPr>
                    <a:t>Control</a:t>
                  </a:r>
                  <a:endParaRPr lang="en-IN" sz="1000" dirty="0">
                    <a:latin typeface="Times New Roman" pitchFamily="18" charset="0"/>
                    <a:cs typeface="Times New Roman" pitchFamily="18" charset="0"/>
                  </a:endParaRPr>
                </a:p>
              </p:txBody>
            </p:sp>
            <p:sp>
              <p:nvSpPr>
                <p:cNvPr id="46" name="TextBox 45"/>
                <p:cNvSpPr txBox="1"/>
                <p:nvPr/>
              </p:nvSpPr>
              <p:spPr>
                <a:xfrm>
                  <a:off x="5334000" y="972978"/>
                  <a:ext cx="609600" cy="325966"/>
                </a:xfrm>
                <a:prstGeom prst="rect">
                  <a:avLst/>
                </a:prstGeom>
                <a:noFill/>
              </p:spPr>
              <p:txBody>
                <a:bodyPr wrap="square" rtlCol="0">
                  <a:spAutoFit/>
                </a:bodyPr>
                <a:lstStyle/>
                <a:p>
                  <a:pPr algn="ctr"/>
                  <a:r>
                    <a:rPr lang="en-IN" sz="1000" dirty="0" smtClean="0">
                      <a:latin typeface="Times New Roman" pitchFamily="18" charset="0"/>
                      <a:cs typeface="Times New Roman" pitchFamily="18" charset="0"/>
                    </a:rPr>
                    <a:t>Drought</a:t>
                  </a:r>
                  <a:endParaRPr lang="en-IN" sz="1000" dirty="0">
                    <a:latin typeface="Times New Roman" pitchFamily="18" charset="0"/>
                    <a:cs typeface="Times New Roman" pitchFamily="18" charset="0"/>
                  </a:endParaRPr>
                </a:p>
              </p:txBody>
            </p:sp>
            <p:sp>
              <p:nvSpPr>
                <p:cNvPr id="47" name="TextBox 46"/>
                <p:cNvSpPr txBox="1"/>
                <p:nvPr/>
              </p:nvSpPr>
              <p:spPr>
                <a:xfrm>
                  <a:off x="6019799" y="971550"/>
                  <a:ext cx="609600" cy="325966"/>
                </a:xfrm>
                <a:prstGeom prst="rect">
                  <a:avLst/>
                </a:prstGeom>
                <a:noFill/>
              </p:spPr>
              <p:txBody>
                <a:bodyPr wrap="square" rtlCol="0">
                  <a:spAutoFit/>
                </a:bodyPr>
                <a:lstStyle/>
                <a:p>
                  <a:pPr algn="ctr"/>
                  <a:r>
                    <a:rPr lang="en-IN" sz="1000" dirty="0" smtClean="0">
                      <a:latin typeface="Times New Roman" pitchFamily="18" charset="0"/>
                      <a:cs typeface="Times New Roman" pitchFamily="18" charset="0"/>
                    </a:rPr>
                    <a:t>Control</a:t>
                  </a:r>
                  <a:endParaRPr lang="en-IN" sz="1000" dirty="0">
                    <a:latin typeface="Times New Roman" pitchFamily="18" charset="0"/>
                    <a:cs typeface="Times New Roman" pitchFamily="18" charset="0"/>
                  </a:endParaRPr>
                </a:p>
              </p:txBody>
            </p:sp>
            <p:sp>
              <p:nvSpPr>
                <p:cNvPr id="48" name="TextBox 47"/>
                <p:cNvSpPr txBox="1"/>
                <p:nvPr/>
              </p:nvSpPr>
              <p:spPr>
                <a:xfrm>
                  <a:off x="6648450" y="972978"/>
                  <a:ext cx="609600" cy="325966"/>
                </a:xfrm>
                <a:prstGeom prst="rect">
                  <a:avLst/>
                </a:prstGeom>
                <a:noFill/>
              </p:spPr>
              <p:txBody>
                <a:bodyPr wrap="square" rtlCol="0">
                  <a:spAutoFit/>
                </a:bodyPr>
                <a:lstStyle/>
                <a:p>
                  <a:pPr algn="ctr"/>
                  <a:r>
                    <a:rPr lang="en-IN" sz="1000" dirty="0" smtClean="0">
                      <a:latin typeface="Times New Roman" pitchFamily="18" charset="0"/>
                      <a:cs typeface="Times New Roman" pitchFamily="18" charset="0"/>
                    </a:rPr>
                    <a:t>Drought</a:t>
                  </a:r>
                  <a:endParaRPr lang="en-IN" sz="1000" dirty="0">
                    <a:latin typeface="Times New Roman" pitchFamily="18" charset="0"/>
                    <a:cs typeface="Times New Roman" pitchFamily="18" charset="0"/>
                  </a:endParaRPr>
                </a:p>
              </p:txBody>
            </p:sp>
          </p:grpSp>
        </p:grpSp>
        <p:cxnSp>
          <p:nvCxnSpPr>
            <p:cNvPr id="27" name="Straight Connector 26"/>
            <p:cNvCxnSpPr/>
            <p:nvPr/>
          </p:nvCxnSpPr>
          <p:spPr>
            <a:xfrm>
              <a:off x="1104900" y="3200400"/>
              <a:ext cx="1066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2495550" y="3200400"/>
              <a:ext cx="1066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3810000" y="3200400"/>
              <a:ext cx="1066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5105400" y="3200400"/>
              <a:ext cx="1066800" cy="0"/>
            </a:xfrm>
            <a:prstGeom prst="line">
              <a:avLst/>
            </a:prstGeom>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6248400" y="3448050"/>
              <a:ext cx="516488" cy="246221"/>
            </a:xfrm>
            <a:prstGeom prst="rect">
              <a:avLst/>
            </a:prstGeom>
            <a:noFill/>
          </p:spPr>
          <p:txBody>
            <a:bodyPr wrap="none" rtlCol="0">
              <a:spAutoFit/>
            </a:bodyPr>
            <a:lstStyle/>
            <a:p>
              <a:r>
                <a:rPr lang="en-IN" sz="1000" dirty="0" smtClean="0">
                  <a:latin typeface="Times New Roman" pitchFamily="18" charset="0"/>
                  <a:cs typeface="Times New Roman" pitchFamily="18" charset="0"/>
                </a:rPr>
                <a:t>657bp</a:t>
              </a:r>
              <a:endParaRPr lang="en-IN" sz="1000" dirty="0">
                <a:latin typeface="Times New Roman" pitchFamily="18" charset="0"/>
                <a:cs typeface="Times New Roman" pitchFamily="18" charset="0"/>
              </a:endParaRPr>
            </a:p>
          </p:txBody>
        </p:sp>
        <p:sp>
          <p:nvSpPr>
            <p:cNvPr id="32" name="TextBox 31"/>
            <p:cNvSpPr txBox="1"/>
            <p:nvPr/>
          </p:nvSpPr>
          <p:spPr>
            <a:xfrm>
              <a:off x="6248400" y="3849529"/>
              <a:ext cx="505267" cy="246221"/>
            </a:xfrm>
            <a:prstGeom prst="rect">
              <a:avLst/>
            </a:prstGeom>
            <a:noFill/>
          </p:spPr>
          <p:txBody>
            <a:bodyPr wrap="none" rtlCol="0">
              <a:spAutoFit/>
            </a:bodyPr>
            <a:lstStyle/>
            <a:p>
              <a:r>
                <a:rPr lang="en-IN" sz="1000" dirty="0" smtClean="0">
                  <a:latin typeface="Times New Roman" pitchFamily="18" charset="0"/>
                  <a:cs typeface="Times New Roman" pitchFamily="18" charset="0"/>
                </a:rPr>
                <a:t>187bp</a:t>
              </a:r>
              <a:endParaRPr lang="en-IN" sz="1000" dirty="0">
                <a:latin typeface="Times New Roman" pitchFamily="18" charset="0"/>
                <a:cs typeface="Times New Roman" pitchFamily="18" charset="0"/>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304800" y="6331803"/>
            <a:ext cx="6477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fontAlgn="base">
              <a:spcBef>
                <a:spcPct val="0"/>
              </a:spcBef>
              <a:spcAft>
                <a:spcPct val="0"/>
              </a:spcAft>
              <a:tabLst>
                <a:tab pos="180975" algn="l"/>
                <a:tab pos="1143000" algn="l"/>
                <a:tab pos="1371600" algn="l"/>
              </a:tabLst>
            </a:pPr>
            <a:r>
              <a:rPr kumimoji="0" lang="en-US" sz="1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Supplementary </a:t>
            </a:r>
            <a:r>
              <a:rPr lang="en-US" sz="1200" b="1" dirty="0" smtClean="0">
                <a:latin typeface="Times New Roman" pitchFamily="18" charset="0"/>
                <a:ea typeface="Calibri" pitchFamily="34" charset="0"/>
                <a:cs typeface="Times New Roman" pitchFamily="18" charset="0"/>
              </a:rPr>
              <a:t>Figure</a:t>
            </a:r>
            <a:r>
              <a:rPr lang="en-US" sz="1200" b="1" dirty="0" smtClean="0">
                <a:latin typeface="Times New Roman" pitchFamily="18" charset="0"/>
                <a:ea typeface="Times New Roman" pitchFamily="18" charset="0"/>
                <a:cs typeface="Times New Roman" pitchFamily="18" charset="0"/>
              </a:rPr>
              <a:t> S</a:t>
            </a:r>
            <a:r>
              <a:rPr kumimoji="0" lang="en-US" sz="1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3.</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Cloning</a:t>
            </a:r>
            <a:r>
              <a:rPr kumimoji="0" lang="en-US" sz="12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of </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OsPYL10 gene and confirmation of putative</a:t>
            </a:r>
            <a:r>
              <a:rPr kumimoji="0" lang="en-US" sz="12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transgenic (T</a:t>
            </a:r>
            <a:r>
              <a:rPr kumimoji="0" lang="en-US" sz="12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1</a:t>
            </a:r>
            <a:r>
              <a:rPr kumimoji="0" lang="en-US" sz="12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events. </a:t>
            </a:r>
            <a:r>
              <a:rPr kumimoji="0" lang="en-US" sz="1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lang="en-US" sz="1200" b="1" dirty="0" smtClean="0">
                <a:latin typeface="Times New Roman" pitchFamily="18" charset="0"/>
                <a:ea typeface="Calibri" pitchFamily="34" charset="0"/>
                <a:cs typeface="Times New Roman" pitchFamily="18" charset="0"/>
              </a:rPr>
              <a:t>A) </a:t>
            </a:r>
            <a:r>
              <a:rPr lang="en-US" sz="1200" i="1" dirty="0" smtClean="0">
                <a:latin typeface="Times New Roman" pitchFamily="18" charset="0"/>
                <a:ea typeface="Calibri" pitchFamily="34" charset="0"/>
                <a:cs typeface="Times New Roman" pitchFamily="18" charset="0"/>
              </a:rPr>
              <a:t>OsPYL10</a:t>
            </a:r>
            <a:r>
              <a:rPr lang="en-US" sz="1200" dirty="0" smtClean="0">
                <a:latin typeface="Times New Roman" pitchFamily="18" charset="0"/>
                <a:ea typeface="Calibri" pitchFamily="34" charset="0"/>
                <a:cs typeface="Times New Roman" pitchFamily="18" charset="0"/>
              </a:rPr>
              <a:t> gene construct in </a:t>
            </a:r>
            <a:r>
              <a:rPr lang="en-US" sz="1200" i="1" dirty="0" smtClean="0">
                <a:latin typeface="Times New Roman" pitchFamily="18" charset="0"/>
                <a:ea typeface="Calibri" pitchFamily="34" charset="0"/>
                <a:cs typeface="Times New Roman" pitchFamily="18" charset="0"/>
              </a:rPr>
              <a:t>pCAMBIA1300</a:t>
            </a:r>
            <a:r>
              <a:rPr lang="en-US" sz="1200" dirty="0" smtClean="0">
                <a:latin typeface="Times New Roman" pitchFamily="18" charset="0"/>
                <a:ea typeface="Calibri" pitchFamily="34" charset="0"/>
                <a:cs typeface="Times New Roman" pitchFamily="18" charset="0"/>
              </a:rPr>
              <a:t> binary plant transformation vector </a:t>
            </a:r>
            <a:r>
              <a:rPr lang="en-US" sz="1200" b="1" dirty="0" smtClean="0">
                <a:latin typeface="Times New Roman" pitchFamily="18" charset="0"/>
                <a:ea typeface="Calibri" pitchFamily="34" charset="0"/>
                <a:cs typeface="Times New Roman" pitchFamily="18" charset="0"/>
              </a:rPr>
              <a:t>(B)</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Confirmation of </a:t>
            </a:r>
            <a:r>
              <a:rPr kumimoji="0" lang="en-US" sz="12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OsPYL10</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construct </a:t>
            </a:r>
            <a:r>
              <a:rPr lang="en-US" sz="1200" dirty="0" smtClean="0">
                <a:latin typeface="Times New Roman" pitchFamily="18" charset="0"/>
                <a:ea typeface="Calibri" pitchFamily="34" charset="0"/>
                <a:cs typeface="Times New Roman" pitchFamily="18" charset="0"/>
              </a:rPr>
              <a:t>with restriction digestion</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of plasmid clone with </a:t>
            </a:r>
            <a:r>
              <a:rPr kumimoji="0" lang="en-US" sz="1200" b="0" i="1"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Bam</a:t>
            </a:r>
            <a:r>
              <a:rPr kumimoji="0" lang="en-US" sz="12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HI</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and </a:t>
            </a:r>
            <a:r>
              <a:rPr kumimoji="0" lang="en-US" sz="1200" b="0" i="1"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Sac</a:t>
            </a:r>
            <a:r>
              <a:rPr kumimoji="0" lang="en-US" sz="12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I</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enzymes </a:t>
            </a:r>
            <a:r>
              <a:rPr lang="en-US" sz="1200" b="1" dirty="0" smtClean="0">
                <a:latin typeface="Times New Roman" pitchFamily="18" charset="0"/>
                <a:ea typeface="Calibri" pitchFamily="34" charset="0"/>
                <a:cs typeface="Times New Roman" pitchFamily="18" charset="0"/>
              </a:rPr>
              <a:t>(C)</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Confirmation of putative transgenic</a:t>
            </a:r>
            <a:r>
              <a:rPr kumimoji="0" lang="en-US" sz="12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plants by using PCR with T-DNA primers</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12" name="Group 11"/>
          <p:cNvGrpSpPr/>
          <p:nvPr/>
        </p:nvGrpSpPr>
        <p:grpSpPr>
          <a:xfrm>
            <a:off x="533400" y="990600"/>
            <a:ext cx="5769167" cy="988399"/>
            <a:chOff x="152400" y="364175"/>
            <a:chExt cx="5769167" cy="988399"/>
          </a:xfrm>
        </p:grpSpPr>
        <p:grpSp>
          <p:nvGrpSpPr>
            <p:cNvPr id="13" name="Group 103"/>
            <p:cNvGrpSpPr/>
            <p:nvPr/>
          </p:nvGrpSpPr>
          <p:grpSpPr>
            <a:xfrm>
              <a:off x="152400" y="668975"/>
              <a:ext cx="5769167" cy="683599"/>
              <a:chOff x="-65694" y="5400276"/>
              <a:chExt cx="5769164" cy="683599"/>
            </a:xfrm>
          </p:grpSpPr>
          <p:sp>
            <p:nvSpPr>
              <p:cNvPr id="15" name="TextBox 14"/>
              <p:cNvSpPr txBox="1"/>
              <p:nvPr/>
            </p:nvSpPr>
            <p:spPr>
              <a:xfrm>
                <a:off x="5246270" y="5781276"/>
                <a:ext cx="457200" cy="276999"/>
              </a:xfrm>
              <a:prstGeom prst="rect">
                <a:avLst/>
              </a:prstGeom>
              <a:noFill/>
            </p:spPr>
            <p:txBody>
              <a:bodyPr wrap="square" rtlCol="0">
                <a:spAutoFit/>
              </a:bodyPr>
              <a:lstStyle/>
              <a:p>
                <a:pPr algn="ctr"/>
                <a:r>
                  <a:rPr lang="en-IN" sz="1200" dirty="0" smtClean="0">
                    <a:latin typeface="Times New Roman" pitchFamily="18" charset="0"/>
                    <a:cs typeface="Times New Roman" pitchFamily="18" charset="0"/>
                  </a:rPr>
                  <a:t>RB</a:t>
                </a:r>
                <a:endParaRPr lang="en-IN" sz="1200" dirty="0">
                  <a:latin typeface="Times New Roman" pitchFamily="18" charset="0"/>
                  <a:cs typeface="Times New Roman" pitchFamily="18" charset="0"/>
                </a:endParaRPr>
              </a:p>
            </p:txBody>
          </p:sp>
          <p:sp>
            <p:nvSpPr>
              <p:cNvPr id="16" name="Right Arrow 15"/>
              <p:cNvSpPr/>
              <p:nvPr/>
            </p:nvSpPr>
            <p:spPr>
              <a:xfrm>
                <a:off x="3024250" y="5735750"/>
                <a:ext cx="685800" cy="324000"/>
              </a:xfrm>
              <a:prstGeom prst="rightArrow">
                <a:avLst/>
              </a:prstGeom>
              <a:solidFill>
                <a:srgbClr val="00B05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7" name="Rectangle 16"/>
              <p:cNvSpPr/>
              <p:nvPr/>
            </p:nvSpPr>
            <p:spPr>
              <a:xfrm>
                <a:off x="3710050" y="5795125"/>
                <a:ext cx="685800" cy="216000"/>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cxnSp>
            <p:nvCxnSpPr>
              <p:cNvPr id="19" name="Straight Connector 18"/>
              <p:cNvCxnSpPr/>
              <p:nvPr/>
            </p:nvCxnSpPr>
            <p:spPr>
              <a:xfrm rot="16200000">
                <a:off x="2892950" y="5774025"/>
                <a:ext cx="0" cy="252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Right Arrow 19"/>
              <p:cNvSpPr/>
              <p:nvPr/>
            </p:nvSpPr>
            <p:spPr>
              <a:xfrm rot="10800000">
                <a:off x="2006000" y="5733135"/>
                <a:ext cx="756000" cy="311724"/>
              </a:xfrm>
              <a:prstGeom prst="rightArrow">
                <a:avLst/>
              </a:prstGeom>
              <a:solidFill>
                <a:schemeClr val="accent6">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1" name="Right Arrow 20"/>
              <p:cNvSpPr/>
              <p:nvPr/>
            </p:nvSpPr>
            <p:spPr>
              <a:xfrm rot="10800000">
                <a:off x="1170131" y="5747600"/>
                <a:ext cx="828485" cy="288000"/>
              </a:xfrm>
              <a:prstGeom prst="rightArrow">
                <a:avLst/>
              </a:prstGeom>
              <a:solidFill>
                <a:schemeClr val="accent5">
                  <a:lumMod val="40000"/>
                  <a:lumOff val="6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2" name="Rectangle 21"/>
              <p:cNvSpPr/>
              <p:nvPr/>
            </p:nvSpPr>
            <p:spPr>
              <a:xfrm>
                <a:off x="700642" y="5787209"/>
                <a:ext cx="468000" cy="230400"/>
              </a:xfrm>
              <a:prstGeom prst="rect">
                <a:avLst/>
              </a:prstGeom>
              <a:solidFill>
                <a:srgbClr val="00B0F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cxnSp>
            <p:nvCxnSpPr>
              <p:cNvPr id="23" name="Straight Connector 22"/>
              <p:cNvCxnSpPr/>
              <p:nvPr/>
            </p:nvCxnSpPr>
            <p:spPr>
              <a:xfrm rot="16200000">
                <a:off x="549550" y="5774026"/>
                <a:ext cx="0" cy="252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421575" y="5723875"/>
                <a:ext cx="0" cy="3600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a:off x="5047255" y="5769076"/>
                <a:ext cx="0" cy="252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162531" y="5718925"/>
                <a:ext cx="0" cy="3600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65694" y="5781276"/>
                <a:ext cx="457200" cy="276999"/>
              </a:xfrm>
              <a:prstGeom prst="rect">
                <a:avLst/>
              </a:prstGeom>
              <a:noFill/>
            </p:spPr>
            <p:txBody>
              <a:bodyPr wrap="square" rtlCol="0">
                <a:spAutoFit/>
              </a:bodyPr>
              <a:lstStyle/>
              <a:p>
                <a:pPr algn="ctr"/>
                <a:r>
                  <a:rPr lang="en-IN" sz="1200" dirty="0" smtClean="0">
                    <a:latin typeface="Times New Roman" pitchFamily="18" charset="0"/>
                    <a:cs typeface="Times New Roman" pitchFamily="18" charset="0"/>
                  </a:rPr>
                  <a:t>LB</a:t>
                </a:r>
                <a:endParaRPr lang="en-IN" sz="1200" dirty="0">
                  <a:latin typeface="Times New Roman" pitchFamily="18" charset="0"/>
                  <a:cs typeface="Times New Roman" pitchFamily="18" charset="0"/>
                </a:endParaRPr>
              </a:p>
            </p:txBody>
          </p:sp>
          <p:sp>
            <p:nvSpPr>
              <p:cNvPr id="31" name="TextBox 30"/>
              <p:cNvSpPr txBox="1"/>
              <p:nvPr/>
            </p:nvSpPr>
            <p:spPr>
              <a:xfrm>
                <a:off x="666000" y="5780848"/>
                <a:ext cx="545288" cy="246221"/>
              </a:xfrm>
              <a:prstGeom prst="rect">
                <a:avLst/>
              </a:prstGeom>
              <a:noFill/>
              <a:ln w="3175">
                <a:noFill/>
              </a:ln>
            </p:spPr>
            <p:txBody>
              <a:bodyPr wrap="square" rtlCol="0">
                <a:spAutoFit/>
              </a:bodyPr>
              <a:lstStyle/>
              <a:p>
                <a:pPr algn="ctr"/>
                <a:r>
                  <a:rPr lang="en-IN" sz="1000" b="1" dirty="0" smtClean="0">
                    <a:latin typeface="Times New Roman" pitchFamily="18" charset="0"/>
                    <a:cs typeface="Times New Roman" pitchFamily="18" charset="0"/>
                  </a:rPr>
                  <a:t>PolyA</a:t>
                </a:r>
                <a:endParaRPr lang="en-IN" sz="1000" b="1" dirty="0">
                  <a:latin typeface="Times New Roman" pitchFamily="18" charset="0"/>
                  <a:cs typeface="Times New Roman" pitchFamily="18" charset="0"/>
                </a:endParaRPr>
              </a:p>
            </p:txBody>
          </p:sp>
          <p:sp>
            <p:nvSpPr>
              <p:cNvPr id="32" name="TextBox 31"/>
              <p:cNvSpPr txBox="1"/>
              <p:nvPr/>
            </p:nvSpPr>
            <p:spPr>
              <a:xfrm>
                <a:off x="1370474" y="5768309"/>
                <a:ext cx="545288" cy="246221"/>
              </a:xfrm>
              <a:prstGeom prst="rect">
                <a:avLst/>
              </a:prstGeom>
              <a:noFill/>
              <a:ln w="3175">
                <a:noFill/>
              </a:ln>
            </p:spPr>
            <p:txBody>
              <a:bodyPr wrap="square" rtlCol="0">
                <a:spAutoFit/>
              </a:bodyPr>
              <a:lstStyle/>
              <a:p>
                <a:pPr algn="ctr"/>
                <a:r>
                  <a:rPr lang="en-IN" sz="1000" b="1" i="1" dirty="0" smtClean="0">
                    <a:latin typeface="Times New Roman" pitchFamily="18" charset="0"/>
                    <a:cs typeface="Times New Roman" pitchFamily="18" charset="0"/>
                  </a:rPr>
                  <a:t>HPTII</a:t>
                </a:r>
                <a:endParaRPr lang="en-IN" sz="1000" b="1" i="1" dirty="0">
                  <a:latin typeface="Times New Roman" pitchFamily="18" charset="0"/>
                  <a:cs typeface="Times New Roman" pitchFamily="18" charset="0"/>
                </a:endParaRPr>
              </a:p>
            </p:txBody>
          </p:sp>
          <p:sp>
            <p:nvSpPr>
              <p:cNvPr id="33" name="TextBox 32"/>
              <p:cNvSpPr txBox="1"/>
              <p:nvPr/>
            </p:nvSpPr>
            <p:spPr>
              <a:xfrm>
                <a:off x="2043629" y="5764066"/>
                <a:ext cx="748148" cy="246221"/>
              </a:xfrm>
              <a:prstGeom prst="rect">
                <a:avLst/>
              </a:prstGeom>
              <a:noFill/>
              <a:ln w="3175">
                <a:noFill/>
              </a:ln>
            </p:spPr>
            <p:txBody>
              <a:bodyPr wrap="square" rtlCol="0">
                <a:spAutoFit/>
              </a:bodyPr>
              <a:lstStyle/>
              <a:p>
                <a:pPr algn="ctr"/>
                <a:r>
                  <a:rPr lang="en-IN" sz="1000" b="1" i="1" dirty="0" smtClean="0">
                    <a:latin typeface="Times New Roman" pitchFamily="18" charset="0"/>
                    <a:cs typeface="Times New Roman" pitchFamily="18" charset="0"/>
                  </a:rPr>
                  <a:t>CaMV35S</a:t>
                </a:r>
                <a:endParaRPr lang="en-IN" sz="1000" b="1" i="1" dirty="0">
                  <a:latin typeface="Times New Roman" pitchFamily="18" charset="0"/>
                  <a:cs typeface="Times New Roman" pitchFamily="18" charset="0"/>
                </a:endParaRPr>
              </a:p>
            </p:txBody>
          </p:sp>
          <p:sp>
            <p:nvSpPr>
              <p:cNvPr id="34" name="TextBox 33"/>
              <p:cNvSpPr txBox="1"/>
              <p:nvPr/>
            </p:nvSpPr>
            <p:spPr>
              <a:xfrm>
                <a:off x="2966344" y="5763236"/>
                <a:ext cx="748148" cy="246221"/>
              </a:xfrm>
              <a:prstGeom prst="rect">
                <a:avLst/>
              </a:prstGeom>
              <a:noFill/>
              <a:ln w="3175">
                <a:noFill/>
              </a:ln>
            </p:spPr>
            <p:txBody>
              <a:bodyPr wrap="square" rtlCol="0">
                <a:spAutoFit/>
              </a:bodyPr>
              <a:lstStyle/>
              <a:p>
                <a:pPr algn="ctr"/>
                <a:r>
                  <a:rPr lang="en-IN" sz="1000" b="1" i="1" dirty="0" smtClean="0">
                    <a:latin typeface="Times New Roman" pitchFamily="18" charset="0"/>
                    <a:cs typeface="Times New Roman" pitchFamily="18" charset="0"/>
                  </a:rPr>
                  <a:t>AtRD29A</a:t>
                </a:r>
                <a:endParaRPr lang="en-IN" sz="1000" b="1" i="1" dirty="0">
                  <a:latin typeface="Times New Roman" pitchFamily="18" charset="0"/>
                  <a:cs typeface="Times New Roman" pitchFamily="18" charset="0"/>
                </a:endParaRPr>
              </a:p>
            </p:txBody>
          </p:sp>
          <p:sp>
            <p:nvSpPr>
              <p:cNvPr id="35" name="TextBox 34"/>
              <p:cNvSpPr txBox="1"/>
              <p:nvPr/>
            </p:nvSpPr>
            <p:spPr>
              <a:xfrm>
                <a:off x="3683385" y="5785162"/>
                <a:ext cx="748148" cy="246221"/>
              </a:xfrm>
              <a:prstGeom prst="rect">
                <a:avLst/>
              </a:prstGeom>
              <a:noFill/>
              <a:ln w="3175">
                <a:noFill/>
              </a:ln>
            </p:spPr>
            <p:txBody>
              <a:bodyPr wrap="square" rtlCol="0">
                <a:spAutoFit/>
              </a:bodyPr>
              <a:lstStyle/>
              <a:p>
                <a:pPr algn="ctr"/>
                <a:r>
                  <a:rPr lang="en-IN" sz="1000" b="1" i="1" dirty="0" smtClean="0">
                    <a:latin typeface="Times New Roman" pitchFamily="18" charset="0"/>
                    <a:cs typeface="Times New Roman" pitchFamily="18" charset="0"/>
                  </a:rPr>
                  <a:t>OsPYL10</a:t>
                </a:r>
                <a:endParaRPr lang="en-IN" sz="1000" b="1" i="1" dirty="0">
                  <a:latin typeface="Times New Roman" pitchFamily="18" charset="0"/>
                  <a:cs typeface="Times New Roman" pitchFamily="18" charset="0"/>
                </a:endParaRPr>
              </a:p>
            </p:txBody>
          </p:sp>
          <p:sp>
            <p:nvSpPr>
              <p:cNvPr id="38" name="TextBox 37"/>
              <p:cNvSpPr txBox="1"/>
              <p:nvPr/>
            </p:nvSpPr>
            <p:spPr>
              <a:xfrm>
                <a:off x="4408070" y="5779078"/>
                <a:ext cx="545288" cy="246221"/>
              </a:xfrm>
              <a:prstGeom prst="rect">
                <a:avLst/>
              </a:prstGeom>
              <a:solidFill>
                <a:schemeClr val="accent6">
                  <a:lumMod val="75000"/>
                </a:schemeClr>
              </a:solidFill>
              <a:ln w="3175">
                <a:noFill/>
              </a:ln>
              <a:effectLst>
                <a:outerShdw blurRad="50800" dist="38100" dir="2700000" algn="tl" rotWithShape="0">
                  <a:prstClr val="black">
                    <a:alpha val="40000"/>
                  </a:prstClr>
                </a:outerShdw>
              </a:effectLst>
            </p:spPr>
            <p:txBody>
              <a:bodyPr wrap="square" rtlCol="0">
                <a:spAutoFit/>
              </a:bodyPr>
              <a:lstStyle/>
              <a:p>
                <a:pPr algn="ctr"/>
                <a:r>
                  <a:rPr lang="en-IN" sz="1000" b="1" dirty="0" smtClean="0">
                    <a:latin typeface="Times New Roman" pitchFamily="18" charset="0"/>
                    <a:cs typeface="Times New Roman" pitchFamily="18" charset="0"/>
                  </a:rPr>
                  <a:t>NOS</a:t>
                </a:r>
                <a:endParaRPr lang="en-IN" sz="1000" b="1" dirty="0">
                  <a:latin typeface="Times New Roman" pitchFamily="18" charset="0"/>
                  <a:cs typeface="Times New Roman" pitchFamily="18" charset="0"/>
                </a:endParaRPr>
              </a:p>
            </p:txBody>
          </p:sp>
          <p:cxnSp>
            <p:nvCxnSpPr>
              <p:cNvPr id="40" name="Straight Connector 39"/>
              <p:cNvCxnSpPr/>
              <p:nvPr/>
            </p:nvCxnSpPr>
            <p:spPr>
              <a:xfrm>
                <a:off x="4407725" y="5607100"/>
                <a:ext cx="0" cy="21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3705125" y="5614025"/>
                <a:ext cx="0" cy="216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4163288" y="5402250"/>
                <a:ext cx="479963" cy="246221"/>
              </a:xfrm>
              <a:prstGeom prst="rect">
                <a:avLst/>
              </a:prstGeom>
              <a:noFill/>
            </p:spPr>
            <p:txBody>
              <a:bodyPr wrap="square" rtlCol="0">
                <a:spAutoFit/>
              </a:bodyPr>
              <a:lstStyle/>
              <a:p>
                <a:pPr algn="ctr"/>
                <a:r>
                  <a:rPr lang="en-IN" sz="1000" b="1" i="1" dirty="0" smtClean="0">
                    <a:latin typeface="Times New Roman" pitchFamily="18" charset="0"/>
                    <a:cs typeface="Times New Roman" pitchFamily="18" charset="0"/>
                  </a:rPr>
                  <a:t>SacI</a:t>
                </a:r>
                <a:endParaRPr lang="en-IN" sz="1000" b="1" i="1" dirty="0">
                  <a:latin typeface="Times New Roman" pitchFamily="18" charset="0"/>
                  <a:cs typeface="Times New Roman" pitchFamily="18" charset="0"/>
                </a:endParaRPr>
              </a:p>
            </p:txBody>
          </p:sp>
          <p:sp>
            <p:nvSpPr>
              <p:cNvPr id="43" name="TextBox 42"/>
              <p:cNvSpPr txBox="1"/>
              <p:nvPr/>
            </p:nvSpPr>
            <p:spPr>
              <a:xfrm>
                <a:off x="3420098" y="5400276"/>
                <a:ext cx="605640" cy="246221"/>
              </a:xfrm>
              <a:prstGeom prst="rect">
                <a:avLst/>
              </a:prstGeom>
              <a:noFill/>
            </p:spPr>
            <p:txBody>
              <a:bodyPr wrap="square" rtlCol="0">
                <a:spAutoFit/>
              </a:bodyPr>
              <a:lstStyle/>
              <a:p>
                <a:pPr algn="ctr"/>
                <a:r>
                  <a:rPr lang="en-IN" sz="1000" b="1" i="1" dirty="0" smtClean="0">
                    <a:latin typeface="Times New Roman" pitchFamily="18" charset="0"/>
                    <a:cs typeface="Times New Roman" pitchFamily="18" charset="0"/>
                  </a:rPr>
                  <a:t>BamHI</a:t>
                </a:r>
                <a:endParaRPr lang="en-IN" sz="1000" b="1" i="1" dirty="0">
                  <a:latin typeface="Times New Roman" pitchFamily="18" charset="0"/>
                  <a:cs typeface="Times New Roman" pitchFamily="18" charset="0"/>
                </a:endParaRPr>
              </a:p>
            </p:txBody>
          </p:sp>
        </p:grpSp>
        <p:sp>
          <p:nvSpPr>
            <p:cNvPr id="14" name="TextBox 13"/>
            <p:cNvSpPr txBox="1"/>
            <p:nvPr/>
          </p:nvSpPr>
          <p:spPr>
            <a:xfrm>
              <a:off x="304800" y="364175"/>
              <a:ext cx="326002" cy="307777"/>
            </a:xfrm>
            <a:prstGeom prst="rect">
              <a:avLst/>
            </a:prstGeom>
            <a:noFill/>
          </p:spPr>
          <p:txBody>
            <a:bodyPr wrap="square" rtlCol="0">
              <a:spAutoFit/>
            </a:bodyPr>
            <a:lstStyle/>
            <a:p>
              <a:pPr algn="ctr"/>
              <a:r>
                <a:rPr lang="en-IN" sz="1400" b="1" dirty="0" smtClean="0">
                  <a:latin typeface="Times New Roman" pitchFamily="18" charset="0"/>
                  <a:cs typeface="Times New Roman" pitchFamily="18" charset="0"/>
                </a:rPr>
                <a:t>A</a:t>
              </a:r>
              <a:endParaRPr lang="en-US" sz="800" b="1" dirty="0">
                <a:latin typeface="Times New Roman" pitchFamily="18" charset="0"/>
                <a:cs typeface="Times New Roman" pitchFamily="18" charset="0"/>
              </a:endParaRPr>
            </a:p>
          </p:txBody>
        </p:sp>
      </p:grpSp>
      <p:grpSp>
        <p:nvGrpSpPr>
          <p:cNvPr id="74" name="Group 73"/>
          <p:cNvGrpSpPr/>
          <p:nvPr/>
        </p:nvGrpSpPr>
        <p:grpSpPr>
          <a:xfrm>
            <a:off x="228600" y="2578864"/>
            <a:ext cx="6510697" cy="3147021"/>
            <a:chOff x="282766" y="2578864"/>
            <a:chExt cx="6510697" cy="3147021"/>
          </a:xfrm>
        </p:grpSpPr>
        <p:grpSp>
          <p:nvGrpSpPr>
            <p:cNvPr id="51" name="Group 50"/>
            <p:cNvGrpSpPr/>
            <p:nvPr/>
          </p:nvGrpSpPr>
          <p:grpSpPr>
            <a:xfrm>
              <a:off x="282766" y="2578864"/>
              <a:ext cx="2255741" cy="2450336"/>
              <a:chOff x="282766" y="2578864"/>
              <a:chExt cx="2255741" cy="2450336"/>
            </a:xfrm>
          </p:grpSpPr>
          <p:grpSp>
            <p:nvGrpSpPr>
              <p:cNvPr id="52" name="Group 48"/>
              <p:cNvGrpSpPr/>
              <p:nvPr/>
            </p:nvGrpSpPr>
            <p:grpSpPr>
              <a:xfrm>
                <a:off x="282766" y="2578864"/>
                <a:ext cx="1678374" cy="2450336"/>
                <a:chOff x="282766" y="2959864"/>
                <a:chExt cx="1678374" cy="2450336"/>
              </a:xfrm>
            </p:grpSpPr>
            <p:sp>
              <p:nvSpPr>
                <p:cNvPr id="55" name="TextBox 2"/>
                <p:cNvSpPr txBox="1"/>
                <p:nvPr/>
              </p:nvSpPr>
              <p:spPr>
                <a:xfrm>
                  <a:off x="282766" y="2959864"/>
                  <a:ext cx="457200" cy="307777"/>
                </a:xfrm>
                <a:prstGeom prst="rect">
                  <a:avLst/>
                </a:prstGeom>
                <a:noFill/>
              </p:spPr>
              <p:txBody>
                <a:bodyPr wrap="square" rtlCol="0">
                  <a:spAutoFit/>
                </a:bodyPr>
                <a:lstStyle/>
                <a:p>
                  <a:pPr algn="ctr"/>
                  <a:r>
                    <a:rPr lang="en-IN" sz="1400" b="1" dirty="0" smtClean="0">
                      <a:latin typeface="Times New Roman" pitchFamily="18" charset="0"/>
                      <a:cs typeface="Times New Roman" pitchFamily="18" charset="0"/>
                    </a:rPr>
                    <a:t>B</a:t>
                  </a:r>
                  <a:endParaRPr lang="en-IN" sz="1400" b="1" dirty="0">
                    <a:latin typeface="Times New Roman" pitchFamily="18" charset="0"/>
                    <a:cs typeface="Times New Roman" pitchFamily="18" charset="0"/>
                  </a:endParaRPr>
                </a:p>
              </p:txBody>
            </p:sp>
            <p:grpSp>
              <p:nvGrpSpPr>
                <p:cNvPr id="56" name="Group 43"/>
                <p:cNvGrpSpPr/>
                <p:nvPr/>
              </p:nvGrpSpPr>
              <p:grpSpPr>
                <a:xfrm>
                  <a:off x="685800" y="3352800"/>
                  <a:ext cx="1275340" cy="2057400"/>
                  <a:chOff x="621175" y="1676400"/>
                  <a:chExt cx="1275340" cy="2057400"/>
                </a:xfrm>
              </p:grpSpPr>
              <p:pic>
                <p:nvPicPr>
                  <p:cNvPr id="57" name="Picture 56" descr="C:\Users\Rakesh\Desktop\Picture1.png"/>
                  <p:cNvPicPr/>
                  <p:nvPr/>
                </p:nvPicPr>
                <p:blipFill>
                  <a:blip r:embed="rId2" cstate="print">
                    <a:lum bright="10000" contrast="20000"/>
                  </a:blip>
                  <a:srcRect l="8333" t="11615"/>
                  <a:stretch>
                    <a:fillRect/>
                  </a:stretch>
                </p:blipFill>
                <p:spPr bwMode="auto">
                  <a:xfrm>
                    <a:off x="685800" y="1981200"/>
                    <a:ext cx="1210715" cy="1752600"/>
                  </a:xfrm>
                  <a:prstGeom prst="rect">
                    <a:avLst/>
                  </a:prstGeom>
                  <a:noFill/>
                  <a:ln w="9525">
                    <a:noFill/>
                    <a:miter lim="800000"/>
                    <a:headEnd/>
                    <a:tailEnd/>
                  </a:ln>
                </p:spPr>
              </p:pic>
              <p:sp>
                <p:nvSpPr>
                  <p:cNvPr id="58" name="TextBox 57"/>
                  <p:cNvSpPr txBox="1"/>
                  <p:nvPr/>
                </p:nvSpPr>
                <p:spPr>
                  <a:xfrm>
                    <a:off x="621175" y="1688955"/>
                    <a:ext cx="457200" cy="307777"/>
                  </a:xfrm>
                  <a:prstGeom prst="rect">
                    <a:avLst/>
                  </a:prstGeom>
                  <a:noFill/>
                </p:spPr>
                <p:txBody>
                  <a:bodyPr wrap="square" rtlCol="0">
                    <a:spAutoFit/>
                  </a:bodyPr>
                  <a:lstStyle/>
                  <a:p>
                    <a:pPr algn="ctr"/>
                    <a:r>
                      <a:rPr lang="en-IN" sz="1400" dirty="0" smtClean="0">
                        <a:latin typeface="Times New Roman" pitchFamily="18" charset="0"/>
                        <a:cs typeface="Times New Roman" pitchFamily="18" charset="0"/>
                      </a:rPr>
                      <a:t>M</a:t>
                    </a:r>
                    <a:endParaRPr lang="en-IN" sz="1400" dirty="0">
                      <a:latin typeface="Times New Roman" pitchFamily="18" charset="0"/>
                      <a:cs typeface="Times New Roman" pitchFamily="18" charset="0"/>
                    </a:endParaRPr>
                  </a:p>
                </p:txBody>
              </p:sp>
              <p:sp>
                <p:nvSpPr>
                  <p:cNvPr id="59" name="TextBox 58"/>
                  <p:cNvSpPr txBox="1"/>
                  <p:nvPr/>
                </p:nvSpPr>
                <p:spPr>
                  <a:xfrm>
                    <a:off x="1043650" y="1676400"/>
                    <a:ext cx="457200" cy="307777"/>
                  </a:xfrm>
                  <a:prstGeom prst="rect">
                    <a:avLst/>
                  </a:prstGeom>
                  <a:noFill/>
                </p:spPr>
                <p:txBody>
                  <a:bodyPr wrap="square" rtlCol="0">
                    <a:spAutoFit/>
                  </a:bodyPr>
                  <a:lstStyle/>
                  <a:p>
                    <a:pPr algn="ctr"/>
                    <a:r>
                      <a:rPr lang="en-IN" sz="1400" dirty="0" smtClean="0">
                        <a:latin typeface="Times New Roman" pitchFamily="18" charset="0"/>
                        <a:cs typeface="Times New Roman" pitchFamily="18" charset="0"/>
                      </a:rPr>
                      <a:t>1</a:t>
                    </a:r>
                    <a:endParaRPr lang="en-IN" sz="1400" dirty="0">
                      <a:latin typeface="Times New Roman" pitchFamily="18" charset="0"/>
                      <a:cs typeface="Times New Roman" pitchFamily="18" charset="0"/>
                    </a:endParaRPr>
                  </a:p>
                </p:txBody>
              </p:sp>
              <p:sp>
                <p:nvSpPr>
                  <p:cNvPr id="60" name="TextBox 59"/>
                  <p:cNvSpPr txBox="1"/>
                  <p:nvPr/>
                </p:nvSpPr>
                <p:spPr>
                  <a:xfrm>
                    <a:off x="1436225" y="1676400"/>
                    <a:ext cx="457200" cy="307777"/>
                  </a:xfrm>
                  <a:prstGeom prst="rect">
                    <a:avLst/>
                  </a:prstGeom>
                  <a:noFill/>
                </p:spPr>
                <p:txBody>
                  <a:bodyPr wrap="square" rtlCol="0">
                    <a:spAutoFit/>
                  </a:bodyPr>
                  <a:lstStyle/>
                  <a:p>
                    <a:pPr algn="ctr"/>
                    <a:r>
                      <a:rPr lang="en-IN" sz="1400" dirty="0" smtClean="0">
                        <a:latin typeface="Times New Roman" pitchFamily="18" charset="0"/>
                        <a:cs typeface="Times New Roman" pitchFamily="18" charset="0"/>
                      </a:rPr>
                      <a:t>2</a:t>
                    </a:r>
                    <a:endParaRPr lang="en-IN" sz="1400" dirty="0">
                      <a:latin typeface="Times New Roman" pitchFamily="18" charset="0"/>
                      <a:cs typeface="Times New Roman" pitchFamily="18" charset="0"/>
                    </a:endParaRPr>
                  </a:p>
                </p:txBody>
              </p:sp>
            </p:grpSp>
          </p:grpSp>
          <p:sp>
            <p:nvSpPr>
              <p:cNvPr id="53" name="TextBox 52"/>
              <p:cNvSpPr txBox="1"/>
              <p:nvPr/>
            </p:nvSpPr>
            <p:spPr>
              <a:xfrm>
                <a:off x="1905000" y="3286125"/>
                <a:ext cx="633507" cy="246221"/>
              </a:xfrm>
              <a:prstGeom prst="rect">
                <a:avLst/>
              </a:prstGeom>
              <a:noFill/>
            </p:spPr>
            <p:txBody>
              <a:bodyPr wrap="none" rtlCol="0">
                <a:spAutoFit/>
              </a:bodyPr>
              <a:lstStyle/>
              <a:p>
                <a:r>
                  <a:rPr lang="en-IN" sz="1000" dirty="0" smtClean="0">
                    <a:latin typeface="Times New Roman" pitchFamily="18" charset="0"/>
                    <a:cs typeface="Times New Roman" pitchFamily="18" charset="0"/>
                  </a:rPr>
                  <a:t>10254bp</a:t>
                </a:r>
                <a:endParaRPr lang="en-IN" sz="1000" dirty="0">
                  <a:latin typeface="Times New Roman" pitchFamily="18" charset="0"/>
                  <a:cs typeface="Times New Roman" pitchFamily="18" charset="0"/>
                </a:endParaRPr>
              </a:p>
            </p:txBody>
          </p:sp>
          <p:sp>
            <p:nvSpPr>
              <p:cNvPr id="54" name="TextBox 53"/>
              <p:cNvSpPr txBox="1"/>
              <p:nvPr/>
            </p:nvSpPr>
            <p:spPr>
              <a:xfrm>
                <a:off x="1905000" y="4486275"/>
                <a:ext cx="516488" cy="246221"/>
              </a:xfrm>
              <a:prstGeom prst="rect">
                <a:avLst/>
              </a:prstGeom>
              <a:noFill/>
            </p:spPr>
            <p:txBody>
              <a:bodyPr wrap="none" rtlCol="0">
                <a:spAutoFit/>
              </a:bodyPr>
              <a:lstStyle/>
              <a:p>
                <a:r>
                  <a:rPr lang="en-IN" sz="1000" dirty="0" smtClean="0">
                    <a:latin typeface="Times New Roman" pitchFamily="18" charset="0"/>
                    <a:cs typeface="Times New Roman" pitchFamily="18" charset="0"/>
                  </a:rPr>
                  <a:t>657bp</a:t>
                </a:r>
                <a:endParaRPr lang="en-IN" sz="1000" dirty="0">
                  <a:latin typeface="Times New Roman" pitchFamily="18" charset="0"/>
                  <a:cs typeface="Times New Roman" pitchFamily="18" charset="0"/>
                </a:endParaRPr>
              </a:p>
            </p:txBody>
          </p:sp>
        </p:grpSp>
        <p:grpSp>
          <p:nvGrpSpPr>
            <p:cNvPr id="61" name="Group 60"/>
            <p:cNvGrpSpPr/>
            <p:nvPr/>
          </p:nvGrpSpPr>
          <p:grpSpPr>
            <a:xfrm>
              <a:off x="2431773" y="2590800"/>
              <a:ext cx="4361690" cy="3135085"/>
              <a:chOff x="2431773" y="2590800"/>
              <a:chExt cx="4361690" cy="3135085"/>
            </a:xfrm>
          </p:grpSpPr>
          <p:grpSp>
            <p:nvGrpSpPr>
              <p:cNvPr id="62" name="Group 49"/>
              <p:cNvGrpSpPr/>
              <p:nvPr/>
            </p:nvGrpSpPr>
            <p:grpSpPr>
              <a:xfrm>
                <a:off x="2431773" y="2590800"/>
                <a:ext cx="3892827" cy="3135085"/>
                <a:chOff x="2431773" y="2971800"/>
                <a:chExt cx="3892827" cy="3135085"/>
              </a:xfrm>
            </p:grpSpPr>
            <p:sp>
              <p:nvSpPr>
                <p:cNvPr id="66" name="TextBox 65"/>
                <p:cNvSpPr txBox="1"/>
                <p:nvPr/>
              </p:nvSpPr>
              <p:spPr>
                <a:xfrm>
                  <a:off x="2514600" y="2971800"/>
                  <a:ext cx="457200" cy="307777"/>
                </a:xfrm>
                <a:prstGeom prst="rect">
                  <a:avLst/>
                </a:prstGeom>
                <a:noFill/>
              </p:spPr>
              <p:txBody>
                <a:bodyPr wrap="square" rtlCol="0">
                  <a:spAutoFit/>
                </a:bodyPr>
                <a:lstStyle/>
                <a:p>
                  <a:pPr algn="ctr"/>
                  <a:r>
                    <a:rPr lang="en-IN" sz="1400" b="1" dirty="0" smtClean="0">
                      <a:latin typeface="Times New Roman" pitchFamily="18" charset="0"/>
                      <a:cs typeface="Times New Roman" pitchFamily="18" charset="0"/>
                    </a:rPr>
                    <a:t>C</a:t>
                  </a:r>
                  <a:endParaRPr lang="en-IN" sz="1400" b="1" dirty="0">
                    <a:latin typeface="Times New Roman" pitchFamily="18" charset="0"/>
                    <a:cs typeface="Times New Roman" pitchFamily="18" charset="0"/>
                  </a:endParaRPr>
                </a:p>
              </p:txBody>
            </p:sp>
            <p:grpSp>
              <p:nvGrpSpPr>
                <p:cNvPr id="67" name="Group 4"/>
                <p:cNvGrpSpPr/>
                <p:nvPr/>
              </p:nvGrpSpPr>
              <p:grpSpPr>
                <a:xfrm>
                  <a:off x="2431773" y="3048000"/>
                  <a:ext cx="3892827" cy="3058885"/>
                  <a:chOff x="2133600" y="1132115"/>
                  <a:chExt cx="3892827" cy="3058885"/>
                </a:xfrm>
              </p:grpSpPr>
              <p:grpSp>
                <p:nvGrpSpPr>
                  <p:cNvPr id="68" name="Group 51"/>
                  <p:cNvGrpSpPr/>
                  <p:nvPr/>
                </p:nvGrpSpPr>
                <p:grpSpPr>
                  <a:xfrm>
                    <a:off x="2133600" y="2495490"/>
                    <a:ext cx="848139" cy="1533171"/>
                    <a:chOff x="2133600" y="2495490"/>
                    <a:chExt cx="848139" cy="1533171"/>
                  </a:xfrm>
                </p:grpSpPr>
                <p:sp>
                  <p:nvSpPr>
                    <p:cNvPr id="72" name="TextBox 71"/>
                    <p:cNvSpPr txBox="1"/>
                    <p:nvPr/>
                  </p:nvSpPr>
                  <p:spPr>
                    <a:xfrm>
                      <a:off x="2133600" y="2495490"/>
                      <a:ext cx="838200" cy="400110"/>
                    </a:xfrm>
                    <a:prstGeom prst="rect">
                      <a:avLst/>
                    </a:prstGeom>
                    <a:solidFill>
                      <a:schemeClr val="bg1"/>
                    </a:solidFill>
                  </p:spPr>
                  <p:txBody>
                    <a:bodyPr wrap="square" rtlCol="0">
                      <a:spAutoFit/>
                    </a:bodyPr>
                    <a:lstStyle/>
                    <a:p>
                      <a:r>
                        <a:rPr lang="en-IN" sz="1000" i="1" dirty="0" smtClean="0">
                          <a:latin typeface="Times New Roman" pitchFamily="18" charset="0"/>
                          <a:cs typeface="Times New Roman" pitchFamily="18" charset="0"/>
                        </a:rPr>
                        <a:t>RD29A-F &amp; ABAR2-R</a:t>
                      </a:r>
                      <a:endParaRPr lang="en-IN" sz="1000" i="1" dirty="0">
                        <a:latin typeface="Times New Roman" pitchFamily="18" charset="0"/>
                        <a:cs typeface="Times New Roman" pitchFamily="18" charset="0"/>
                      </a:endParaRPr>
                    </a:p>
                  </p:txBody>
                </p:sp>
                <p:sp>
                  <p:nvSpPr>
                    <p:cNvPr id="73" name="TextBox 72"/>
                    <p:cNvSpPr txBox="1"/>
                    <p:nvPr/>
                  </p:nvSpPr>
                  <p:spPr>
                    <a:xfrm>
                      <a:off x="2143539" y="3628551"/>
                      <a:ext cx="838200" cy="400110"/>
                    </a:xfrm>
                    <a:prstGeom prst="rect">
                      <a:avLst/>
                    </a:prstGeom>
                    <a:solidFill>
                      <a:schemeClr val="bg1"/>
                    </a:solidFill>
                  </p:spPr>
                  <p:txBody>
                    <a:bodyPr wrap="square" rtlCol="0">
                      <a:spAutoFit/>
                    </a:bodyPr>
                    <a:lstStyle/>
                    <a:p>
                      <a:r>
                        <a:rPr lang="en-IN" sz="1000" i="1" dirty="0" smtClean="0">
                          <a:latin typeface="Times New Roman" pitchFamily="18" charset="0"/>
                          <a:cs typeface="Times New Roman" pitchFamily="18" charset="0"/>
                        </a:rPr>
                        <a:t>ABAR2-F &amp; Nos-R</a:t>
                      </a:r>
                      <a:endParaRPr lang="en-IN" sz="1000" i="1" dirty="0">
                        <a:latin typeface="Times New Roman" pitchFamily="18" charset="0"/>
                        <a:cs typeface="Times New Roman" pitchFamily="18" charset="0"/>
                      </a:endParaRPr>
                    </a:p>
                  </p:txBody>
                </p:sp>
              </p:grpSp>
              <p:grpSp>
                <p:nvGrpSpPr>
                  <p:cNvPr id="69" name="Group 21"/>
                  <p:cNvGrpSpPr/>
                  <p:nvPr/>
                </p:nvGrpSpPr>
                <p:grpSpPr>
                  <a:xfrm>
                    <a:off x="2362200" y="1132115"/>
                    <a:ext cx="3664227" cy="3058885"/>
                    <a:chOff x="2431773" y="1055915"/>
                    <a:chExt cx="3664227" cy="3058885"/>
                  </a:xfrm>
                </p:grpSpPr>
                <p:pic>
                  <p:nvPicPr>
                    <p:cNvPr id="70" name="Picture 5" descr="C:\Users\Rakesh\Desktop\Pictures\ABAR2\PCR confirmation T1.jpg"/>
                    <p:cNvPicPr/>
                    <p:nvPr/>
                  </p:nvPicPr>
                  <p:blipFill>
                    <a:blip r:embed="rId3" cstate="print"/>
                    <a:srcRect l="14906" t="8181" r="19904" b="4584"/>
                    <a:stretch>
                      <a:fillRect/>
                    </a:stretch>
                  </p:blipFill>
                  <p:spPr bwMode="auto">
                    <a:xfrm>
                      <a:off x="2971800" y="1055915"/>
                      <a:ext cx="3124200" cy="3058885"/>
                    </a:xfrm>
                    <a:prstGeom prst="rect">
                      <a:avLst/>
                    </a:prstGeom>
                    <a:noFill/>
                    <a:ln w="9525">
                      <a:noFill/>
                      <a:miter lim="800000"/>
                      <a:headEnd/>
                      <a:tailEnd/>
                    </a:ln>
                  </p:spPr>
                </p:pic>
                <p:sp>
                  <p:nvSpPr>
                    <p:cNvPr id="71" name="TextBox 70"/>
                    <p:cNvSpPr txBox="1"/>
                    <p:nvPr/>
                  </p:nvSpPr>
                  <p:spPr>
                    <a:xfrm>
                      <a:off x="2431773" y="1553817"/>
                      <a:ext cx="533400" cy="246221"/>
                    </a:xfrm>
                    <a:prstGeom prst="rect">
                      <a:avLst/>
                    </a:prstGeom>
                    <a:solidFill>
                      <a:schemeClr val="bg1"/>
                    </a:solidFill>
                  </p:spPr>
                  <p:txBody>
                    <a:bodyPr wrap="square" rtlCol="0">
                      <a:spAutoFit/>
                    </a:bodyPr>
                    <a:lstStyle/>
                    <a:p>
                      <a:r>
                        <a:rPr lang="en-IN" sz="1000" i="1" dirty="0" smtClean="0">
                          <a:latin typeface="Times New Roman" pitchFamily="18" charset="0"/>
                          <a:cs typeface="Times New Roman" pitchFamily="18" charset="0"/>
                        </a:rPr>
                        <a:t>HPTII</a:t>
                      </a:r>
                      <a:endParaRPr lang="en-IN" sz="1000" i="1" dirty="0">
                        <a:latin typeface="Times New Roman" pitchFamily="18" charset="0"/>
                        <a:cs typeface="Times New Roman" pitchFamily="18" charset="0"/>
                      </a:endParaRPr>
                    </a:p>
                  </p:txBody>
                </p:sp>
              </p:grpSp>
            </p:grpSp>
          </p:grpSp>
          <p:sp>
            <p:nvSpPr>
              <p:cNvPr id="63" name="TextBox 62"/>
              <p:cNvSpPr txBox="1"/>
              <p:nvPr/>
            </p:nvSpPr>
            <p:spPr>
              <a:xfrm>
                <a:off x="6274837" y="3305175"/>
                <a:ext cx="516488" cy="246221"/>
              </a:xfrm>
              <a:prstGeom prst="rect">
                <a:avLst/>
              </a:prstGeom>
              <a:noFill/>
            </p:spPr>
            <p:txBody>
              <a:bodyPr wrap="none" rtlCol="0">
                <a:spAutoFit/>
              </a:bodyPr>
              <a:lstStyle/>
              <a:p>
                <a:r>
                  <a:rPr lang="en-IN" sz="1000" dirty="0" smtClean="0">
                    <a:latin typeface="Times New Roman" pitchFamily="18" charset="0"/>
                    <a:cs typeface="Times New Roman" pitchFamily="18" charset="0"/>
                  </a:rPr>
                  <a:t>565bp</a:t>
                </a:r>
                <a:endParaRPr lang="en-IN" sz="1000" dirty="0">
                  <a:latin typeface="Times New Roman" pitchFamily="18" charset="0"/>
                  <a:cs typeface="Times New Roman" pitchFamily="18" charset="0"/>
                </a:endParaRPr>
              </a:p>
            </p:txBody>
          </p:sp>
          <p:sp>
            <p:nvSpPr>
              <p:cNvPr id="64" name="TextBox 63"/>
              <p:cNvSpPr txBox="1"/>
              <p:nvPr/>
            </p:nvSpPr>
            <p:spPr>
              <a:xfrm>
                <a:off x="6276975" y="4238625"/>
                <a:ext cx="516488" cy="246221"/>
              </a:xfrm>
              <a:prstGeom prst="rect">
                <a:avLst/>
              </a:prstGeom>
              <a:noFill/>
            </p:spPr>
            <p:txBody>
              <a:bodyPr wrap="none" rtlCol="0">
                <a:spAutoFit/>
              </a:bodyPr>
              <a:lstStyle/>
              <a:p>
                <a:r>
                  <a:rPr lang="en-IN" sz="1000" dirty="0" smtClean="0">
                    <a:latin typeface="Times New Roman" pitchFamily="18" charset="0"/>
                    <a:cs typeface="Times New Roman" pitchFamily="18" charset="0"/>
                  </a:rPr>
                  <a:t>745bp</a:t>
                </a:r>
                <a:endParaRPr lang="en-IN" sz="1000" dirty="0">
                  <a:latin typeface="Times New Roman" pitchFamily="18" charset="0"/>
                  <a:cs typeface="Times New Roman" pitchFamily="18" charset="0"/>
                </a:endParaRPr>
              </a:p>
            </p:txBody>
          </p:sp>
          <p:sp>
            <p:nvSpPr>
              <p:cNvPr id="65" name="TextBox 64"/>
              <p:cNvSpPr txBox="1"/>
              <p:nvPr/>
            </p:nvSpPr>
            <p:spPr>
              <a:xfrm>
                <a:off x="6267450" y="5335429"/>
                <a:ext cx="516488" cy="246221"/>
              </a:xfrm>
              <a:prstGeom prst="rect">
                <a:avLst/>
              </a:prstGeom>
              <a:noFill/>
            </p:spPr>
            <p:txBody>
              <a:bodyPr wrap="none" rtlCol="0">
                <a:spAutoFit/>
              </a:bodyPr>
              <a:lstStyle/>
              <a:p>
                <a:r>
                  <a:rPr lang="en-IN" sz="1000" dirty="0" smtClean="0">
                    <a:latin typeface="Times New Roman" pitchFamily="18" charset="0"/>
                    <a:cs typeface="Times New Roman" pitchFamily="18" charset="0"/>
                  </a:rPr>
                  <a:t>885bp</a:t>
                </a:r>
                <a:endParaRPr lang="en-IN" sz="1000" dirty="0">
                  <a:latin typeface="Times New Roman" pitchFamily="18" charset="0"/>
                  <a:cs typeface="Times New Roman" pitchFamily="18" charset="0"/>
                </a:endParaRPr>
              </a:p>
            </p:txBody>
          </p:sp>
        </p:gr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13"/>
          <p:cNvSpPr>
            <a:spLocks noChangeArrowheads="1"/>
          </p:cNvSpPr>
          <p:nvPr/>
        </p:nvSpPr>
        <p:spPr bwMode="auto">
          <a:xfrm>
            <a:off x="228600" y="8922603"/>
            <a:ext cx="6477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fontAlgn="base">
              <a:spcBef>
                <a:spcPct val="0"/>
              </a:spcBef>
              <a:spcAft>
                <a:spcPct val="0"/>
              </a:spcAft>
            </a:pPr>
            <a:r>
              <a:rPr lang="en-US" sz="1200" b="1" dirty="0" smtClean="0">
                <a:latin typeface="Times New Roman" pitchFamily="18" charset="0"/>
                <a:ea typeface="Calibri" pitchFamily="34" charset="0"/>
                <a:cs typeface="Times New Roman" pitchFamily="18" charset="0"/>
              </a:rPr>
              <a:t>Supplementary Figure S</a:t>
            </a:r>
            <a:r>
              <a:rPr kumimoji="0" lang="en-US" sz="1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4.</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ABA sensitivity assay</a:t>
            </a:r>
            <a:r>
              <a:rPr kumimoji="0" lang="en-US" sz="12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of </a:t>
            </a:r>
            <a:r>
              <a:rPr kumimoji="0" lang="en-US" sz="1200" b="0" i="1"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OsPYL10 </a:t>
            </a:r>
            <a:r>
              <a:rPr lang="en-US" sz="1200" dirty="0" smtClean="0">
                <a:latin typeface="Times New Roman" pitchFamily="18" charset="0"/>
                <a:ea typeface="Calibri" pitchFamily="34" charset="0"/>
                <a:cs typeface="Times New Roman" pitchFamily="18" charset="0"/>
              </a:rPr>
              <a:t>overexpressing lines </a:t>
            </a:r>
            <a:r>
              <a:rPr kumimoji="0" lang="en-US" sz="1200" b="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at germination stage. Dehusked sterilized seeds were grown in MS medium contains 2</a:t>
            </a:r>
            <a:r>
              <a:rPr lang="el-GR" sz="1200" b="1" dirty="0" smtClean="0"/>
              <a:t> </a:t>
            </a:r>
            <a:r>
              <a:rPr lang="el-GR" sz="1200" dirty="0" smtClean="0"/>
              <a:t>μ</a:t>
            </a:r>
            <a:r>
              <a:rPr kumimoji="0" lang="en-US" sz="1200" b="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M of ABA for 6 days. </a:t>
            </a:r>
            <a:r>
              <a:rPr kumimoji="0" lang="en-US" sz="1200" b="1"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(A) </a:t>
            </a:r>
            <a:r>
              <a:rPr kumimoji="0" lang="en-US" sz="120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Seedling growth under control and 2 </a:t>
            </a:r>
            <a:r>
              <a:rPr lang="el-GR" sz="1200" dirty="0" smtClean="0"/>
              <a:t>μ</a:t>
            </a:r>
            <a:r>
              <a:rPr lang="en-US" sz="1200" dirty="0" smtClean="0">
                <a:latin typeface="Times New Roman" pitchFamily="18" charset="0"/>
                <a:ea typeface="Calibri" pitchFamily="34" charset="0"/>
                <a:cs typeface="Times New Roman" pitchFamily="18" charset="0"/>
              </a:rPr>
              <a:t>M of ABA treatment. </a:t>
            </a:r>
            <a:r>
              <a:rPr lang="en-US" sz="1200" b="1" dirty="0" smtClean="0">
                <a:latin typeface="Times New Roman" pitchFamily="18" charset="0"/>
                <a:ea typeface="Calibri" pitchFamily="34" charset="0"/>
                <a:cs typeface="Times New Roman" pitchFamily="18" charset="0"/>
              </a:rPr>
              <a:t>(B-C)</a:t>
            </a:r>
            <a:r>
              <a:rPr lang="en-US" sz="1200" dirty="0" smtClean="0">
                <a:latin typeface="Times New Roman" pitchFamily="18" charset="0"/>
                <a:ea typeface="Calibri" pitchFamily="34" charset="0"/>
                <a:cs typeface="Times New Roman" pitchFamily="18" charset="0"/>
              </a:rPr>
              <a:t> Germination % under control and 2 </a:t>
            </a:r>
            <a:r>
              <a:rPr lang="el-GR" sz="1200" dirty="0" smtClean="0"/>
              <a:t>μ</a:t>
            </a:r>
            <a:r>
              <a:rPr lang="en-US" sz="1200" dirty="0" smtClean="0">
                <a:latin typeface="Times New Roman" pitchFamily="18" charset="0"/>
                <a:ea typeface="Calibri" pitchFamily="34" charset="0"/>
                <a:cs typeface="Times New Roman" pitchFamily="18" charset="0"/>
              </a:rPr>
              <a:t>M ABA treatment in WT and </a:t>
            </a:r>
            <a:r>
              <a:rPr lang="en-US" sz="1200" i="1" dirty="0" smtClean="0">
                <a:latin typeface="Times New Roman" pitchFamily="18" charset="0"/>
                <a:ea typeface="Calibri" pitchFamily="34" charset="0"/>
                <a:cs typeface="Times New Roman" pitchFamily="18" charset="0"/>
              </a:rPr>
              <a:t>OsPYL10</a:t>
            </a:r>
            <a:r>
              <a:rPr lang="en-US" sz="1200" dirty="0" smtClean="0">
                <a:latin typeface="Times New Roman" pitchFamily="18" charset="0"/>
                <a:ea typeface="Calibri" pitchFamily="34" charset="0"/>
                <a:cs typeface="Times New Roman" pitchFamily="18" charset="0"/>
              </a:rPr>
              <a:t> transgenic rice lines. </a:t>
            </a:r>
            <a:endParaRPr kumimoji="0" lang="en-US" sz="1800" i="0" u="none" strike="noStrike" cap="none" normalizeH="0" baseline="0" dirty="0" smtClean="0">
              <a:ln>
                <a:noFill/>
              </a:ln>
              <a:solidFill>
                <a:schemeClr val="tx1"/>
              </a:solidFill>
              <a:effectLst/>
              <a:latin typeface="Arial" pitchFamily="34" charset="0"/>
              <a:cs typeface="Arial" pitchFamily="34" charset="0"/>
            </a:endParaRPr>
          </a:p>
        </p:txBody>
      </p:sp>
      <p:grpSp>
        <p:nvGrpSpPr>
          <p:cNvPr id="32" name="Group 31"/>
          <p:cNvGrpSpPr/>
          <p:nvPr/>
        </p:nvGrpSpPr>
        <p:grpSpPr>
          <a:xfrm>
            <a:off x="914400" y="3577349"/>
            <a:ext cx="4575968" cy="2747251"/>
            <a:chOff x="1295400" y="3200400"/>
            <a:chExt cx="4652168" cy="3128251"/>
          </a:xfrm>
        </p:grpSpPr>
        <p:pic>
          <p:nvPicPr>
            <p:cNvPr id="1026" name="Picture 2"/>
            <p:cNvPicPr>
              <a:picLocks noChangeAspect="1" noChangeArrowheads="1"/>
            </p:cNvPicPr>
            <p:nvPr/>
          </p:nvPicPr>
          <p:blipFill>
            <a:blip r:embed="rId2" cstate="print"/>
            <a:srcRect l="61449"/>
            <a:stretch>
              <a:fillRect/>
            </a:stretch>
          </p:blipFill>
          <p:spPr bwMode="auto">
            <a:xfrm>
              <a:off x="2362200" y="3200400"/>
              <a:ext cx="3585368" cy="2975851"/>
            </a:xfrm>
            <a:prstGeom prst="rect">
              <a:avLst/>
            </a:prstGeom>
            <a:noFill/>
            <a:ln w="9525">
              <a:noFill/>
              <a:miter lim="800000"/>
              <a:headEnd/>
              <a:tailEnd/>
            </a:ln>
            <a:effectLst/>
          </p:spPr>
        </p:pic>
        <p:pic>
          <p:nvPicPr>
            <p:cNvPr id="31" name="Picture 2"/>
            <p:cNvPicPr>
              <a:picLocks noChangeAspect="1" noChangeArrowheads="1"/>
            </p:cNvPicPr>
            <p:nvPr/>
          </p:nvPicPr>
          <p:blipFill>
            <a:blip r:embed="rId2" cstate="print"/>
            <a:srcRect r="89349"/>
            <a:stretch>
              <a:fillRect/>
            </a:stretch>
          </p:blipFill>
          <p:spPr bwMode="auto">
            <a:xfrm>
              <a:off x="1295400" y="3352800"/>
              <a:ext cx="990600" cy="2975851"/>
            </a:xfrm>
            <a:prstGeom prst="rect">
              <a:avLst/>
            </a:prstGeom>
            <a:noFill/>
            <a:ln w="9525">
              <a:noFill/>
              <a:miter lim="800000"/>
              <a:headEnd/>
              <a:tailEnd/>
            </a:ln>
            <a:effectLst/>
          </p:spPr>
        </p:pic>
      </p:grpSp>
      <p:graphicFrame>
        <p:nvGraphicFramePr>
          <p:cNvPr id="33" name="Chart 32"/>
          <p:cNvGraphicFramePr/>
          <p:nvPr/>
        </p:nvGraphicFramePr>
        <p:xfrm>
          <a:off x="3733800" y="6553200"/>
          <a:ext cx="2819400" cy="2438400"/>
        </p:xfrm>
        <a:graphic>
          <a:graphicData uri="http://schemas.openxmlformats.org/drawingml/2006/chart">
            <c:chart xmlns:c="http://schemas.openxmlformats.org/drawingml/2006/chart" xmlns:r="http://schemas.openxmlformats.org/officeDocument/2006/relationships" r:id="rId3"/>
          </a:graphicData>
        </a:graphic>
      </p:graphicFrame>
      <p:grpSp>
        <p:nvGrpSpPr>
          <p:cNvPr id="10" name="Group 9"/>
          <p:cNvGrpSpPr/>
          <p:nvPr/>
        </p:nvGrpSpPr>
        <p:grpSpPr>
          <a:xfrm>
            <a:off x="457200" y="228600"/>
            <a:ext cx="5715000" cy="3200400"/>
            <a:chOff x="457200" y="228600"/>
            <a:chExt cx="5715000" cy="3200400"/>
          </a:xfrm>
        </p:grpSpPr>
        <p:pic>
          <p:nvPicPr>
            <p:cNvPr id="30" name="Picture 2"/>
            <p:cNvPicPr>
              <a:picLocks noChangeAspect="1" noChangeArrowheads="1"/>
            </p:cNvPicPr>
            <p:nvPr/>
          </p:nvPicPr>
          <p:blipFill>
            <a:blip r:embed="rId2" cstate="print"/>
            <a:srcRect r="38551"/>
            <a:stretch>
              <a:fillRect/>
            </a:stretch>
          </p:blipFill>
          <p:spPr bwMode="auto">
            <a:xfrm>
              <a:off x="457200" y="453149"/>
              <a:ext cx="5715000" cy="2975851"/>
            </a:xfrm>
            <a:prstGeom prst="rect">
              <a:avLst/>
            </a:prstGeom>
            <a:noFill/>
            <a:ln w="9525">
              <a:noFill/>
              <a:miter lim="800000"/>
              <a:headEnd/>
              <a:tailEnd/>
            </a:ln>
            <a:effectLst/>
          </p:spPr>
        </p:pic>
        <p:sp>
          <p:nvSpPr>
            <p:cNvPr id="35" name="TextBox 34"/>
            <p:cNvSpPr txBox="1"/>
            <p:nvPr/>
          </p:nvSpPr>
          <p:spPr>
            <a:xfrm>
              <a:off x="609600" y="228600"/>
              <a:ext cx="304800" cy="307777"/>
            </a:xfrm>
            <a:prstGeom prst="rect">
              <a:avLst/>
            </a:prstGeom>
            <a:noFill/>
          </p:spPr>
          <p:txBody>
            <a:bodyPr wrap="square" rtlCol="0">
              <a:spAutoFit/>
            </a:bodyPr>
            <a:lstStyle/>
            <a:p>
              <a:r>
                <a:rPr lang="en-IN" sz="1400" b="1" dirty="0" smtClean="0">
                  <a:latin typeface="Times New Roman" pitchFamily="18" charset="0"/>
                  <a:cs typeface="Times New Roman" pitchFamily="18" charset="0"/>
                </a:rPr>
                <a:t>A</a:t>
              </a:r>
              <a:endParaRPr lang="en-IN" sz="1400" b="1" dirty="0">
                <a:latin typeface="Times New Roman" pitchFamily="18" charset="0"/>
                <a:cs typeface="Times New Roman" pitchFamily="18" charset="0"/>
              </a:endParaRPr>
            </a:p>
          </p:txBody>
        </p:sp>
      </p:grpSp>
      <p:graphicFrame>
        <p:nvGraphicFramePr>
          <p:cNvPr id="12" name="Chart 11"/>
          <p:cNvGraphicFramePr/>
          <p:nvPr/>
        </p:nvGraphicFramePr>
        <p:xfrm>
          <a:off x="838200" y="6477000"/>
          <a:ext cx="2667000" cy="25146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nvGraphicFramePr>
        <p:xfrm>
          <a:off x="2133600" y="2209800"/>
          <a:ext cx="2895600" cy="2590800"/>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angle 8"/>
          <p:cNvSpPr>
            <a:spLocks noChangeArrowheads="1"/>
          </p:cNvSpPr>
          <p:nvPr/>
        </p:nvSpPr>
        <p:spPr bwMode="auto">
          <a:xfrm>
            <a:off x="685800" y="4985265"/>
            <a:ext cx="5791200"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spcBef>
                <a:spcPct val="0"/>
              </a:spcBef>
              <a:spcAft>
                <a:spcPct val="0"/>
              </a:spcAft>
            </a:pPr>
            <a:r>
              <a:rPr lang="en-US" sz="1200" b="1" dirty="0" smtClean="0">
                <a:latin typeface="Times New Roman" pitchFamily="18" charset="0"/>
                <a:ea typeface="Calibri" pitchFamily="34" charset="0"/>
                <a:cs typeface="Times New Roman" pitchFamily="18" charset="0"/>
              </a:rPr>
              <a:t>Supplementary Figure</a:t>
            </a:r>
            <a:r>
              <a:rPr kumimoji="0" lang="en-US" sz="1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S5.</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lang="en-US" sz="1200" dirty="0" smtClean="0">
                <a:latin typeface="Times New Roman" pitchFamily="18" charset="0"/>
                <a:ea typeface="Calibri" pitchFamily="34" charset="0"/>
                <a:cs typeface="Times New Roman" pitchFamily="18" charset="0"/>
              </a:rPr>
              <a:t>Temperature dependent induction of </a:t>
            </a:r>
            <a:r>
              <a:rPr lang="en-US" sz="1200" i="1" dirty="0" smtClean="0">
                <a:latin typeface="Times New Roman" pitchFamily="18" charset="0"/>
                <a:ea typeface="Calibri" pitchFamily="34" charset="0"/>
                <a:cs typeface="Times New Roman" pitchFamily="18" charset="0"/>
              </a:rPr>
              <a:t>AtRD29A</a:t>
            </a:r>
            <a:r>
              <a:rPr lang="en-US" sz="1200" dirty="0" smtClean="0">
                <a:latin typeface="Times New Roman" pitchFamily="18" charset="0"/>
                <a:ea typeface="Calibri" pitchFamily="34" charset="0"/>
                <a:cs typeface="Times New Roman" pitchFamily="18" charset="0"/>
              </a:rPr>
              <a:t> promoter. </a:t>
            </a:r>
            <a:r>
              <a:rPr lang="en-US" sz="1200" dirty="0" smtClean="0">
                <a:latin typeface="Times New Roman" pitchFamily="18" charset="0"/>
                <a:cs typeface="Times New Roman" pitchFamily="18" charset="0"/>
              </a:rPr>
              <a:t>RT-qPCR expression analysis of </a:t>
            </a:r>
            <a:r>
              <a:rPr lang="en-US" sz="1200" i="1" dirty="0" smtClean="0">
                <a:latin typeface="Times New Roman" pitchFamily="18" charset="0"/>
                <a:cs typeface="Times New Roman" pitchFamily="18" charset="0"/>
              </a:rPr>
              <a:t>AtRD29A</a:t>
            </a:r>
            <a:r>
              <a:rPr lang="en-US" sz="1200" dirty="0" smtClean="0">
                <a:latin typeface="Times New Roman" pitchFamily="18" charset="0"/>
                <a:cs typeface="Times New Roman" pitchFamily="18" charset="0"/>
              </a:rPr>
              <a:t> driven </a:t>
            </a:r>
            <a:r>
              <a:rPr lang="en-US" sz="1200" i="1" dirty="0" smtClean="0">
                <a:latin typeface="Times New Roman" pitchFamily="18" charset="0"/>
                <a:cs typeface="Times New Roman" pitchFamily="18" charset="0"/>
              </a:rPr>
              <a:t>OsPYL10</a:t>
            </a:r>
            <a:r>
              <a:rPr lang="en-US" sz="1200" dirty="0" smtClean="0">
                <a:latin typeface="Times New Roman" pitchFamily="18" charset="0"/>
                <a:cs typeface="Times New Roman" pitchFamily="18" charset="0"/>
              </a:rPr>
              <a:t> gene at 22</a:t>
            </a:r>
            <a:r>
              <a:rPr lang="en-US" sz="1200" baseline="30000" dirty="0" smtClean="0">
                <a:latin typeface="Times New Roman" pitchFamily="18" charset="0"/>
                <a:cs typeface="Times New Roman" pitchFamily="18" charset="0"/>
              </a:rPr>
              <a:t>o</a:t>
            </a:r>
            <a:r>
              <a:rPr lang="en-US" sz="1200" dirty="0" smtClean="0">
                <a:latin typeface="Times New Roman" pitchFamily="18" charset="0"/>
                <a:cs typeface="Times New Roman" pitchFamily="18" charset="0"/>
              </a:rPr>
              <a:t>C</a:t>
            </a:r>
            <a:r>
              <a:rPr lang="en-US" sz="1200" baseline="30000"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and 32</a:t>
            </a:r>
            <a:r>
              <a:rPr lang="en-US" sz="1200" baseline="30000" dirty="0" smtClean="0">
                <a:latin typeface="Times New Roman" pitchFamily="18" charset="0"/>
                <a:cs typeface="Times New Roman" pitchFamily="18" charset="0"/>
              </a:rPr>
              <a:t>o</a:t>
            </a:r>
            <a:r>
              <a:rPr lang="en-US" sz="1200" dirty="0" smtClean="0">
                <a:latin typeface="Times New Roman" pitchFamily="18" charset="0"/>
                <a:cs typeface="Times New Roman" pitchFamily="18" charset="0"/>
              </a:rPr>
              <a:t>C in transgenic rice. Transgene specific primers (OsPYL10q-F and NOS-R was used to </a:t>
            </a:r>
            <a:r>
              <a:rPr lang="en-US" sz="1200" dirty="0" err="1" smtClean="0">
                <a:latin typeface="Times New Roman" pitchFamily="18" charset="0"/>
                <a:cs typeface="Times New Roman" pitchFamily="18" charset="0"/>
              </a:rPr>
              <a:t>analyse</a:t>
            </a:r>
            <a:r>
              <a:rPr lang="en-US" sz="1200" dirty="0" smtClean="0">
                <a:latin typeface="Times New Roman" pitchFamily="18" charset="0"/>
                <a:cs typeface="Times New Roman" pitchFamily="18" charset="0"/>
              </a:rPr>
              <a:t> the expression of AtRD29A driven OsPYL10 in transgenics. T-DNA diagram above bar graph shows location of the primers. Total RNA isolated from leaf tissues of 60 days old rice plants grown at normal transgenic greenhouse conditions for rice (32</a:t>
            </a:r>
            <a:r>
              <a:rPr lang="en-US" sz="1200" baseline="30000" dirty="0" smtClean="0">
                <a:latin typeface="Times New Roman" pitchFamily="18" charset="0"/>
                <a:cs typeface="Times New Roman" pitchFamily="18" charset="0"/>
              </a:rPr>
              <a:t>o</a:t>
            </a:r>
            <a:r>
              <a:rPr lang="en-US" sz="1200" dirty="0" smtClean="0">
                <a:latin typeface="Times New Roman" pitchFamily="18" charset="0"/>
                <a:cs typeface="Times New Roman" pitchFamily="18" charset="0"/>
              </a:rPr>
              <a:t>C temperature) and 22</a:t>
            </a:r>
            <a:r>
              <a:rPr lang="en-US" sz="1200" baseline="30000" dirty="0" smtClean="0">
                <a:latin typeface="Times New Roman" pitchFamily="18" charset="0"/>
                <a:cs typeface="Times New Roman" pitchFamily="18" charset="0"/>
              </a:rPr>
              <a:t>o</a:t>
            </a:r>
            <a:r>
              <a:rPr lang="en-US" sz="1200" dirty="0" smtClean="0">
                <a:latin typeface="Times New Roman" pitchFamily="18" charset="0"/>
                <a:cs typeface="Times New Roman" pitchFamily="18" charset="0"/>
              </a:rPr>
              <a:t>C (a growth temperature conducive for Arabidopsis) was used as template.</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p:txBody>
      </p:sp>
      <p:grpSp>
        <p:nvGrpSpPr>
          <p:cNvPr id="40" name="Group 39"/>
          <p:cNvGrpSpPr/>
          <p:nvPr/>
        </p:nvGrpSpPr>
        <p:grpSpPr>
          <a:xfrm>
            <a:off x="696817" y="1233049"/>
            <a:ext cx="5769167" cy="613372"/>
            <a:chOff x="533400" y="1233049"/>
            <a:chExt cx="5769167" cy="613372"/>
          </a:xfrm>
        </p:grpSpPr>
        <p:grpSp>
          <p:nvGrpSpPr>
            <p:cNvPr id="9" name="Group 103"/>
            <p:cNvGrpSpPr/>
            <p:nvPr/>
          </p:nvGrpSpPr>
          <p:grpSpPr>
            <a:xfrm>
              <a:off x="533400" y="1233049"/>
              <a:ext cx="5769167" cy="364950"/>
              <a:chOff x="-65694" y="5718925"/>
              <a:chExt cx="5769164" cy="364950"/>
            </a:xfrm>
          </p:grpSpPr>
          <p:sp>
            <p:nvSpPr>
              <p:cNvPr id="11" name="TextBox 10"/>
              <p:cNvSpPr txBox="1"/>
              <p:nvPr/>
            </p:nvSpPr>
            <p:spPr>
              <a:xfrm>
                <a:off x="5246270" y="5781276"/>
                <a:ext cx="457200" cy="276999"/>
              </a:xfrm>
              <a:prstGeom prst="rect">
                <a:avLst/>
              </a:prstGeom>
              <a:noFill/>
            </p:spPr>
            <p:txBody>
              <a:bodyPr wrap="square" rtlCol="0">
                <a:spAutoFit/>
              </a:bodyPr>
              <a:lstStyle/>
              <a:p>
                <a:pPr algn="ctr"/>
                <a:r>
                  <a:rPr lang="en-IN" sz="1200" dirty="0" smtClean="0">
                    <a:latin typeface="Times New Roman" pitchFamily="18" charset="0"/>
                    <a:cs typeface="Times New Roman" pitchFamily="18" charset="0"/>
                  </a:rPr>
                  <a:t>RB</a:t>
                </a:r>
                <a:endParaRPr lang="en-IN" sz="1200" dirty="0">
                  <a:latin typeface="Times New Roman" pitchFamily="18" charset="0"/>
                  <a:cs typeface="Times New Roman" pitchFamily="18" charset="0"/>
                </a:endParaRPr>
              </a:p>
            </p:txBody>
          </p:sp>
          <p:sp>
            <p:nvSpPr>
              <p:cNvPr id="12" name="Right Arrow 11"/>
              <p:cNvSpPr/>
              <p:nvPr/>
            </p:nvSpPr>
            <p:spPr>
              <a:xfrm>
                <a:off x="3024250" y="5735750"/>
                <a:ext cx="685800" cy="324000"/>
              </a:xfrm>
              <a:prstGeom prst="rightArrow">
                <a:avLst/>
              </a:prstGeom>
              <a:solidFill>
                <a:srgbClr val="00B05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3" name="Rectangle 12"/>
              <p:cNvSpPr/>
              <p:nvPr/>
            </p:nvSpPr>
            <p:spPr>
              <a:xfrm>
                <a:off x="3710050" y="5795125"/>
                <a:ext cx="685800" cy="216000"/>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cxnSp>
            <p:nvCxnSpPr>
              <p:cNvPr id="14" name="Straight Connector 13"/>
              <p:cNvCxnSpPr/>
              <p:nvPr/>
            </p:nvCxnSpPr>
            <p:spPr>
              <a:xfrm rot="16200000">
                <a:off x="2892950" y="5774025"/>
                <a:ext cx="0" cy="252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Right Arrow 14"/>
              <p:cNvSpPr/>
              <p:nvPr/>
            </p:nvSpPr>
            <p:spPr>
              <a:xfrm rot="10800000">
                <a:off x="2006000" y="5733135"/>
                <a:ext cx="756000" cy="311724"/>
              </a:xfrm>
              <a:prstGeom prst="rightArrow">
                <a:avLst/>
              </a:prstGeom>
              <a:solidFill>
                <a:schemeClr val="accent6">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6" name="Right Arrow 15"/>
              <p:cNvSpPr/>
              <p:nvPr/>
            </p:nvSpPr>
            <p:spPr>
              <a:xfrm rot="10800000">
                <a:off x="1170131" y="5747600"/>
                <a:ext cx="828485" cy="288000"/>
              </a:xfrm>
              <a:prstGeom prst="rightArrow">
                <a:avLst/>
              </a:prstGeom>
              <a:solidFill>
                <a:schemeClr val="accent5">
                  <a:lumMod val="40000"/>
                  <a:lumOff val="6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7" name="Rectangle 16"/>
              <p:cNvSpPr/>
              <p:nvPr/>
            </p:nvSpPr>
            <p:spPr>
              <a:xfrm>
                <a:off x="700642" y="5787209"/>
                <a:ext cx="468000" cy="230400"/>
              </a:xfrm>
              <a:prstGeom prst="rect">
                <a:avLst/>
              </a:prstGeom>
              <a:solidFill>
                <a:srgbClr val="00B0F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cxnSp>
            <p:nvCxnSpPr>
              <p:cNvPr id="18" name="Straight Connector 17"/>
              <p:cNvCxnSpPr/>
              <p:nvPr/>
            </p:nvCxnSpPr>
            <p:spPr>
              <a:xfrm rot="16200000">
                <a:off x="549550" y="5774026"/>
                <a:ext cx="0" cy="252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421575" y="5723875"/>
                <a:ext cx="0" cy="3600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a:off x="5047255" y="5769076"/>
                <a:ext cx="0" cy="252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5162531" y="5718925"/>
                <a:ext cx="0" cy="3600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65694" y="5781276"/>
                <a:ext cx="457200" cy="276999"/>
              </a:xfrm>
              <a:prstGeom prst="rect">
                <a:avLst/>
              </a:prstGeom>
              <a:noFill/>
            </p:spPr>
            <p:txBody>
              <a:bodyPr wrap="square" rtlCol="0">
                <a:spAutoFit/>
              </a:bodyPr>
              <a:lstStyle/>
              <a:p>
                <a:pPr algn="ctr"/>
                <a:r>
                  <a:rPr lang="en-IN" sz="1200" dirty="0" smtClean="0">
                    <a:latin typeface="Times New Roman" pitchFamily="18" charset="0"/>
                    <a:cs typeface="Times New Roman" pitchFamily="18" charset="0"/>
                  </a:rPr>
                  <a:t>LB</a:t>
                </a:r>
                <a:endParaRPr lang="en-IN" sz="1200" dirty="0">
                  <a:latin typeface="Times New Roman" pitchFamily="18" charset="0"/>
                  <a:cs typeface="Times New Roman" pitchFamily="18" charset="0"/>
                </a:endParaRPr>
              </a:p>
            </p:txBody>
          </p:sp>
          <p:sp>
            <p:nvSpPr>
              <p:cNvPr id="23" name="TextBox 22"/>
              <p:cNvSpPr txBox="1"/>
              <p:nvPr/>
            </p:nvSpPr>
            <p:spPr>
              <a:xfrm>
                <a:off x="666000" y="5780848"/>
                <a:ext cx="545288" cy="246221"/>
              </a:xfrm>
              <a:prstGeom prst="rect">
                <a:avLst/>
              </a:prstGeom>
              <a:noFill/>
              <a:ln w="3175">
                <a:noFill/>
              </a:ln>
            </p:spPr>
            <p:txBody>
              <a:bodyPr wrap="square" rtlCol="0">
                <a:spAutoFit/>
              </a:bodyPr>
              <a:lstStyle/>
              <a:p>
                <a:pPr algn="ctr"/>
                <a:r>
                  <a:rPr lang="en-IN" sz="1000" b="1" dirty="0" smtClean="0">
                    <a:latin typeface="Times New Roman" pitchFamily="18" charset="0"/>
                    <a:cs typeface="Times New Roman" pitchFamily="18" charset="0"/>
                  </a:rPr>
                  <a:t>PolyA</a:t>
                </a:r>
                <a:endParaRPr lang="en-IN" sz="1000" b="1" dirty="0">
                  <a:latin typeface="Times New Roman" pitchFamily="18" charset="0"/>
                  <a:cs typeface="Times New Roman" pitchFamily="18" charset="0"/>
                </a:endParaRPr>
              </a:p>
            </p:txBody>
          </p:sp>
          <p:sp>
            <p:nvSpPr>
              <p:cNvPr id="24" name="TextBox 23"/>
              <p:cNvSpPr txBox="1"/>
              <p:nvPr/>
            </p:nvSpPr>
            <p:spPr>
              <a:xfrm>
                <a:off x="1370474" y="5768309"/>
                <a:ext cx="545288" cy="246221"/>
              </a:xfrm>
              <a:prstGeom prst="rect">
                <a:avLst/>
              </a:prstGeom>
              <a:noFill/>
              <a:ln w="3175">
                <a:noFill/>
              </a:ln>
            </p:spPr>
            <p:txBody>
              <a:bodyPr wrap="square" rtlCol="0">
                <a:spAutoFit/>
              </a:bodyPr>
              <a:lstStyle/>
              <a:p>
                <a:pPr algn="ctr"/>
                <a:r>
                  <a:rPr lang="en-IN" sz="1000" b="1" i="1" dirty="0" smtClean="0">
                    <a:latin typeface="Times New Roman" pitchFamily="18" charset="0"/>
                    <a:cs typeface="Times New Roman" pitchFamily="18" charset="0"/>
                  </a:rPr>
                  <a:t>HPTII</a:t>
                </a:r>
                <a:endParaRPr lang="en-IN" sz="1000" b="1" i="1" dirty="0">
                  <a:latin typeface="Times New Roman" pitchFamily="18" charset="0"/>
                  <a:cs typeface="Times New Roman" pitchFamily="18" charset="0"/>
                </a:endParaRPr>
              </a:p>
            </p:txBody>
          </p:sp>
          <p:sp>
            <p:nvSpPr>
              <p:cNvPr id="25" name="TextBox 24"/>
              <p:cNvSpPr txBox="1"/>
              <p:nvPr/>
            </p:nvSpPr>
            <p:spPr>
              <a:xfrm>
                <a:off x="2043629" y="5764066"/>
                <a:ext cx="748148" cy="246221"/>
              </a:xfrm>
              <a:prstGeom prst="rect">
                <a:avLst/>
              </a:prstGeom>
              <a:noFill/>
              <a:ln w="3175">
                <a:noFill/>
              </a:ln>
            </p:spPr>
            <p:txBody>
              <a:bodyPr wrap="square" rtlCol="0">
                <a:spAutoFit/>
              </a:bodyPr>
              <a:lstStyle/>
              <a:p>
                <a:pPr algn="ctr"/>
                <a:r>
                  <a:rPr lang="en-IN" sz="1000" b="1" i="1" dirty="0" smtClean="0">
                    <a:latin typeface="Times New Roman" pitchFamily="18" charset="0"/>
                    <a:cs typeface="Times New Roman" pitchFamily="18" charset="0"/>
                  </a:rPr>
                  <a:t>CaMV35S</a:t>
                </a:r>
                <a:endParaRPr lang="en-IN" sz="1000" b="1" i="1" dirty="0">
                  <a:latin typeface="Times New Roman" pitchFamily="18" charset="0"/>
                  <a:cs typeface="Times New Roman" pitchFamily="18" charset="0"/>
                </a:endParaRPr>
              </a:p>
            </p:txBody>
          </p:sp>
          <p:sp>
            <p:nvSpPr>
              <p:cNvPr id="26" name="TextBox 25"/>
              <p:cNvSpPr txBox="1"/>
              <p:nvPr/>
            </p:nvSpPr>
            <p:spPr>
              <a:xfrm>
                <a:off x="2966344" y="5763236"/>
                <a:ext cx="748148" cy="246221"/>
              </a:xfrm>
              <a:prstGeom prst="rect">
                <a:avLst/>
              </a:prstGeom>
              <a:noFill/>
              <a:ln w="3175">
                <a:noFill/>
              </a:ln>
            </p:spPr>
            <p:txBody>
              <a:bodyPr wrap="square" rtlCol="0">
                <a:spAutoFit/>
              </a:bodyPr>
              <a:lstStyle/>
              <a:p>
                <a:pPr algn="ctr"/>
                <a:r>
                  <a:rPr lang="en-IN" sz="1000" b="1" i="1" dirty="0" smtClean="0">
                    <a:latin typeface="Times New Roman" pitchFamily="18" charset="0"/>
                    <a:cs typeface="Times New Roman" pitchFamily="18" charset="0"/>
                  </a:rPr>
                  <a:t>AtRD29A</a:t>
                </a:r>
                <a:endParaRPr lang="en-IN" sz="1000" b="1" i="1" dirty="0">
                  <a:latin typeface="Times New Roman" pitchFamily="18" charset="0"/>
                  <a:cs typeface="Times New Roman" pitchFamily="18" charset="0"/>
                </a:endParaRPr>
              </a:p>
            </p:txBody>
          </p:sp>
          <p:sp>
            <p:nvSpPr>
              <p:cNvPr id="27" name="TextBox 26"/>
              <p:cNvSpPr txBox="1"/>
              <p:nvPr/>
            </p:nvSpPr>
            <p:spPr>
              <a:xfrm>
                <a:off x="3683385" y="5785162"/>
                <a:ext cx="748148" cy="246221"/>
              </a:xfrm>
              <a:prstGeom prst="rect">
                <a:avLst/>
              </a:prstGeom>
              <a:noFill/>
              <a:ln w="3175">
                <a:noFill/>
              </a:ln>
            </p:spPr>
            <p:txBody>
              <a:bodyPr wrap="square" rtlCol="0">
                <a:spAutoFit/>
              </a:bodyPr>
              <a:lstStyle/>
              <a:p>
                <a:pPr algn="ctr"/>
                <a:r>
                  <a:rPr lang="en-IN" sz="1000" b="1" i="1" dirty="0" smtClean="0">
                    <a:latin typeface="Times New Roman" pitchFamily="18" charset="0"/>
                    <a:cs typeface="Times New Roman" pitchFamily="18" charset="0"/>
                  </a:rPr>
                  <a:t>OsPYL10</a:t>
                </a:r>
                <a:endParaRPr lang="en-IN" sz="1000" b="1" i="1" dirty="0">
                  <a:latin typeface="Times New Roman" pitchFamily="18" charset="0"/>
                  <a:cs typeface="Times New Roman" pitchFamily="18" charset="0"/>
                </a:endParaRPr>
              </a:p>
            </p:txBody>
          </p:sp>
          <p:sp>
            <p:nvSpPr>
              <p:cNvPr id="28" name="TextBox 27"/>
              <p:cNvSpPr txBox="1"/>
              <p:nvPr/>
            </p:nvSpPr>
            <p:spPr>
              <a:xfrm>
                <a:off x="4408070" y="5779078"/>
                <a:ext cx="545288" cy="246221"/>
              </a:xfrm>
              <a:prstGeom prst="rect">
                <a:avLst/>
              </a:prstGeom>
              <a:solidFill>
                <a:schemeClr val="accent6">
                  <a:lumMod val="75000"/>
                </a:schemeClr>
              </a:solidFill>
              <a:ln w="3175">
                <a:noFill/>
              </a:ln>
              <a:effectLst>
                <a:outerShdw blurRad="50800" dist="38100" dir="2700000" algn="tl" rotWithShape="0">
                  <a:prstClr val="black">
                    <a:alpha val="40000"/>
                  </a:prstClr>
                </a:outerShdw>
              </a:effectLst>
            </p:spPr>
            <p:txBody>
              <a:bodyPr wrap="square" rtlCol="0">
                <a:spAutoFit/>
              </a:bodyPr>
              <a:lstStyle/>
              <a:p>
                <a:pPr algn="ctr"/>
                <a:r>
                  <a:rPr lang="en-IN" sz="1000" b="1" dirty="0" smtClean="0">
                    <a:latin typeface="Times New Roman" pitchFamily="18" charset="0"/>
                    <a:cs typeface="Times New Roman" pitchFamily="18" charset="0"/>
                  </a:rPr>
                  <a:t>NOS</a:t>
                </a:r>
                <a:endParaRPr lang="en-IN" sz="1000" b="1" dirty="0">
                  <a:latin typeface="Times New Roman" pitchFamily="18" charset="0"/>
                  <a:cs typeface="Times New Roman" pitchFamily="18" charset="0"/>
                </a:endParaRPr>
              </a:p>
            </p:txBody>
          </p:sp>
        </p:grpSp>
        <p:cxnSp>
          <p:nvCxnSpPr>
            <p:cNvPr id="34" name="Straight Connector 33"/>
            <p:cNvCxnSpPr/>
            <p:nvPr/>
          </p:nvCxnSpPr>
          <p:spPr>
            <a:xfrm>
              <a:off x="4724400" y="1600200"/>
              <a:ext cx="152400" cy="0"/>
            </a:xfrm>
            <a:prstGeom prst="line">
              <a:avLst/>
            </a:prstGeom>
            <a:ln w="190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a:off x="5105400" y="1600200"/>
              <a:ext cx="152400" cy="0"/>
            </a:xfrm>
            <a:prstGeom prst="line">
              <a:avLst/>
            </a:prstGeom>
            <a:ln w="190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4077439" y="1600200"/>
              <a:ext cx="875561" cy="246221"/>
            </a:xfrm>
            <a:prstGeom prst="rect">
              <a:avLst/>
            </a:prstGeom>
          </p:spPr>
          <p:txBody>
            <a:bodyPr wrap="none">
              <a:spAutoFit/>
            </a:bodyPr>
            <a:lstStyle/>
            <a:p>
              <a:r>
                <a:rPr lang="en-US" sz="1000" dirty="0" smtClean="0">
                  <a:latin typeface="Times New Roman" pitchFamily="18" charset="0"/>
                  <a:cs typeface="Times New Roman" pitchFamily="18" charset="0"/>
                </a:rPr>
                <a:t>OsPYL10q-F</a:t>
              </a:r>
              <a:endParaRPr lang="en-IN" sz="1000" dirty="0"/>
            </a:p>
          </p:txBody>
        </p:sp>
        <p:sp>
          <p:nvSpPr>
            <p:cNvPr id="38" name="Rectangle 37"/>
            <p:cNvSpPr/>
            <p:nvPr/>
          </p:nvSpPr>
          <p:spPr>
            <a:xfrm>
              <a:off x="5105400" y="1600200"/>
              <a:ext cx="569387" cy="246221"/>
            </a:xfrm>
            <a:prstGeom prst="rect">
              <a:avLst/>
            </a:prstGeom>
          </p:spPr>
          <p:txBody>
            <a:bodyPr wrap="none">
              <a:spAutoFit/>
            </a:bodyPr>
            <a:lstStyle/>
            <a:p>
              <a:r>
                <a:rPr lang="en-US" sz="1000" dirty="0" smtClean="0">
                  <a:latin typeface="Times New Roman" pitchFamily="18" charset="0"/>
                  <a:cs typeface="Times New Roman" pitchFamily="18" charset="0"/>
                </a:rPr>
                <a:t>NOS-R</a:t>
              </a:r>
              <a:endParaRPr lang="en-IN" sz="1000" dirty="0"/>
            </a:p>
          </p:txBody>
        </p:sp>
        <p:sp>
          <p:nvSpPr>
            <p:cNvPr id="39" name="Rectangle 38"/>
            <p:cNvSpPr/>
            <p:nvPr/>
          </p:nvSpPr>
          <p:spPr>
            <a:xfrm>
              <a:off x="2093393" y="1593850"/>
              <a:ext cx="2154757" cy="246221"/>
            </a:xfrm>
            <a:prstGeom prst="rect">
              <a:avLst/>
            </a:prstGeom>
          </p:spPr>
          <p:txBody>
            <a:bodyPr wrap="none">
              <a:spAutoFit/>
            </a:bodyPr>
            <a:lstStyle/>
            <a:p>
              <a:r>
                <a:rPr lang="en-US" sz="1000" dirty="0" smtClean="0">
                  <a:latin typeface="Times New Roman" pitchFamily="18" charset="0"/>
                  <a:cs typeface="Times New Roman" pitchFamily="18" charset="0"/>
                </a:rPr>
                <a:t>Transgene PYL10-NOS Primers used:</a:t>
              </a:r>
              <a:endParaRPr lang="en-IN" sz="1000" dirty="0"/>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hart 7"/>
          <p:cNvGraphicFramePr/>
          <p:nvPr/>
        </p:nvGraphicFramePr>
        <p:xfrm>
          <a:off x="762000" y="4267200"/>
          <a:ext cx="2631688" cy="207890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Chart 9"/>
          <p:cNvGraphicFramePr/>
          <p:nvPr/>
        </p:nvGraphicFramePr>
        <p:xfrm>
          <a:off x="3657601" y="1828800"/>
          <a:ext cx="2667000" cy="2209799"/>
        </p:xfrm>
        <a:graphic>
          <a:graphicData uri="http://schemas.openxmlformats.org/drawingml/2006/chart">
            <c:chart xmlns:c="http://schemas.openxmlformats.org/drawingml/2006/chart" xmlns:r="http://schemas.openxmlformats.org/officeDocument/2006/relationships" r:id="rId3"/>
          </a:graphicData>
        </a:graphic>
      </p:graphicFrame>
      <p:sp>
        <p:nvSpPr>
          <p:cNvPr id="12" name="Rectangle 8"/>
          <p:cNvSpPr>
            <a:spLocks noChangeArrowheads="1"/>
          </p:cNvSpPr>
          <p:nvPr/>
        </p:nvSpPr>
        <p:spPr bwMode="auto">
          <a:xfrm>
            <a:off x="228600" y="6629400"/>
            <a:ext cx="6477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fontAlgn="base">
              <a:spcBef>
                <a:spcPct val="0"/>
              </a:spcBef>
              <a:spcAft>
                <a:spcPct val="0"/>
              </a:spcAft>
            </a:pPr>
            <a:r>
              <a:rPr lang="en-US" sz="1200" b="1" dirty="0" smtClean="0">
                <a:latin typeface="Times New Roman" pitchFamily="18" charset="0"/>
                <a:ea typeface="Calibri" pitchFamily="34" charset="0"/>
                <a:cs typeface="Times New Roman" pitchFamily="18" charset="0"/>
              </a:rPr>
              <a:t>Supplementary Figure</a:t>
            </a:r>
            <a:r>
              <a:rPr kumimoji="0" lang="en-US" sz="1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S6.</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Evaluation of overexpressing </a:t>
            </a:r>
            <a:r>
              <a:rPr kumimoji="0" lang="en-US" sz="12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OsPYL10</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transgenic rice under drought stress at reproductive stage. (</a:t>
            </a:r>
            <a:r>
              <a:rPr lang="en-US" sz="1200" b="1" dirty="0" smtClean="0">
                <a:latin typeface="Times New Roman" pitchFamily="18" charset="0"/>
                <a:ea typeface="Calibri" pitchFamily="34" charset="0"/>
                <a:cs typeface="Times New Roman" pitchFamily="18" charset="0"/>
              </a:rPr>
              <a:t>A-B)</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MDA and H</a:t>
            </a:r>
            <a:r>
              <a:rPr kumimoji="0" lang="en-US" sz="12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2</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O</a:t>
            </a:r>
            <a:r>
              <a:rPr kumimoji="0" lang="en-US" sz="12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2 </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content were measured in overexpressing </a:t>
            </a:r>
            <a:r>
              <a:rPr kumimoji="0" lang="en-US" sz="1200" b="0"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OsPYL10 </a:t>
            </a:r>
            <a:r>
              <a:rPr kumimoji="0" lang="en-US" sz="1200" b="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transgenic rice and WT under control. </a:t>
            </a:r>
            <a:r>
              <a:rPr lang="en-US" sz="1200" dirty="0" smtClean="0">
                <a:latin typeface="Times New Roman" pitchFamily="18" charset="0"/>
                <a:ea typeface="Calibri" pitchFamily="34" charset="0"/>
                <a:cs typeface="Times New Roman" pitchFamily="18" charset="0"/>
              </a:rPr>
              <a:t>(</a:t>
            </a:r>
            <a:r>
              <a:rPr lang="en-US" sz="1200" b="1" dirty="0" smtClean="0">
                <a:latin typeface="Times New Roman" pitchFamily="18" charset="0"/>
                <a:ea typeface="Calibri" pitchFamily="34" charset="0"/>
                <a:cs typeface="Times New Roman" pitchFamily="18" charset="0"/>
              </a:rPr>
              <a:t>C)</a:t>
            </a:r>
            <a:r>
              <a:rPr kumimoji="0" lang="en-US" sz="1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Plant biomass of plants under control and drought at maturity.</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5" name="Chart 14"/>
          <p:cNvGraphicFramePr/>
          <p:nvPr/>
        </p:nvGraphicFramePr>
        <p:xfrm>
          <a:off x="685800" y="1828800"/>
          <a:ext cx="2667000" cy="22098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4809</TotalTime>
  <Words>517</Words>
  <Application>Microsoft Office PowerPoint</Application>
  <PresentationFormat>A4 Paper (210x297 mm)</PresentationFormat>
  <Paragraphs>101</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Slide 1</vt:lpstr>
      <vt:lpstr>Slide 2</vt:lpstr>
      <vt:lpstr>Slide 3</vt:lpstr>
      <vt:lpstr>Slide 4</vt:lpstr>
      <vt:lpstr>Slide 5</vt:lpstr>
      <vt:lpstr>Slide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Rakesh</dc:creator>
  <cp:lastModifiedBy>Rakesh</cp:lastModifiedBy>
  <cp:revision>671</cp:revision>
  <dcterms:created xsi:type="dcterms:W3CDTF">2006-08-16T00:00:00Z</dcterms:created>
  <dcterms:modified xsi:type="dcterms:W3CDTF">2019-10-19T13:54:02Z</dcterms:modified>
</cp:coreProperties>
</file>