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8" r:id="rId2"/>
    <p:sldId id="264" r:id="rId3"/>
    <p:sldId id="265" r:id="rId4"/>
    <p:sldId id="266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5" autoAdjust="0"/>
    <p:restoredTop sz="93891" autoAdjust="0"/>
  </p:normalViewPr>
  <p:slideViewPr>
    <p:cSldViewPr showGuides="1">
      <p:cViewPr varScale="1">
        <p:scale>
          <a:sx n="112" d="100"/>
          <a:sy n="112" d="100"/>
        </p:scale>
        <p:origin x="206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6DB2D-D49F-427F-8180-ABCCC381C8D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B32A2-65A1-4DE0-944C-25B71D2A46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580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3A46A-3B83-584A-BBF8-B43BB5581F59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82A7C-5EDD-B247-8B59-D6A2C930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9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38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63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35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00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83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13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14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1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0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82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2364F-8F7E-4A33-B10D-2A77C56BC44C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F686E-C052-4393-BB0C-E4607AB6CC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58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/>
          <p:cNvGrpSpPr/>
          <p:nvPr/>
        </p:nvGrpSpPr>
        <p:grpSpPr>
          <a:xfrm>
            <a:off x="1198717" y="1243645"/>
            <a:ext cx="6829667" cy="3049451"/>
            <a:chOff x="1117497" y="59482"/>
            <a:chExt cx="6829667" cy="3049451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 flipV="1">
              <a:off x="1917788" y="124906"/>
              <a:ext cx="0" cy="24570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H="1">
              <a:off x="1866167" y="2581949"/>
              <a:ext cx="5162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567497" y="2516525"/>
              <a:ext cx="191043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1.5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1866167" y="1967689"/>
              <a:ext cx="5162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567497" y="1902265"/>
              <a:ext cx="191043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2.0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1866167" y="1353428"/>
              <a:ext cx="5162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567497" y="1288004"/>
              <a:ext cx="191043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2.5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1866167" y="739168"/>
              <a:ext cx="5162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567497" y="673744"/>
              <a:ext cx="191043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3.0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>
              <a:off x="1866167" y="124906"/>
              <a:ext cx="5162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1567497" y="59482"/>
              <a:ext cx="191043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3.5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1917788" y="2581949"/>
              <a:ext cx="373151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1917788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877227" y="2698258"/>
              <a:ext cx="76131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2537249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2459815" y="2698258"/>
              <a:ext cx="152259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3160396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082965" y="2698258"/>
              <a:ext cx="152259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>
              <a:off x="3783546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3706111" y="2698258"/>
              <a:ext cx="152259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4406692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4325573" y="2698258"/>
              <a:ext cx="152259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40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5026153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4948722" y="2698258"/>
              <a:ext cx="152259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50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5649303" y="2581949"/>
              <a:ext cx="0" cy="50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5571869" y="2698258"/>
              <a:ext cx="152259" cy="16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anose="020B0609070205080204" pitchFamily="49" charset="-128"/>
                  <a:cs typeface="Arial" panose="020B0604020202020204" pitchFamily="34" charset="0"/>
                </a:rPr>
                <a:t>60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 flipV="1">
              <a:off x="1917788" y="637397"/>
              <a:ext cx="3731514" cy="18536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1917788" y="2581949"/>
              <a:ext cx="373151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V="1">
              <a:off x="1917788" y="124906"/>
              <a:ext cx="0" cy="24570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4023216" y="1193502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4152272" y="361161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>
              <a:off x="3492251" y="553798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>
              <a:off x="4672176" y="1589683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3322636" y="350256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5228954" y="1066289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4049029" y="1578778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41"/>
            <p:cNvSpPr>
              <a:spLocks noChangeArrowheads="1"/>
            </p:cNvSpPr>
            <p:nvPr/>
          </p:nvSpPr>
          <p:spPr bwMode="auto">
            <a:xfrm>
              <a:off x="3687676" y="939074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Oval 42"/>
            <p:cNvSpPr>
              <a:spLocks noChangeArrowheads="1"/>
            </p:cNvSpPr>
            <p:nvPr/>
          </p:nvSpPr>
          <p:spPr bwMode="auto">
            <a:xfrm>
              <a:off x="3156711" y="1564239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4970845" y="1858650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Oval 44"/>
            <p:cNvSpPr>
              <a:spLocks noChangeArrowheads="1"/>
            </p:cNvSpPr>
            <p:nvPr/>
          </p:nvSpPr>
          <p:spPr bwMode="auto">
            <a:xfrm>
              <a:off x="4709049" y="822765"/>
              <a:ext cx="92183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Oval 45"/>
            <p:cNvSpPr>
              <a:spLocks noChangeArrowheads="1"/>
            </p:cNvSpPr>
            <p:nvPr/>
          </p:nvSpPr>
          <p:spPr bwMode="auto">
            <a:xfrm>
              <a:off x="5110961" y="1040846"/>
              <a:ext cx="92183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4723797" y="1000865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Oval 47"/>
            <p:cNvSpPr>
              <a:spLocks noChangeArrowheads="1"/>
            </p:cNvSpPr>
            <p:nvPr/>
          </p:nvSpPr>
          <p:spPr bwMode="auto">
            <a:xfrm>
              <a:off x="4063777" y="1091730"/>
              <a:ext cx="88494" cy="87232"/>
            </a:xfrm>
            <a:prstGeom prst="ellipse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Oval 48"/>
            <p:cNvSpPr>
              <a:spLocks noChangeArrowheads="1"/>
            </p:cNvSpPr>
            <p:nvPr/>
          </p:nvSpPr>
          <p:spPr bwMode="auto">
            <a:xfrm>
              <a:off x="4152272" y="655569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Oval 49"/>
            <p:cNvSpPr>
              <a:spLocks noChangeArrowheads="1"/>
            </p:cNvSpPr>
            <p:nvPr/>
          </p:nvSpPr>
          <p:spPr bwMode="auto">
            <a:xfrm>
              <a:off x="3919973" y="1066289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50"/>
            <p:cNvSpPr>
              <a:spLocks noChangeArrowheads="1"/>
            </p:cNvSpPr>
            <p:nvPr/>
          </p:nvSpPr>
          <p:spPr bwMode="auto">
            <a:xfrm>
              <a:off x="3208332" y="913633"/>
              <a:ext cx="88494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4063777" y="757341"/>
              <a:ext cx="88494" cy="90868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Oval 52"/>
            <p:cNvSpPr>
              <a:spLocks noChangeArrowheads="1"/>
            </p:cNvSpPr>
            <p:nvPr/>
          </p:nvSpPr>
          <p:spPr bwMode="auto">
            <a:xfrm>
              <a:off x="3219392" y="1284370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Oval 53"/>
            <p:cNvSpPr>
              <a:spLocks noChangeArrowheads="1"/>
            </p:cNvSpPr>
            <p:nvPr/>
          </p:nvSpPr>
          <p:spPr bwMode="auto">
            <a:xfrm>
              <a:off x="3141961" y="1884091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Oval 54"/>
            <p:cNvSpPr>
              <a:spLocks noChangeArrowheads="1"/>
            </p:cNvSpPr>
            <p:nvPr/>
          </p:nvSpPr>
          <p:spPr bwMode="auto">
            <a:xfrm>
              <a:off x="4023216" y="757341"/>
              <a:ext cx="88494" cy="90868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Oval 55"/>
            <p:cNvSpPr>
              <a:spLocks noChangeArrowheads="1"/>
            </p:cNvSpPr>
            <p:nvPr/>
          </p:nvSpPr>
          <p:spPr bwMode="auto">
            <a:xfrm>
              <a:off x="3558621" y="1949515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val 56"/>
            <p:cNvSpPr>
              <a:spLocks noChangeArrowheads="1"/>
            </p:cNvSpPr>
            <p:nvPr/>
          </p:nvSpPr>
          <p:spPr bwMode="auto">
            <a:xfrm>
              <a:off x="3374258" y="1102636"/>
              <a:ext cx="88494" cy="90868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57"/>
            <p:cNvSpPr>
              <a:spLocks noChangeArrowheads="1"/>
            </p:cNvSpPr>
            <p:nvPr/>
          </p:nvSpPr>
          <p:spPr bwMode="auto">
            <a:xfrm>
              <a:off x="3451691" y="964518"/>
              <a:ext cx="92183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Oval 58"/>
            <p:cNvSpPr>
              <a:spLocks noChangeArrowheads="1"/>
            </p:cNvSpPr>
            <p:nvPr/>
          </p:nvSpPr>
          <p:spPr bwMode="auto">
            <a:xfrm>
              <a:off x="3389007" y="1462468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Oval 59"/>
            <p:cNvSpPr>
              <a:spLocks noChangeArrowheads="1"/>
            </p:cNvSpPr>
            <p:nvPr/>
          </p:nvSpPr>
          <p:spPr bwMode="auto">
            <a:xfrm>
              <a:off x="3713486" y="1371602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Oval 60"/>
            <p:cNvSpPr>
              <a:spLocks noChangeArrowheads="1"/>
            </p:cNvSpPr>
            <p:nvPr/>
          </p:nvSpPr>
          <p:spPr bwMode="auto">
            <a:xfrm>
              <a:off x="3532812" y="1168060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Oval 61"/>
            <p:cNvSpPr>
              <a:spLocks noChangeArrowheads="1"/>
            </p:cNvSpPr>
            <p:nvPr/>
          </p:nvSpPr>
          <p:spPr bwMode="auto">
            <a:xfrm>
              <a:off x="3400070" y="1818667"/>
              <a:ext cx="88494" cy="90868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Oval 62"/>
            <p:cNvSpPr>
              <a:spLocks noChangeArrowheads="1"/>
            </p:cNvSpPr>
            <p:nvPr/>
          </p:nvSpPr>
          <p:spPr bwMode="auto">
            <a:xfrm>
              <a:off x="4141209" y="2000401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Oval 63"/>
            <p:cNvSpPr>
              <a:spLocks noChangeArrowheads="1"/>
            </p:cNvSpPr>
            <p:nvPr/>
          </p:nvSpPr>
          <p:spPr bwMode="auto">
            <a:xfrm>
              <a:off x="3543872" y="1909534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Oval 64"/>
            <p:cNvSpPr>
              <a:spLocks noChangeArrowheads="1"/>
            </p:cNvSpPr>
            <p:nvPr/>
          </p:nvSpPr>
          <p:spPr bwMode="auto">
            <a:xfrm>
              <a:off x="3167771" y="1066289"/>
              <a:ext cx="88494" cy="8723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65"/>
            <p:cNvSpPr>
              <a:spLocks noChangeArrowheads="1"/>
            </p:cNvSpPr>
            <p:nvPr/>
          </p:nvSpPr>
          <p:spPr bwMode="auto">
            <a:xfrm>
              <a:off x="3389007" y="2138518"/>
              <a:ext cx="88494" cy="9086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val 66"/>
            <p:cNvSpPr>
              <a:spLocks noChangeArrowheads="1"/>
            </p:cNvSpPr>
            <p:nvPr/>
          </p:nvSpPr>
          <p:spPr bwMode="auto">
            <a:xfrm>
              <a:off x="3116149" y="2356599"/>
              <a:ext cx="88494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Oval 67"/>
            <p:cNvSpPr>
              <a:spLocks noChangeArrowheads="1"/>
            </p:cNvSpPr>
            <p:nvPr/>
          </p:nvSpPr>
          <p:spPr bwMode="auto">
            <a:xfrm>
              <a:off x="3584433" y="2320252"/>
              <a:ext cx="88494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Oval 68"/>
            <p:cNvSpPr>
              <a:spLocks noChangeArrowheads="1"/>
            </p:cNvSpPr>
            <p:nvPr/>
          </p:nvSpPr>
          <p:spPr bwMode="auto">
            <a:xfrm>
              <a:off x="2894913" y="2458370"/>
              <a:ext cx="88494" cy="9086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Oval 69"/>
            <p:cNvSpPr>
              <a:spLocks noChangeArrowheads="1"/>
            </p:cNvSpPr>
            <p:nvPr/>
          </p:nvSpPr>
          <p:spPr bwMode="auto">
            <a:xfrm>
              <a:off x="3038718" y="2320252"/>
              <a:ext cx="88494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Oval 70"/>
            <p:cNvSpPr>
              <a:spLocks noChangeArrowheads="1"/>
            </p:cNvSpPr>
            <p:nvPr/>
          </p:nvSpPr>
          <p:spPr bwMode="auto">
            <a:xfrm>
              <a:off x="3414819" y="2243925"/>
              <a:ext cx="88494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val 71"/>
            <p:cNvSpPr>
              <a:spLocks noChangeArrowheads="1"/>
            </p:cNvSpPr>
            <p:nvPr/>
          </p:nvSpPr>
          <p:spPr bwMode="auto">
            <a:xfrm>
              <a:off x="3285764" y="2382043"/>
              <a:ext cx="88494" cy="9086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Oval 72"/>
            <p:cNvSpPr>
              <a:spLocks noChangeArrowheads="1"/>
            </p:cNvSpPr>
            <p:nvPr/>
          </p:nvSpPr>
          <p:spPr bwMode="auto">
            <a:xfrm>
              <a:off x="3414819" y="2345696"/>
              <a:ext cx="88494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val 73"/>
            <p:cNvSpPr>
              <a:spLocks noChangeArrowheads="1"/>
            </p:cNvSpPr>
            <p:nvPr/>
          </p:nvSpPr>
          <p:spPr bwMode="auto">
            <a:xfrm>
              <a:off x="3075590" y="2127615"/>
              <a:ext cx="92183" cy="872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Oval 74"/>
            <p:cNvSpPr>
              <a:spLocks noChangeArrowheads="1"/>
            </p:cNvSpPr>
            <p:nvPr/>
          </p:nvSpPr>
          <p:spPr bwMode="auto">
            <a:xfrm>
              <a:off x="3271014" y="2345696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Oval 75"/>
            <p:cNvSpPr>
              <a:spLocks noChangeArrowheads="1"/>
            </p:cNvSpPr>
            <p:nvPr/>
          </p:nvSpPr>
          <p:spPr bwMode="auto">
            <a:xfrm>
              <a:off x="2728987" y="2472909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Oval 76"/>
            <p:cNvSpPr>
              <a:spLocks noChangeArrowheads="1"/>
            </p:cNvSpPr>
            <p:nvPr/>
          </p:nvSpPr>
          <p:spPr bwMode="auto">
            <a:xfrm>
              <a:off x="3208332" y="2076730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Oval 77"/>
            <p:cNvSpPr>
              <a:spLocks noChangeArrowheads="1"/>
            </p:cNvSpPr>
            <p:nvPr/>
          </p:nvSpPr>
          <p:spPr bwMode="auto">
            <a:xfrm>
              <a:off x="2972347" y="2447467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val 78"/>
            <p:cNvSpPr>
              <a:spLocks noChangeArrowheads="1"/>
            </p:cNvSpPr>
            <p:nvPr/>
          </p:nvSpPr>
          <p:spPr bwMode="auto">
            <a:xfrm>
              <a:off x="3023968" y="1985861"/>
              <a:ext cx="92183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Oval 79"/>
            <p:cNvSpPr>
              <a:spLocks noChangeArrowheads="1"/>
            </p:cNvSpPr>
            <p:nvPr/>
          </p:nvSpPr>
          <p:spPr bwMode="auto">
            <a:xfrm>
              <a:off x="2791670" y="2153057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Oval 80"/>
            <p:cNvSpPr>
              <a:spLocks noChangeArrowheads="1"/>
            </p:cNvSpPr>
            <p:nvPr/>
          </p:nvSpPr>
          <p:spPr bwMode="auto">
            <a:xfrm>
              <a:off x="3827793" y="2294811"/>
              <a:ext cx="92183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Oval 81"/>
            <p:cNvSpPr>
              <a:spLocks noChangeArrowheads="1"/>
            </p:cNvSpPr>
            <p:nvPr/>
          </p:nvSpPr>
          <p:spPr bwMode="auto">
            <a:xfrm>
              <a:off x="2935474" y="2218481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Oval 82"/>
            <p:cNvSpPr>
              <a:spLocks noChangeArrowheads="1"/>
            </p:cNvSpPr>
            <p:nvPr/>
          </p:nvSpPr>
          <p:spPr bwMode="auto">
            <a:xfrm>
              <a:off x="3374258" y="1666010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Oval 83"/>
            <p:cNvSpPr>
              <a:spLocks noChangeArrowheads="1"/>
            </p:cNvSpPr>
            <p:nvPr/>
          </p:nvSpPr>
          <p:spPr bwMode="auto">
            <a:xfrm>
              <a:off x="2456130" y="2036747"/>
              <a:ext cx="88494" cy="8723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 Box 560"/>
            <p:cNvSpPr txBox="1">
              <a:spLocks noChangeArrowheads="1"/>
            </p:cNvSpPr>
            <p:nvPr/>
          </p:nvSpPr>
          <p:spPr bwMode="auto">
            <a:xfrm>
              <a:off x="3100164" y="2847323"/>
              <a:ext cx="1418978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Gd-IgA1 (Units/ml)</a:t>
              </a:r>
            </a:p>
          </p:txBody>
        </p:sp>
        <p:sp>
          <p:nvSpPr>
            <p:cNvPr id="88" name="Text Box 825">
              <a:extLst>
                <a:ext uri="{FF2B5EF4-FFF2-40B4-BE49-F238E27FC236}">
                  <a16:creationId xmlns:a16="http://schemas.microsoft.com/office/drawing/2014/main" id="{22466C53-B3A5-F347-8CD7-D709DD3A5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3929" y="1199774"/>
              <a:ext cx="2618024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Gd-IgA1-specific IgG autoantibodies</a:t>
              </a:r>
            </a:p>
            <a:p>
              <a:pPr algn="ctr"/>
              <a:r>
                <a:rPr lang="en-US" altLang="ja-JP" sz="1100" b="1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OD (@ 490 nm)</a:t>
              </a: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5726733" y="922466"/>
              <a:ext cx="2220431" cy="915036"/>
              <a:chOff x="5726733" y="922466"/>
              <a:chExt cx="2220431" cy="915036"/>
            </a:xfrm>
          </p:grpSpPr>
          <p:sp>
            <p:nvSpPr>
              <p:cNvPr id="90" name="正方形/長方形 89"/>
              <p:cNvSpPr/>
              <p:nvPr/>
            </p:nvSpPr>
            <p:spPr>
              <a:xfrm>
                <a:off x="5726733" y="922466"/>
                <a:ext cx="2053809" cy="9150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Text Box 917"/>
              <p:cNvSpPr txBox="1">
                <a:spLocks noChangeArrowheads="1"/>
              </p:cNvSpPr>
              <p:nvPr/>
            </p:nvSpPr>
            <p:spPr bwMode="auto">
              <a:xfrm>
                <a:off x="5889553" y="1000394"/>
                <a:ext cx="2057611" cy="830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: </a:t>
                </a:r>
                <a:r>
                  <a:rPr kumimoji="1" lang="en-US" altLang="ja-JP" sz="1200" dirty="0" err="1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IgAN</a:t>
                </a:r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 (n = 10)</a:t>
                </a:r>
              </a:p>
              <a:p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: </a:t>
                </a:r>
                <a:r>
                  <a:rPr lang="en-US" altLang="ja-JP" sz="1200" dirty="0" err="1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IgAV</a:t>
                </a:r>
                <a:r>
                  <a:rPr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-</a:t>
                </a:r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N (n = 20)</a:t>
                </a:r>
              </a:p>
              <a:p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: </a:t>
                </a:r>
                <a:r>
                  <a:rPr lang="en-US" altLang="ja-JP" sz="1200" dirty="0" err="1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IgAV-woN</a:t>
                </a:r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 (n = 10)</a:t>
                </a:r>
              </a:p>
              <a:p>
                <a:r>
                  <a:rPr kumimoji="1"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: Healthy controls (n = 10)</a:t>
                </a:r>
              </a:p>
            </p:txBody>
          </p:sp>
          <p:sp>
            <p:nvSpPr>
              <p:cNvPr id="93" name="円/楕円 92"/>
              <p:cNvSpPr/>
              <p:nvPr/>
            </p:nvSpPr>
            <p:spPr>
              <a:xfrm>
                <a:off x="5839067" y="1100000"/>
                <a:ext cx="100800" cy="100800"/>
              </a:xfrm>
              <a:prstGeom prst="ellipse">
                <a:avLst/>
              </a:prstGeom>
              <a:solidFill>
                <a:srgbClr val="00CC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>
              <a:xfrm>
                <a:off x="5844780" y="1285058"/>
                <a:ext cx="100800" cy="100800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>
              <a:xfrm>
                <a:off x="5840914" y="1459230"/>
                <a:ext cx="100800" cy="1008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/楕円 95"/>
              <p:cNvSpPr/>
              <p:nvPr/>
            </p:nvSpPr>
            <p:spPr>
              <a:xfrm>
                <a:off x="5844780" y="1644288"/>
                <a:ext cx="100800" cy="1008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" name="テキスト ボックス 175"/>
            <p:cNvSpPr txBox="1"/>
            <p:nvPr/>
          </p:nvSpPr>
          <p:spPr>
            <a:xfrm>
              <a:off x="4986950" y="2134430"/>
              <a:ext cx="77296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P &lt; 0.01</a:t>
              </a:r>
            </a:p>
            <a:p>
              <a:r>
                <a:rPr lang="en-US" altLang="ja-JP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ja-JP" sz="11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ja-JP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 = 0.24</a:t>
              </a:r>
              <a:endParaRPr kumimoji="1" lang="ja-JP" alt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0" name="テキスト ボックス 179"/>
          <p:cNvSpPr txBox="1"/>
          <p:nvPr/>
        </p:nvSpPr>
        <p:spPr>
          <a:xfrm>
            <a:off x="107504" y="5427221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S1.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Association between serum levels of Gd-IgA1 and Gd-IgA1-specific IgG autoantibodies. There was a weak correlation between serum levels of Gd-IgA1 and Gd-IgA1-specific IgG autoantibodies in all subjects (</a:t>
            </a:r>
            <a:r>
              <a:rPr lang="en-US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P &lt; 0.01, R</a:t>
            </a:r>
            <a:r>
              <a:rPr lang="en-US" altLang="ja-JP" sz="14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 = 0.24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). However, this correlation did not reach statistical significance for any single group, probably due to small number of subjects in these subgroups.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406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テキスト ボックス 326"/>
          <p:cNvSpPr txBox="1"/>
          <p:nvPr/>
        </p:nvSpPr>
        <p:spPr>
          <a:xfrm>
            <a:off x="287362" y="5103985"/>
            <a:ext cx="8569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S2.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Serum levels of Gd-IgA1 were elevated in patients with chronic active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IgAV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-N.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We divided active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IgAV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-N into two subgroups, acute active and chronic active. Serum levels of Gd-IgA1 were elevated in patients with chronic active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IgAV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-N compared to patients with inactive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IgAV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-N. Serum levels of Gd-IgA1-specific IgG autoantibodies were not significantly different among the three groups. 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77991" y="908720"/>
            <a:ext cx="8298465" cy="3338656"/>
            <a:chOff x="377991" y="1746528"/>
            <a:chExt cx="8298465" cy="3338656"/>
          </a:xfrm>
        </p:grpSpPr>
        <p:sp>
          <p:nvSpPr>
            <p:cNvPr id="159" name="Text Box 560"/>
            <p:cNvSpPr txBox="1">
              <a:spLocks noChangeArrowheads="1"/>
            </p:cNvSpPr>
            <p:nvPr/>
          </p:nvSpPr>
          <p:spPr bwMode="auto">
            <a:xfrm rot="16200000">
              <a:off x="-252309" y="3138908"/>
              <a:ext cx="153760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Gd-IgA1 (Units/ml)</a:t>
              </a:r>
            </a:p>
          </p:txBody>
        </p:sp>
        <p:sp>
          <p:nvSpPr>
            <p:cNvPr id="160" name="Text Box 825"/>
            <p:cNvSpPr txBox="1">
              <a:spLocks noChangeArrowheads="1"/>
            </p:cNvSpPr>
            <p:nvPr/>
          </p:nvSpPr>
          <p:spPr bwMode="auto">
            <a:xfrm rot="16200000">
              <a:off x="3576066" y="3190660"/>
              <a:ext cx="284885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Gd-IgA1-specific IgG autoantibodies</a:t>
              </a:r>
            </a:p>
            <a:p>
              <a:pPr algn="ctr"/>
              <a:r>
                <a:rPr lang="en-US" altLang="ja-JP" sz="1200" b="1" dirty="0">
                  <a:latin typeface="Arial" panose="020B0604020202020204" pitchFamily="34" charset="0"/>
                  <a:ea typeface="ＭＳ Ｐゴシック" pitchFamily="50" charset="-128"/>
                  <a:cs typeface="Arial" panose="020B0604020202020204" pitchFamily="34" charset="0"/>
                </a:rPr>
                <a:t>OD (@ 490 nm)</a:t>
              </a:r>
            </a:p>
          </p:txBody>
        </p:sp>
        <p:grpSp>
          <p:nvGrpSpPr>
            <p:cNvPr id="154" name="グループ化 153"/>
            <p:cNvGrpSpPr/>
            <p:nvPr/>
          </p:nvGrpSpPr>
          <p:grpSpPr>
            <a:xfrm>
              <a:off x="962058" y="4388086"/>
              <a:ext cx="3018080" cy="697098"/>
              <a:chOff x="1156492" y="2372619"/>
              <a:chExt cx="3018080" cy="697098"/>
            </a:xfrm>
          </p:grpSpPr>
          <p:sp>
            <p:nvSpPr>
              <p:cNvPr id="147" name="テキスト ボックス 146"/>
              <p:cNvSpPr txBox="1"/>
              <p:nvPr/>
            </p:nvSpPr>
            <p:spPr>
              <a:xfrm>
                <a:off x="1156492" y="2388623"/>
                <a:ext cx="10887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Acute active</a:t>
                </a:r>
              </a:p>
              <a:p>
                <a:pPr algn="ctr"/>
                <a:r>
                  <a:rPr kumimoji="1" lang="en-US" altLang="ja-JP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IgAV</a:t>
                </a:r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</a:t>
                </a:r>
                <a:endParaRPr kumimoji="1" lang="ja-JP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テキスト ボックス 147"/>
              <p:cNvSpPr txBox="1"/>
              <p:nvPr/>
            </p:nvSpPr>
            <p:spPr>
              <a:xfrm>
                <a:off x="1403648" y="2815801"/>
                <a:ext cx="65274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(n = 10)</a:t>
                </a:r>
                <a:endParaRPr kumimoji="1" lang="ja-JP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テキスト ボックス 148"/>
              <p:cNvSpPr txBox="1"/>
              <p:nvPr/>
            </p:nvSpPr>
            <p:spPr>
              <a:xfrm>
                <a:off x="2137904" y="2392028"/>
                <a:ext cx="12442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Chronic active</a:t>
                </a:r>
                <a:endPara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kumimoji="1" lang="en-US" altLang="ja-JP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IgAV</a:t>
                </a:r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</a:t>
                </a:r>
                <a:endParaRPr kumimoji="1" lang="ja-JP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テキスト ボックス 150"/>
              <p:cNvSpPr txBox="1"/>
              <p:nvPr/>
            </p:nvSpPr>
            <p:spPr>
              <a:xfrm>
                <a:off x="2446050" y="2815801"/>
                <a:ext cx="57740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(n = </a:t>
                </a:r>
                <a:r>
                  <a:rPr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kumimoji="1" lang="ja-JP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テキスト ボックス 309"/>
              <p:cNvSpPr txBox="1"/>
              <p:nvPr/>
            </p:nvSpPr>
            <p:spPr>
              <a:xfrm>
                <a:off x="3417634" y="2372619"/>
                <a:ext cx="7569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Inactive</a:t>
                </a:r>
              </a:p>
              <a:p>
                <a:r>
                  <a:rPr kumimoji="1" lang="en-US" altLang="ja-JP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IgAV</a:t>
                </a:r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</a:t>
                </a:r>
                <a:endParaRPr kumimoji="1" lang="ja-JP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テキスト ボックス 310"/>
              <p:cNvSpPr txBox="1"/>
              <p:nvPr/>
            </p:nvSpPr>
            <p:spPr>
              <a:xfrm>
                <a:off x="3460817" y="2813836"/>
                <a:ext cx="57740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(n = 6)</a:t>
                </a:r>
                <a:endParaRPr kumimoji="1" lang="ja-JP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689004" y="2050898"/>
              <a:ext cx="169918" cy="2411515"/>
              <a:chOff x="798810" y="3521625"/>
              <a:chExt cx="169918" cy="2411515"/>
            </a:xfrm>
          </p:grpSpPr>
          <p:sp>
            <p:nvSpPr>
              <p:cNvPr id="58" name="Rectangle 7"/>
              <p:cNvSpPr>
                <a:spLocks noChangeArrowheads="1"/>
              </p:cNvSpPr>
              <p:nvPr/>
            </p:nvSpPr>
            <p:spPr bwMode="auto">
              <a:xfrm>
                <a:off x="863323" y="5748474"/>
                <a:ext cx="849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76" name="Rectangle 9"/>
              <p:cNvSpPr>
                <a:spLocks noChangeArrowheads="1"/>
              </p:cNvSpPr>
              <p:nvPr/>
            </p:nvSpPr>
            <p:spPr bwMode="auto">
              <a:xfrm>
                <a:off x="798810" y="5375684"/>
                <a:ext cx="16991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10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78" name="Rectangle 11"/>
              <p:cNvSpPr>
                <a:spLocks noChangeArrowheads="1"/>
              </p:cNvSpPr>
              <p:nvPr/>
            </p:nvSpPr>
            <p:spPr bwMode="auto">
              <a:xfrm>
                <a:off x="798810" y="5006192"/>
                <a:ext cx="16991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20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80" name="Rectangle 13"/>
              <p:cNvSpPr>
                <a:spLocks noChangeArrowheads="1"/>
              </p:cNvSpPr>
              <p:nvPr/>
            </p:nvSpPr>
            <p:spPr bwMode="auto">
              <a:xfrm>
                <a:off x="798810" y="4633400"/>
                <a:ext cx="16991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30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15"/>
              <p:cNvSpPr>
                <a:spLocks noChangeArrowheads="1"/>
              </p:cNvSpPr>
              <p:nvPr/>
            </p:nvSpPr>
            <p:spPr bwMode="auto">
              <a:xfrm>
                <a:off x="798810" y="4263907"/>
                <a:ext cx="16991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40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84" name="Rectangle 17"/>
              <p:cNvSpPr>
                <a:spLocks noChangeArrowheads="1"/>
              </p:cNvSpPr>
              <p:nvPr/>
            </p:nvSpPr>
            <p:spPr bwMode="auto">
              <a:xfrm>
                <a:off x="798810" y="3891117"/>
                <a:ext cx="16991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50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86" name="Rectangle 19"/>
              <p:cNvSpPr>
                <a:spLocks noChangeArrowheads="1"/>
              </p:cNvSpPr>
              <p:nvPr/>
            </p:nvSpPr>
            <p:spPr bwMode="auto">
              <a:xfrm>
                <a:off x="798810" y="3521625"/>
                <a:ext cx="16991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60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7" name="Line 20"/>
            <p:cNvSpPr>
              <a:spLocks noChangeShapeType="1"/>
            </p:cNvSpPr>
            <p:nvPr/>
          </p:nvSpPr>
          <p:spPr bwMode="auto">
            <a:xfrm>
              <a:off x="962059" y="4368122"/>
              <a:ext cx="310588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Line 21"/>
            <p:cNvSpPr>
              <a:spLocks noChangeShapeType="1"/>
            </p:cNvSpPr>
            <p:nvPr/>
          </p:nvSpPr>
          <p:spPr bwMode="auto">
            <a:xfrm>
              <a:off x="1478170" y="4368122"/>
              <a:ext cx="0" cy="2309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Line 23"/>
            <p:cNvSpPr>
              <a:spLocks noChangeShapeType="1"/>
            </p:cNvSpPr>
            <p:nvPr/>
          </p:nvSpPr>
          <p:spPr bwMode="auto">
            <a:xfrm>
              <a:off x="2513464" y="4368122"/>
              <a:ext cx="0" cy="2309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Line 25"/>
            <p:cNvSpPr>
              <a:spLocks noChangeShapeType="1"/>
            </p:cNvSpPr>
            <p:nvPr/>
          </p:nvSpPr>
          <p:spPr bwMode="auto">
            <a:xfrm>
              <a:off x="3548760" y="4368122"/>
              <a:ext cx="0" cy="2309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Line 27"/>
            <p:cNvSpPr>
              <a:spLocks noChangeShapeType="1"/>
            </p:cNvSpPr>
            <p:nvPr/>
          </p:nvSpPr>
          <p:spPr bwMode="auto">
            <a:xfrm>
              <a:off x="962059" y="4368122"/>
              <a:ext cx="310588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2" name="グループ化 151"/>
            <p:cNvGrpSpPr/>
            <p:nvPr/>
          </p:nvGrpSpPr>
          <p:grpSpPr>
            <a:xfrm>
              <a:off x="919049" y="2141271"/>
              <a:ext cx="43010" cy="2226851"/>
              <a:chOff x="983135" y="3577708"/>
              <a:chExt cx="43010" cy="2226851"/>
            </a:xfrm>
          </p:grpSpPr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flipV="1">
                <a:off x="1026145" y="3577708"/>
                <a:ext cx="0" cy="222685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Line 6"/>
              <p:cNvSpPr>
                <a:spLocks noChangeShapeType="1"/>
              </p:cNvSpPr>
              <p:nvPr/>
            </p:nvSpPr>
            <p:spPr bwMode="auto">
              <a:xfrm flipH="1">
                <a:off x="983135" y="5804559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Line 8"/>
              <p:cNvSpPr>
                <a:spLocks noChangeShapeType="1"/>
              </p:cNvSpPr>
              <p:nvPr/>
            </p:nvSpPr>
            <p:spPr bwMode="auto">
              <a:xfrm flipH="1">
                <a:off x="983135" y="5431767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Line 10"/>
              <p:cNvSpPr>
                <a:spLocks noChangeShapeType="1"/>
              </p:cNvSpPr>
              <p:nvPr/>
            </p:nvSpPr>
            <p:spPr bwMode="auto">
              <a:xfrm flipH="1">
                <a:off x="983135" y="5062275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Line 12"/>
              <p:cNvSpPr>
                <a:spLocks noChangeShapeType="1"/>
              </p:cNvSpPr>
              <p:nvPr/>
            </p:nvSpPr>
            <p:spPr bwMode="auto">
              <a:xfrm flipH="1">
                <a:off x="983135" y="4689484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Line 14"/>
              <p:cNvSpPr>
                <a:spLocks noChangeShapeType="1"/>
              </p:cNvSpPr>
              <p:nvPr/>
            </p:nvSpPr>
            <p:spPr bwMode="auto">
              <a:xfrm flipH="1">
                <a:off x="983135" y="4319992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Line 16"/>
              <p:cNvSpPr>
                <a:spLocks noChangeShapeType="1"/>
              </p:cNvSpPr>
              <p:nvPr/>
            </p:nvSpPr>
            <p:spPr bwMode="auto">
              <a:xfrm flipH="1">
                <a:off x="983135" y="3947200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Line 18"/>
              <p:cNvSpPr>
                <a:spLocks noChangeShapeType="1"/>
              </p:cNvSpPr>
              <p:nvPr/>
            </p:nvSpPr>
            <p:spPr bwMode="auto">
              <a:xfrm flipH="1">
                <a:off x="983135" y="3577708"/>
                <a:ext cx="4300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Line 28"/>
              <p:cNvSpPr>
                <a:spLocks noChangeShapeType="1"/>
              </p:cNvSpPr>
              <p:nvPr/>
            </p:nvSpPr>
            <p:spPr bwMode="auto">
              <a:xfrm flipV="1">
                <a:off x="1026145" y="3577708"/>
                <a:ext cx="0" cy="222685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8" name="Oval 29"/>
            <p:cNvSpPr>
              <a:spLocks noChangeArrowheads="1"/>
            </p:cNvSpPr>
            <p:nvPr/>
          </p:nvSpPr>
          <p:spPr bwMode="auto">
            <a:xfrm>
              <a:off x="1424371" y="2622930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Oval 30"/>
            <p:cNvSpPr>
              <a:spLocks noChangeArrowheads="1"/>
            </p:cNvSpPr>
            <p:nvPr/>
          </p:nvSpPr>
          <p:spPr bwMode="auto">
            <a:xfrm>
              <a:off x="1441305" y="2972628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Oval 31"/>
            <p:cNvSpPr>
              <a:spLocks noChangeArrowheads="1"/>
            </p:cNvSpPr>
            <p:nvPr/>
          </p:nvSpPr>
          <p:spPr bwMode="auto">
            <a:xfrm>
              <a:off x="1441305" y="3111188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Oval 32"/>
            <p:cNvSpPr>
              <a:spLocks noChangeArrowheads="1"/>
            </p:cNvSpPr>
            <p:nvPr/>
          </p:nvSpPr>
          <p:spPr bwMode="auto">
            <a:xfrm>
              <a:off x="1441305" y="3526866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Oval 33"/>
            <p:cNvSpPr>
              <a:spLocks noChangeArrowheads="1"/>
            </p:cNvSpPr>
            <p:nvPr/>
          </p:nvSpPr>
          <p:spPr bwMode="auto">
            <a:xfrm>
              <a:off x="1511463" y="3018815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Oval 34"/>
            <p:cNvSpPr>
              <a:spLocks noChangeArrowheads="1"/>
            </p:cNvSpPr>
            <p:nvPr/>
          </p:nvSpPr>
          <p:spPr bwMode="auto">
            <a:xfrm>
              <a:off x="1373569" y="3526866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Oval 35"/>
            <p:cNvSpPr>
              <a:spLocks noChangeArrowheads="1"/>
            </p:cNvSpPr>
            <p:nvPr/>
          </p:nvSpPr>
          <p:spPr bwMode="auto">
            <a:xfrm>
              <a:off x="1441305" y="3573053"/>
              <a:ext cx="73730" cy="824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Oval 36"/>
            <p:cNvSpPr>
              <a:spLocks noChangeArrowheads="1"/>
            </p:cNvSpPr>
            <p:nvPr/>
          </p:nvSpPr>
          <p:spPr bwMode="auto">
            <a:xfrm>
              <a:off x="1365102" y="3041909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Oval 37"/>
            <p:cNvSpPr>
              <a:spLocks noChangeArrowheads="1"/>
            </p:cNvSpPr>
            <p:nvPr/>
          </p:nvSpPr>
          <p:spPr bwMode="auto">
            <a:xfrm>
              <a:off x="1441305" y="3332224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Oval 38"/>
            <p:cNvSpPr>
              <a:spLocks noChangeArrowheads="1"/>
            </p:cNvSpPr>
            <p:nvPr/>
          </p:nvSpPr>
          <p:spPr bwMode="auto">
            <a:xfrm>
              <a:off x="1360702" y="3342120"/>
              <a:ext cx="73730" cy="7917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Oval 39"/>
            <p:cNvSpPr>
              <a:spLocks noChangeArrowheads="1"/>
            </p:cNvSpPr>
            <p:nvPr/>
          </p:nvSpPr>
          <p:spPr bwMode="auto">
            <a:xfrm>
              <a:off x="2476599" y="2636126"/>
              <a:ext cx="73730" cy="79177"/>
            </a:xfrm>
            <a:prstGeom prst="ellipse">
              <a:avLst/>
            </a:prstGeom>
            <a:solidFill>
              <a:srgbClr val="00CCFF"/>
            </a:solidFill>
            <a:ln w="635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Oval 40"/>
            <p:cNvSpPr>
              <a:spLocks noChangeArrowheads="1"/>
            </p:cNvSpPr>
            <p:nvPr/>
          </p:nvSpPr>
          <p:spPr bwMode="auto">
            <a:xfrm>
              <a:off x="2476599" y="2401896"/>
              <a:ext cx="73730" cy="79177"/>
            </a:xfrm>
            <a:prstGeom prst="ellipse">
              <a:avLst/>
            </a:prstGeom>
            <a:solidFill>
              <a:srgbClr val="00CCFF"/>
            </a:solidFill>
            <a:ln w="635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Oval 41"/>
            <p:cNvSpPr>
              <a:spLocks noChangeArrowheads="1"/>
            </p:cNvSpPr>
            <p:nvPr/>
          </p:nvSpPr>
          <p:spPr bwMode="auto">
            <a:xfrm>
              <a:off x="2476599" y="3018815"/>
              <a:ext cx="73730" cy="79177"/>
            </a:xfrm>
            <a:prstGeom prst="ellipse">
              <a:avLst/>
            </a:prstGeom>
            <a:solidFill>
              <a:srgbClr val="00CCFF"/>
            </a:solidFill>
            <a:ln w="635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Oval 42"/>
            <p:cNvSpPr>
              <a:spLocks noChangeArrowheads="1"/>
            </p:cNvSpPr>
            <p:nvPr/>
          </p:nvSpPr>
          <p:spPr bwMode="auto">
            <a:xfrm>
              <a:off x="2476599" y="3111188"/>
              <a:ext cx="73730" cy="79177"/>
            </a:xfrm>
            <a:prstGeom prst="ellipse">
              <a:avLst/>
            </a:prstGeom>
            <a:solidFill>
              <a:srgbClr val="00CCFF"/>
            </a:solidFill>
            <a:ln w="635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Oval 43"/>
            <p:cNvSpPr>
              <a:spLocks noChangeArrowheads="1"/>
            </p:cNvSpPr>
            <p:nvPr/>
          </p:nvSpPr>
          <p:spPr bwMode="auto">
            <a:xfrm>
              <a:off x="3511895" y="3434493"/>
              <a:ext cx="73730" cy="791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Oval 44"/>
            <p:cNvSpPr>
              <a:spLocks noChangeArrowheads="1"/>
            </p:cNvSpPr>
            <p:nvPr/>
          </p:nvSpPr>
          <p:spPr bwMode="auto">
            <a:xfrm>
              <a:off x="3364187" y="3388307"/>
              <a:ext cx="73730" cy="791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Oval 45"/>
            <p:cNvSpPr>
              <a:spLocks noChangeArrowheads="1"/>
            </p:cNvSpPr>
            <p:nvPr/>
          </p:nvSpPr>
          <p:spPr bwMode="auto">
            <a:xfrm>
              <a:off x="3616629" y="3424597"/>
              <a:ext cx="73730" cy="791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Oval 46"/>
            <p:cNvSpPr>
              <a:spLocks noChangeArrowheads="1"/>
            </p:cNvSpPr>
            <p:nvPr/>
          </p:nvSpPr>
          <p:spPr bwMode="auto">
            <a:xfrm>
              <a:off x="3436195" y="3424597"/>
              <a:ext cx="73730" cy="791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Oval 47"/>
            <p:cNvSpPr>
              <a:spLocks noChangeArrowheads="1"/>
            </p:cNvSpPr>
            <p:nvPr/>
          </p:nvSpPr>
          <p:spPr bwMode="auto">
            <a:xfrm>
              <a:off x="3511895" y="2972628"/>
              <a:ext cx="73730" cy="791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Oval 48"/>
            <p:cNvSpPr>
              <a:spLocks noChangeArrowheads="1"/>
            </p:cNvSpPr>
            <p:nvPr/>
          </p:nvSpPr>
          <p:spPr bwMode="auto">
            <a:xfrm>
              <a:off x="3511895" y="3332224"/>
              <a:ext cx="73730" cy="791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74"/>
            <p:cNvSpPr>
              <a:spLocks noChangeShapeType="1"/>
            </p:cNvSpPr>
            <p:nvPr/>
          </p:nvSpPr>
          <p:spPr bwMode="auto">
            <a:xfrm>
              <a:off x="1693358" y="2945028"/>
              <a:ext cx="0" cy="603725"/>
            </a:xfrm>
            <a:prstGeom prst="line">
              <a:avLst/>
            </a:prstGeom>
            <a:noFill/>
            <a:ln w="4763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75"/>
            <p:cNvSpPr>
              <a:spLocks noChangeShapeType="1"/>
            </p:cNvSpPr>
            <p:nvPr/>
          </p:nvSpPr>
          <p:spPr bwMode="auto">
            <a:xfrm>
              <a:off x="1671854" y="2945028"/>
              <a:ext cx="43009" cy="0"/>
            </a:xfrm>
            <a:prstGeom prst="line">
              <a:avLst/>
            </a:prstGeom>
            <a:noFill/>
            <a:ln w="4763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76"/>
            <p:cNvSpPr>
              <a:spLocks noChangeShapeType="1"/>
            </p:cNvSpPr>
            <p:nvPr/>
          </p:nvSpPr>
          <p:spPr bwMode="auto">
            <a:xfrm>
              <a:off x="1671854" y="3548753"/>
              <a:ext cx="43009" cy="0"/>
            </a:xfrm>
            <a:prstGeom prst="line">
              <a:avLst/>
            </a:prstGeom>
            <a:noFill/>
            <a:ln w="4763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Oval 77"/>
            <p:cNvSpPr>
              <a:spLocks noChangeArrowheads="1"/>
            </p:cNvSpPr>
            <p:nvPr/>
          </p:nvSpPr>
          <p:spPr bwMode="auto">
            <a:xfrm>
              <a:off x="1653422" y="3205653"/>
              <a:ext cx="79874" cy="85775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78"/>
            <p:cNvSpPr>
              <a:spLocks noChangeShapeType="1"/>
            </p:cNvSpPr>
            <p:nvPr/>
          </p:nvSpPr>
          <p:spPr bwMode="auto">
            <a:xfrm>
              <a:off x="2731725" y="2506257"/>
              <a:ext cx="0" cy="659808"/>
            </a:xfrm>
            <a:prstGeom prst="line">
              <a:avLst/>
            </a:prstGeom>
            <a:noFill/>
            <a:ln w="4763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79"/>
            <p:cNvSpPr>
              <a:spLocks noChangeShapeType="1"/>
            </p:cNvSpPr>
            <p:nvPr/>
          </p:nvSpPr>
          <p:spPr bwMode="auto">
            <a:xfrm>
              <a:off x="2707148" y="2506257"/>
              <a:ext cx="46082" cy="0"/>
            </a:xfrm>
            <a:prstGeom prst="line">
              <a:avLst/>
            </a:prstGeom>
            <a:noFill/>
            <a:ln w="4763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Line 80"/>
            <p:cNvSpPr>
              <a:spLocks noChangeShapeType="1"/>
            </p:cNvSpPr>
            <p:nvPr/>
          </p:nvSpPr>
          <p:spPr bwMode="auto">
            <a:xfrm>
              <a:off x="2707148" y="3166065"/>
              <a:ext cx="46082" cy="0"/>
            </a:xfrm>
            <a:prstGeom prst="line">
              <a:avLst/>
            </a:prstGeom>
            <a:noFill/>
            <a:ln w="4763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Oval 81"/>
            <p:cNvSpPr>
              <a:spLocks noChangeArrowheads="1"/>
            </p:cNvSpPr>
            <p:nvPr/>
          </p:nvSpPr>
          <p:spPr bwMode="auto">
            <a:xfrm>
              <a:off x="2688715" y="2786675"/>
              <a:ext cx="82947" cy="85775"/>
            </a:xfrm>
            <a:prstGeom prst="ellipse">
              <a:avLst/>
            </a:prstGeom>
            <a:solidFill>
              <a:srgbClr val="00CCFF"/>
            </a:solidFill>
            <a:ln w="4763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Line 82"/>
            <p:cNvSpPr>
              <a:spLocks noChangeShapeType="1"/>
            </p:cNvSpPr>
            <p:nvPr/>
          </p:nvSpPr>
          <p:spPr bwMode="auto">
            <a:xfrm>
              <a:off x="3767020" y="3189157"/>
              <a:ext cx="0" cy="359596"/>
            </a:xfrm>
            <a:prstGeom prst="line">
              <a:avLst/>
            </a:prstGeom>
            <a:noFill/>
            <a:ln w="4763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Line 83"/>
            <p:cNvSpPr>
              <a:spLocks noChangeShapeType="1"/>
            </p:cNvSpPr>
            <p:nvPr/>
          </p:nvSpPr>
          <p:spPr bwMode="auto">
            <a:xfrm>
              <a:off x="3745515" y="3189157"/>
              <a:ext cx="43009" cy="0"/>
            </a:xfrm>
            <a:prstGeom prst="line">
              <a:avLst/>
            </a:prstGeom>
            <a:noFill/>
            <a:ln w="4763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84"/>
            <p:cNvSpPr>
              <a:spLocks noChangeShapeType="1"/>
            </p:cNvSpPr>
            <p:nvPr/>
          </p:nvSpPr>
          <p:spPr bwMode="auto">
            <a:xfrm>
              <a:off x="3745515" y="3548753"/>
              <a:ext cx="43009" cy="0"/>
            </a:xfrm>
            <a:prstGeom prst="line">
              <a:avLst/>
            </a:prstGeom>
            <a:noFill/>
            <a:ln w="4763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Oval 85"/>
            <p:cNvSpPr>
              <a:spLocks noChangeArrowheads="1"/>
            </p:cNvSpPr>
            <p:nvPr/>
          </p:nvSpPr>
          <p:spPr bwMode="auto">
            <a:xfrm>
              <a:off x="3727082" y="3331017"/>
              <a:ext cx="79874" cy="89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Line 91"/>
            <p:cNvSpPr>
              <a:spLocks noChangeShapeType="1"/>
            </p:cNvSpPr>
            <p:nvPr/>
          </p:nvSpPr>
          <p:spPr bwMode="auto">
            <a:xfrm flipV="1">
              <a:off x="5577120" y="2180085"/>
              <a:ext cx="0" cy="2191238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Line 92"/>
            <p:cNvSpPr>
              <a:spLocks noChangeShapeType="1"/>
            </p:cNvSpPr>
            <p:nvPr/>
          </p:nvSpPr>
          <p:spPr bwMode="auto">
            <a:xfrm flipH="1">
              <a:off x="5534201" y="4371322"/>
              <a:ext cx="4291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Line 94"/>
            <p:cNvSpPr>
              <a:spLocks noChangeShapeType="1"/>
            </p:cNvSpPr>
            <p:nvPr/>
          </p:nvSpPr>
          <p:spPr bwMode="auto">
            <a:xfrm flipH="1">
              <a:off x="5534201" y="3936965"/>
              <a:ext cx="4291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Line 96"/>
            <p:cNvSpPr>
              <a:spLocks noChangeShapeType="1"/>
            </p:cNvSpPr>
            <p:nvPr/>
          </p:nvSpPr>
          <p:spPr bwMode="auto">
            <a:xfrm flipH="1">
              <a:off x="5534201" y="3492881"/>
              <a:ext cx="4291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Line 98"/>
            <p:cNvSpPr>
              <a:spLocks noChangeShapeType="1"/>
            </p:cNvSpPr>
            <p:nvPr/>
          </p:nvSpPr>
          <p:spPr bwMode="auto">
            <a:xfrm flipH="1">
              <a:off x="5534201" y="3058524"/>
              <a:ext cx="4291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Line 100"/>
            <p:cNvSpPr>
              <a:spLocks noChangeShapeType="1"/>
            </p:cNvSpPr>
            <p:nvPr/>
          </p:nvSpPr>
          <p:spPr bwMode="auto">
            <a:xfrm flipH="1">
              <a:off x="5534201" y="2614443"/>
              <a:ext cx="4291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Line 102"/>
            <p:cNvSpPr>
              <a:spLocks noChangeShapeType="1"/>
            </p:cNvSpPr>
            <p:nvPr/>
          </p:nvSpPr>
          <p:spPr bwMode="auto">
            <a:xfrm flipH="1">
              <a:off x="5534201" y="2180085"/>
              <a:ext cx="4291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3" name="グループ化 412"/>
            <p:cNvGrpSpPr/>
            <p:nvPr/>
          </p:nvGrpSpPr>
          <p:grpSpPr>
            <a:xfrm>
              <a:off x="5285888" y="2124981"/>
              <a:ext cx="229588" cy="2386975"/>
              <a:chOff x="5141872" y="3728625"/>
              <a:chExt cx="213200" cy="2215267"/>
            </a:xfrm>
          </p:grpSpPr>
          <p:sp>
            <p:nvSpPr>
              <p:cNvPr id="166" name="Rectangle 93"/>
              <p:cNvSpPr>
                <a:spLocks noChangeArrowheads="1"/>
              </p:cNvSpPr>
              <p:nvPr/>
            </p:nvSpPr>
            <p:spPr bwMode="auto">
              <a:xfrm>
                <a:off x="5141872" y="5759226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1.0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8" name="Rectangle 95"/>
              <p:cNvSpPr>
                <a:spLocks noChangeArrowheads="1"/>
              </p:cNvSpPr>
              <p:nvPr/>
            </p:nvSpPr>
            <p:spPr bwMode="auto">
              <a:xfrm>
                <a:off x="5141872" y="5356114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1.5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0" name="Rectangle 97"/>
              <p:cNvSpPr>
                <a:spLocks noChangeArrowheads="1"/>
              </p:cNvSpPr>
              <p:nvPr/>
            </p:nvSpPr>
            <p:spPr bwMode="auto">
              <a:xfrm>
                <a:off x="5141872" y="4943976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2.0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2" name="Rectangle 99"/>
              <p:cNvSpPr>
                <a:spLocks noChangeArrowheads="1"/>
              </p:cNvSpPr>
              <p:nvPr/>
            </p:nvSpPr>
            <p:spPr bwMode="auto">
              <a:xfrm>
                <a:off x="5141872" y="4543873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2.5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4" name="Rectangle 101"/>
              <p:cNvSpPr>
                <a:spLocks noChangeArrowheads="1"/>
              </p:cNvSpPr>
              <p:nvPr/>
            </p:nvSpPr>
            <p:spPr bwMode="auto">
              <a:xfrm>
                <a:off x="5141872" y="4128728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3.0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6" name="Rectangle 103"/>
              <p:cNvSpPr>
                <a:spLocks noChangeArrowheads="1"/>
              </p:cNvSpPr>
              <p:nvPr/>
            </p:nvSpPr>
            <p:spPr bwMode="auto">
              <a:xfrm>
                <a:off x="5141872" y="3728625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Arial" panose="020B0604020202020204" pitchFamily="34" charset="0"/>
                  </a:rPr>
                  <a:t>3.5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7" name="Line 104"/>
            <p:cNvSpPr>
              <a:spLocks noChangeShapeType="1"/>
            </p:cNvSpPr>
            <p:nvPr/>
          </p:nvSpPr>
          <p:spPr bwMode="auto">
            <a:xfrm>
              <a:off x="5577120" y="4371322"/>
              <a:ext cx="3099336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Line 105"/>
            <p:cNvSpPr>
              <a:spLocks noChangeShapeType="1"/>
            </p:cNvSpPr>
            <p:nvPr/>
          </p:nvSpPr>
          <p:spPr bwMode="auto">
            <a:xfrm>
              <a:off x="6095210" y="4371322"/>
              <a:ext cx="0" cy="22689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Line 107"/>
            <p:cNvSpPr>
              <a:spLocks noChangeShapeType="1"/>
            </p:cNvSpPr>
            <p:nvPr/>
          </p:nvSpPr>
          <p:spPr bwMode="auto">
            <a:xfrm>
              <a:off x="7128320" y="4371322"/>
              <a:ext cx="0" cy="22689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Line 109"/>
            <p:cNvSpPr>
              <a:spLocks noChangeShapeType="1"/>
            </p:cNvSpPr>
            <p:nvPr/>
          </p:nvSpPr>
          <p:spPr bwMode="auto">
            <a:xfrm>
              <a:off x="8158366" y="4371322"/>
              <a:ext cx="0" cy="22689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Line 111"/>
            <p:cNvSpPr>
              <a:spLocks noChangeShapeType="1"/>
            </p:cNvSpPr>
            <p:nvPr/>
          </p:nvSpPr>
          <p:spPr bwMode="auto">
            <a:xfrm>
              <a:off x="5577120" y="4371322"/>
              <a:ext cx="3099336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Line 112"/>
            <p:cNvSpPr>
              <a:spLocks noChangeShapeType="1"/>
            </p:cNvSpPr>
            <p:nvPr/>
          </p:nvSpPr>
          <p:spPr bwMode="auto">
            <a:xfrm flipV="1">
              <a:off x="5577120" y="2180085"/>
              <a:ext cx="0" cy="2191238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Oval 113"/>
            <p:cNvSpPr>
              <a:spLocks noChangeArrowheads="1"/>
            </p:cNvSpPr>
            <p:nvPr/>
          </p:nvSpPr>
          <p:spPr bwMode="auto">
            <a:xfrm>
              <a:off x="6055356" y="2799206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Oval 114"/>
            <p:cNvSpPr>
              <a:spLocks noChangeArrowheads="1"/>
            </p:cNvSpPr>
            <p:nvPr/>
          </p:nvSpPr>
          <p:spPr bwMode="auto">
            <a:xfrm>
              <a:off x="6055356" y="2549613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Oval 115"/>
            <p:cNvSpPr>
              <a:spLocks noChangeArrowheads="1"/>
            </p:cNvSpPr>
            <p:nvPr/>
          </p:nvSpPr>
          <p:spPr bwMode="auto">
            <a:xfrm>
              <a:off x="5979153" y="2834863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Oval 116"/>
            <p:cNvSpPr>
              <a:spLocks noChangeArrowheads="1"/>
            </p:cNvSpPr>
            <p:nvPr/>
          </p:nvSpPr>
          <p:spPr bwMode="auto">
            <a:xfrm>
              <a:off x="6055356" y="2731136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Oval 117"/>
            <p:cNvSpPr>
              <a:spLocks noChangeArrowheads="1"/>
            </p:cNvSpPr>
            <p:nvPr/>
          </p:nvSpPr>
          <p:spPr bwMode="auto">
            <a:xfrm>
              <a:off x="6055356" y="2627408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Oval 118"/>
            <p:cNvSpPr>
              <a:spLocks noChangeArrowheads="1"/>
            </p:cNvSpPr>
            <p:nvPr/>
          </p:nvSpPr>
          <p:spPr bwMode="auto">
            <a:xfrm>
              <a:off x="6055356" y="2993694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Oval 119"/>
            <p:cNvSpPr>
              <a:spLocks noChangeArrowheads="1"/>
            </p:cNvSpPr>
            <p:nvPr/>
          </p:nvSpPr>
          <p:spPr bwMode="auto">
            <a:xfrm>
              <a:off x="5987620" y="3428052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Oval 120"/>
            <p:cNvSpPr>
              <a:spLocks noChangeArrowheads="1"/>
            </p:cNvSpPr>
            <p:nvPr/>
          </p:nvSpPr>
          <p:spPr bwMode="auto">
            <a:xfrm>
              <a:off x="5962219" y="2617683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Oval 121"/>
            <p:cNvSpPr>
              <a:spLocks noChangeArrowheads="1"/>
            </p:cNvSpPr>
            <p:nvPr/>
          </p:nvSpPr>
          <p:spPr bwMode="auto">
            <a:xfrm>
              <a:off x="6055356" y="3473432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Oval 122"/>
            <p:cNvSpPr>
              <a:spLocks noChangeArrowheads="1"/>
            </p:cNvSpPr>
            <p:nvPr/>
          </p:nvSpPr>
          <p:spPr bwMode="auto">
            <a:xfrm>
              <a:off x="6055356" y="2912659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Oval 123"/>
            <p:cNvSpPr>
              <a:spLocks noChangeArrowheads="1"/>
            </p:cNvSpPr>
            <p:nvPr/>
          </p:nvSpPr>
          <p:spPr bwMode="auto">
            <a:xfrm>
              <a:off x="7085402" y="2663064"/>
              <a:ext cx="82772" cy="84279"/>
            </a:xfrm>
            <a:prstGeom prst="ellipse">
              <a:avLst/>
            </a:prstGeom>
            <a:solidFill>
              <a:srgbClr val="00CCFF"/>
            </a:solidFill>
            <a:ln w="4763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Oval 124"/>
            <p:cNvSpPr>
              <a:spLocks noChangeArrowheads="1"/>
            </p:cNvSpPr>
            <p:nvPr/>
          </p:nvSpPr>
          <p:spPr bwMode="auto">
            <a:xfrm>
              <a:off x="7085402" y="2821897"/>
              <a:ext cx="82772" cy="84279"/>
            </a:xfrm>
            <a:prstGeom prst="ellipse">
              <a:avLst/>
            </a:prstGeom>
            <a:solidFill>
              <a:srgbClr val="00CCFF"/>
            </a:solidFill>
            <a:ln w="4763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Oval 125"/>
            <p:cNvSpPr>
              <a:spLocks noChangeArrowheads="1"/>
            </p:cNvSpPr>
            <p:nvPr/>
          </p:nvSpPr>
          <p:spPr bwMode="auto">
            <a:xfrm>
              <a:off x="7000732" y="2857553"/>
              <a:ext cx="82772" cy="84279"/>
            </a:xfrm>
            <a:prstGeom prst="ellipse">
              <a:avLst/>
            </a:prstGeom>
            <a:solidFill>
              <a:srgbClr val="00CCFF"/>
            </a:solidFill>
            <a:ln w="4763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Oval 126"/>
            <p:cNvSpPr>
              <a:spLocks noChangeArrowheads="1"/>
            </p:cNvSpPr>
            <p:nvPr/>
          </p:nvSpPr>
          <p:spPr bwMode="auto">
            <a:xfrm>
              <a:off x="7085402" y="3061766"/>
              <a:ext cx="82772" cy="84279"/>
            </a:xfrm>
            <a:prstGeom prst="ellipse">
              <a:avLst/>
            </a:prstGeom>
            <a:solidFill>
              <a:srgbClr val="00CCFF"/>
            </a:solidFill>
            <a:ln w="4763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Oval 127"/>
            <p:cNvSpPr>
              <a:spLocks noChangeArrowheads="1"/>
            </p:cNvSpPr>
            <p:nvPr/>
          </p:nvSpPr>
          <p:spPr bwMode="auto">
            <a:xfrm>
              <a:off x="8118515" y="2867277"/>
              <a:ext cx="79706" cy="842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Oval 128"/>
            <p:cNvSpPr>
              <a:spLocks noChangeArrowheads="1"/>
            </p:cNvSpPr>
            <p:nvPr/>
          </p:nvSpPr>
          <p:spPr bwMode="auto">
            <a:xfrm>
              <a:off x="8118515" y="2763551"/>
              <a:ext cx="79706" cy="875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Oval 129"/>
            <p:cNvSpPr>
              <a:spLocks noChangeArrowheads="1"/>
            </p:cNvSpPr>
            <p:nvPr/>
          </p:nvSpPr>
          <p:spPr bwMode="auto">
            <a:xfrm>
              <a:off x="8118515" y="3120113"/>
              <a:ext cx="79706" cy="842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Oval 130"/>
            <p:cNvSpPr>
              <a:spLocks noChangeArrowheads="1"/>
            </p:cNvSpPr>
            <p:nvPr/>
          </p:nvSpPr>
          <p:spPr bwMode="auto">
            <a:xfrm>
              <a:off x="8118515" y="3379431"/>
              <a:ext cx="79706" cy="875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Oval 131"/>
            <p:cNvSpPr>
              <a:spLocks noChangeArrowheads="1"/>
            </p:cNvSpPr>
            <p:nvPr/>
          </p:nvSpPr>
          <p:spPr bwMode="auto">
            <a:xfrm>
              <a:off x="8118515" y="3505847"/>
              <a:ext cx="79706" cy="842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Oval 132"/>
            <p:cNvSpPr>
              <a:spLocks noChangeArrowheads="1"/>
            </p:cNvSpPr>
            <p:nvPr/>
          </p:nvSpPr>
          <p:spPr bwMode="auto">
            <a:xfrm>
              <a:off x="8028384" y="3437778"/>
              <a:ext cx="79706" cy="842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Line 156"/>
            <p:cNvSpPr>
              <a:spLocks noChangeShapeType="1"/>
            </p:cNvSpPr>
            <p:nvPr/>
          </p:nvSpPr>
          <p:spPr bwMode="auto">
            <a:xfrm>
              <a:off x="6364982" y="2620215"/>
              <a:ext cx="0" cy="648295"/>
            </a:xfrm>
            <a:prstGeom prst="line">
              <a:avLst/>
            </a:prstGeom>
            <a:noFill/>
            <a:ln w="4763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Line 157"/>
            <p:cNvSpPr>
              <a:spLocks noChangeShapeType="1"/>
            </p:cNvSpPr>
            <p:nvPr/>
          </p:nvSpPr>
          <p:spPr bwMode="auto">
            <a:xfrm>
              <a:off x="6343523" y="2620215"/>
              <a:ext cx="42918" cy="0"/>
            </a:xfrm>
            <a:prstGeom prst="line">
              <a:avLst/>
            </a:prstGeom>
            <a:noFill/>
            <a:ln w="4763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Line 158"/>
            <p:cNvSpPr>
              <a:spLocks noChangeShapeType="1"/>
            </p:cNvSpPr>
            <p:nvPr/>
          </p:nvSpPr>
          <p:spPr bwMode="auto">
            <a:xfrm>
              <a:off x="6343523" y="3268510"/>
              <a:ext cx="42918" cy="0"/>
            </a:xfrm>
            <a:prstGeom prst="line">
              <a:avLst/>
            </a:prstGeom>
            <a:noFill/>
            <a:ln w="4763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Oval 159"/>
            <p:cNvSpPr>
              <a:spLocks noChangeArrowheads="1"/>
            </p:cNvSpPr>
            <p:nvPr/>
          </p:nvSpPr>
          <p:spPr bwMode="auto">
            <a:xfrm>
              <a:off x="6325130" y="2908708"/>
              <a:ext cx="79706" cy="84279"/>
            </a:xfrm>
            <a:prstGeom prst="ellipse">
              <a:avLst/>
            </a:prstGeom>
            <a:solidFill>
              <a:srgbClr val="0000FF"/>
            </a:solidFill>
            <a:ln w="47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Line 160"/>
            <p:cNvSpPr>
              <a:spLocks noChangeShapeType="1"/>
            </p:cNvSpPr>
            <p:nvPr/>
          </p:nvSpPr>
          <p:spPr bwMode="auto">
            <a:xfrm>
              <a:off x="7398095" y="2733668"/>
              <a:ext cx="0" cy="330630"/>
            </a:xfrm>
            <a:prstGeom prst="line">
              <a:avLst/>
            </a:prstGeom>
            <a:noFill/>
            <a:ln w="4763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Line 161"/>
            <p:cNvSpPr>
              <a:spLocks noChangeShapeType="1"/>
            </p:cNvSpPr>
            <p:nvPr/>
          </p:nvSpPr>
          <p:spPr bwMode="auto">
            <a:xfrm>
              <a:off x="7376634" y="2733668"/>
              <a:ext cx="42918" cy="0"/>
            </a:xfrm>
            <a:prstGeom prst="line">
              <a:avLst/>
            </a:prstGeom>
            <a:noFill/>
            <a:ln w="4763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Line 162"/>
            <p:cNvSpPr>
              <a:spLocks noChangeShapeType="1"/>
            </p:cNvSpPr>
            <p:nvPr/>
          </p:nvSpPr>
          <p:spPr bwMode="auto">
            <a:xfrm>
              <a:off x="7376634" y="3064298"/>
              <a:ext cx="42918" cy="0"/>
            </a:xfrm>
            <a:prstGeom prst="line">
              <a:avLst/>
            </a:prstGeom>
            <a:noFill/>
            <a:ln w="4763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Oval 163"/>
            <p:cNvSpPr>
              <a:spLocks noChangeArrowheads="1"/>
            </p:cNvSpPr>
            <p:nvPr/>
          </p:nvSpPr>
          <p:spPr bwMode="auto">
            <a:xfrm>
              <a:off x="7358241" y="2863327"/>
              <a:ext cx="79706" cy="84279"/>
            </a:xfrm>
            <a:prstGeom prst="ellipse">
              <a:avLst/>
            </a:prstGeom>
            <a:solidFill>
              <a:srgbClr val="00CCFF"/>
            </a:solidFill>
            <a:ln w="4763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Line 164"/>
            <p:cNvSpPr>
              <a:spLocks noChangeShapeType="1"/>
            </p:cNvSpPr>
            <p:nvPr/>
          </p:nvSpPr>
          <p:spPr bwMode="auto">
            <a:xfrm>
              <a:off x="8431205" y="2915190"/>
              <a:ext cx="0" cy="628846"/>
            </a:xfrm>
            <a:prstGeom prst="line">
              <a:avLst/>
            </a:prstGeom>
            <a:noFill/>
            <a:ln w="4763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Line 165"/>
            <p:cNvSpPr>
              <a:spLocks noChangeShapeType="1"/>
            </p:cNvSpPr>
            <p:nvPr/>
          </p:nvSpPr>
          <p:spPr bwMode="auto">
            <a:xfrm>
              <a:off x="8409746" y="2915190"/>
              <a:ext cx="42918" cy="0"/>
            </a:xfrm>
            <a:prstGeom prst="line">
              <a:avLst/>
            </a:prstGeom>
            <a:noFill/>
            <a:ln w="4763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Line 166"/>
            <p:cNvSpPr>
              <a:spLocks noChangeShapeType="1"/>
            </p:cNvSpPr>
            <p:nvPr/>
          </p:nvSpPr>
          <p:spPr bwMode="auto">
            <a:xfrm>
              <a:off x="8409746" y="3544036"/>
              <a:ext cx="42918" cy="0"/>
            </a:xfrm>
            <a:prstGeom prst="line">
              <a:avLst/>
            </a:prstGeom>
            <a:noFill/>
            <a:ln w="4763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Oval 167"/>
            <p:cNvSpPr>
              <a:spLocks noChangeArrowheads="1"/>
            </p:cNvSpPr>
            <p:nvPr/>
          </p:nvSpPr>
          <p:spPr bwMode="auto">
            <a:xfrm>
              <a:off x="8391353" y="3180992"/>
              <a:ext cx="79706" cy="842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06" name="グループ化 405"/>
            <p:cNvGrpSpPr/>
            <p:nvPr/>
          </p:nvGrpSpPr>
          <p:grpSpPr>
            <a:xfrm>
              <a:off x="5524778" y="4413407"/>
              <a:ext cx="3018080" cy="671777"/>
              <a:chOff x="1156492" y="2360603"/>
              <a:chExt cx="3018080" cy="671777"/>
            </a:xfrm>
          </p:grpSpPr>
          <p:sp>
            <p:nvSpPr>
              <p:cNvPr id="407" name="テキスト ボックス 406"/>
              <p:cNvSpPr txBox="1"/>
              <p:nvPr/>
            </p:nvSpPr>
            <p:spPr>
              <a:xfrm>
                <a:off x="1156492" y="2360603"/>
                <a:ext cx="10887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Acute active</a:t>
                </a:r>
              </a:p>
              <a:p>
                <a:pPr algn="ctr"/>
                <a:r>
                  <a:rPr kumimoji="1" lang="en-US" altLang="ja-JP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IgAV</a:t>
                </a:r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</a:t>
                </a:r>
                <a:endParaRPr kumimoji="1" lang="ja-JP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テキスト ボックス 407"/>
              <p:cNvSpPr txBox="1"/>
              <p:nvPr/>
            </p:nvSpPr>
            <p:spPr>
              <a:xfrm>
                <a:off x="1403648" y="2778464"/>
                <a:ext cx="65274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(n = 10)</a:t>
                </a:r>
                <a:endParaRPr kumimoji="1" lang="ja-JP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テキスト ボックス 408"/>
              <p:cNvSpPr txBox="1"/>
              <p:nvPr/>
            </p:nvSpPr>
            <p:spPr>
              <a:xfrm>
                <a:off x="2137904" y="2364008"/>
                <a:ext cx="12442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Chronic active</a:t>
                </a:r>
                <a:endPara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kumimoji="1" lang="en-US" altLang="ja-JP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IgAV</a:t>
                </a:r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</a:t>
                </a:r>
                <a:endParaRPr kumimoji="1" lang="ja-JP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テキスト ボックス 409"/>
              <p:cNvSpPr txBox="1"/>
              <p:nvPr/>
            </p:nvSpPr>
            <p:spPr>
              <a:xfrm>
                <a:off x="2446050" y="2778464"/>
                <a:ext cx="57740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(n = </a:t>
                </a:r>
                <a:r>
                  <a:rPr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kumimoji="1" lang="ja-JP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テキスト ボックス 410"/>
              <p:cNvSpPr txBox="1"/>
              <p:nvPr/>
            </p:nvSpPr>
            <p:spPr>
              <a:xfrm>
                <a:off x="3417634" y="2372619"/>
                <a:ext cx="7569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Inactive</a:t>
                </a:r>
              </a:p>
              <a:p>
                <a:r>
                  <a:rPr kumimoji="1" lang="en-US" altLang="ja-JP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IgAV</a:t>
                </a:r>
                <a:r>
                  <a:rPr kumimoji="1" lang="en-US" altLang="ja-JP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</a:t>
                </a:r>
                <a:endParaRPr kumimoji="1" lang="ja-JP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テキスト ボックス 411"/>
              <p:cNvSpPr txBox="1"/>
              <p:nvPr/>
            </p:nvSpPr>
            <p:spPr>
              <a:xfrm>
                <a:off x="3460817" y="2776499"/>
                <a:ext cx="57740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(n = 6)</a:t>
                </a:r>
                <a:endParaRPr kumimoji="1" lang="ja-JP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500338" y="1746528"/>
              <a:ext cx="2052000" cy="468831"/>
              <a:chOff x="1500338" y="1746528"/>
              <a:chExt cx="2052000" cy="468831"/>
            </a:xfrm>
          </p:grpSpPr>
          <p:sp>
            <p:nvSpPr>
              <p:cNvPr id="107" name="Text Box 326"/>
              <p:cNvSpPr txBox="1">
                <a:spLocks noChangeArrowheads="1"/>
              </p:cNvSpPr>
              <p:nvPr/>
            </p:nvSpPr>
            <p:spPr bwMode="auto">
              <a:xfrm>
                <a:off x="1804834" y="1953749"/>
                <a:ext cx="333746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192" name="Line 764"/>
              <p:cNvSpPr>
                <a:spLocks noChangeShapeType="1"/>
              </p:cNvSpPr>
              <p:nvPr/>
            </p:nvSpPr>
            <p:spPr bwMode="auto">
              <a:xfrm>
                <a:off x="2578636" y="2155716"/>
                <a:ext cx="972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altLang="ja-JP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Line 764"/>
              <p:cNvSpPr>
                <a:spLocks noChangeShapeType="1"/>
              </p:cNvSpPr>
              <p:nvPr/>
            </p:nvSpPr>
            <p:spPr bwMode="auto">
              <a:xfrm>
                <a:off x="1500338" y="2155716"/>
                <a:ext cx="972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altLang="ja-JP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Text Box 326"/>
              <p:cNvSpPr txBox="1">
                <a:spLocks noChangeArrowheads="1"/>
              </p:cNvSpPr>
              <p:nvPr/>
            </p:nvSpPr>
            <p:spPr bwMode="auto">
              <a:xfrm>
                <a:off x="2770868" y="1950649"/>
                <a:ext cx="635110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050" i="1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P&lt;0.05</a:t>
                </a:r>
              </a:p>
            </p:txBody>
          </p:sp>
          <p:sp>
            <p:nvSpPr>
              <p:cNvPr id="195" name="Line 764"/>
              <p:cNvSpPr>
                <a:spLocks noChangeShapeType="1"/>
              </p:cNvSpPr>
              <p:nvPr/>
            </p:nvSpPr>
            <p:spPr bwMode="auto">
              <a:xfrm>
                <a:off x="1500338" y="1988840"/>
                <a:ext cx="2052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altLang="ja-JP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Text Box 326"/>
              <p:cNvSpPr txBox="1">
                <a:spLocks noChangeArrowheads="1"/>
              </p:cNvSpPr>
              <p:nvPr/>
            </p:nvSpPr>
            <p:spPr bwMode="auto">
              <a:xfrm>
                <a:off x="2339752" y="1746528"/>
                <a:ext cx="333746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ns</a:t>
                </a:r>
              </a:p>
            </p:txBody>
          </p:sp>
        </p:grpSp>
        <p:grpSp>
          <p:nvGrpSpPr>
            <p:cNvPr id="197" name="グループ化 196"/>
            <p:cNvGrpSpPr/>
            <p:nvPr/>
          </p:nvGrpSpPr>
          <p:grpSpPr>
            <a:xfrm>
              <a:off x="6097540" y="1876090"/>
              <a:ext cx="2052000" cy="468831"/>
              <a:chOff x="1500338" y="1746528"/>
              <a:chExt cx="2052000" cy="468831"/>
            </a:xfrm>
          </p:grpSpPr>
          <p:sp>
            <p:nvSpPr>
              <p:cNvPr id="198" name="Text Box 326"/>
              <p:cNvSpPr txBox="1">
                <a:spLocks noChangeArrowheads="1"/>
              </p:cNvSpPr>
              <p:nvPr/>
            </p:nvSpPr>
            <p:spPr bwMode="auto">
              <a:xfrm>
                <a:off x="1804834" y="1953749"/>
                <a:ext cx="333746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199" name="Line 764"/>
              <p:cNvSpPr>
                <a:spLocks noChangeShapeType="1"/>
              </p:cNvSpPr>
              <p:nvPr/>
            </p:nvSpPr>
            <p:spPr bwMode="auto">
              <a:xfrm>
                <a:off x="2578636" y="2155716"/>
                <a:ext cx="972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altLang="ja-JP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Line 764"/>
              <p:cNvSpPr>
                <a:spLocks noChangeShapeType="1"/>
              </p:cNvSpPr>
              <p:nvPr/>
            </p:nvSpPr>
            <p:spPr bwMode="auto">
              <a:xfrm>
                <a:off x="1500338" y="2155716"/>
                <a:ext cx="972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altLang="ja-JP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Text Box 326"/>
              <p:cNvSpPr txBox="1">
                <a:spLocks noChangeArrowheads="1"/>
              </p:cNvSpPr>
              <p:nvPr/>
            </p:nvSpPr>
            <p:spPr bwMode="auto">
              <a:xfrm>
                <a:off x="2929286" y="1939692"/>
                <a:ext cx="333746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ns</a:t>
                </a:r>
              </a:p>
            </p:txBody>
          </p:sp>
          <p:sp>
            <p:nvSpPr>
              <p:cNvPr id="202" name="Line 764"/>
              <p:cNvSpPr>
                <a:spLocks noChangeShapeType="1"/>
              </p:cNvSpPr>
              <p:nvPr/>
            </p:nvSpPr>
            <p:spPr bwMode="auto">
              <a:xfrm>
                <a:off x="1500338" y="1988840"/>
                <a:ext cx="2052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altLang="ja-JP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Text Box 326"/>
              <p:cNvSpPr txBox="1">
                <a:spLocks noChangeArrowheads="1"/>
              </p:cNvSpPr>
              <p:nvPr/>
            </p:nvSpPr>
            <p:spPr bwMode="auto">
              <a:xfrm>
                <a:off x="2339752" y="1746528"/>
                <a:ext cx="333746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>
                    <a:latin typeface="Arial" panose="020B0604020202020204" pitchFamily="34" charset="0"/>
                    <a:ea typeface="ＭＳ Ｐゴシック" pitchFamily="50" charset="-128"/>
                    <a:cs typeface="Arial" panose="020B0604020202020204" pitchFamily="34" charset="0"/>
                  </a:rPr>
                  <a:t>ns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4193753" y="65628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3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353390"/>
              </p:ext>
            </p:extLst>
          </p:nvPr>
        </p:nvGraphicFramePr>
        <p:xfrm>
          <a:off x="899592" y="1268760"/>
          <a:ext cx="7416826" cy="4525966"/>
        </p:xfrm>
        <a:graphic>
          <a:graphicData uri="http://schemas.openxmlformats.org/drawingml/2006/table">
            <a:tbl>
              <a:tblPr/>
              <a:tblGrid>
                <a:gridCol w="402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5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3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81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15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3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3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87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3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000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31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1756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8019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Supplementary Table S1. Clinical data of active and inactive patients with IgAV-N.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426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Active IgAV-N with hematuria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5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Patient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Gender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Race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Age at onset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Age at biopsy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Crescents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#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Age at study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Years since onset</a:t>
                      </a:r>
                    </a:p>
                  </a:txBody>
                  <a:tcPr marL="5718" marR="5718" marT="57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Hematuria at study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UP/Cr at study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Serum creatinine at study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eGFR at study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Treatment at study</a:t>
                      </a:r>
                    </a:p>
                  </a:txBody>
                  <a:tcPr marL="5718" marR="5718" marT="57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5.8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15.9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6.7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101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prednisone, MMF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18.5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1.3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1.0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72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17.7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19.3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2.6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0.9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2.9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1.1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3.3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9.8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131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2.1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72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7.7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7.8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2.5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6.6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88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1.4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99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0.2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0.3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99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137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Inactive IgAV-N without hematuria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7.7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negative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0.3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5.7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negative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0.9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50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11.6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1.7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negative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107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negative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113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8.2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8.5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12.1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3.9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negative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0.8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75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14.6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21.4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6.8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negative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 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0.9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91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5718" marR="5718" marT="57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1519"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151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Race: W, white; B, black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#: Crescent score (C-MEST) derived from biopsy report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151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Hematuria by urinalysis dipstick (0-4+)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Serum creatinine in mg/dl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UP/Cr is in g/g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8673">
                <a:tc gridSpan="13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eGFR was calculated using the bedside Schwartz equation for subjects &lt;18 years old and the MDRD formula for those </a:t>
                      </a:r>
                      <a:r>
                        <a:rPr lang="en-US" sz="8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&gt;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18 years old; (ml/min/1.73 m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3151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N/A: clinical data not available for review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MMF: mycophenolate mofetil</a:t>
                      </a: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5718" marR="5718" marT="57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347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751738"/>
              </p:ext>
            </p:extLst>
          </p:nvPr>
        </p:nvGraphicFramePr>
        <p:xfrm>
          <a:off x="647816" y="908720"/>
          <a:ext cx="7848367" cy="4270913"/>
        </p:xfrm>
        <a:graphic>
          <a:graphicData uri="http://schemas.openxmlformats.org/drawingml/2006/table">
            <a:tbl>
              <a:tblPr/>
              <a:tblGrid>
                <a:gridCol w="425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4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2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9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47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47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4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47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84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47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24404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14620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Supplementary Table S2. Clinical data of acute and chronic active patients with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IgAV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-N.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9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Acute active IgAV-N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5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Patient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Gender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Race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Age at onset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Age at biopsy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Crescents</a:t>
                      </a:r>
                      <a:r>
                        <a:rPr lang="en-US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#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Age at study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Years since onset</a:t>
                      </a:r>
                    </a:p>
                  </a:txBody>
                  <a:tcPr marL="6312" marR="6312" marT="63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Hematuria at study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UP/Cr at study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Serum creatinine at study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eGFR at study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Treatment at study</a:t>
                      </a:r>
                    </a:p>
                  </a:txBody>
                  <a:tcPr marL="6312" marR="6312" marT="6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2.9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1.1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3.3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9.8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131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2.1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72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7.7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7.8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2.5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0.7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77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6.6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88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8.6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1.4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99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12*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6.6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6.6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0.9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1+*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0.1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0.7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0.3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0.6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99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933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Chronic active IgAV-N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5.8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5.9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15.9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10.1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6.7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0.7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101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prednisone, MMF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9.6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10.4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18.5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8.9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1.3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1.0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72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F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17.7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19.3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2.6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2.6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0.9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M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7.4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 biopsy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9.0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1.6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3+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0.2 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0.4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135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none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5184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518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Race: W, white; B, black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#: Crescent score (C-MEST) derived from biopsy report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5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Hematuria by urinalysis dipstick (0-4+)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Serum creatinine in mg/dl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UP/Cr is in g/g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4121">
                <a:tc gridSpan="13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eGFR was calculated using the bedside Schwartz equation for subjects &lt;18 years old and the MDRD formula for those </a:t>
                      </a:r>
                      <a:r>
                        <a:rPr lang="en-US" sz="8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&gt;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18 years old; (ml/min/1.73 m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518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*: subject experienced an episode of macroscopic hematuria three weeks  prior to study</a:t>
                      </a:r>
                    </a:p>
                  </a:txBody>
                  <a:tcPr marL="6312" marR="6312" marT="6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5184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N/A: clinical data not available for review</a:t>
                      </a: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6312" marR="6312" marT="63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609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3661</TotalTime>
  <Words>1101</Words>
  <Application>Microsoft Macintosh PowerPoint</Application>
  <PresentationFormat>On-screen Show (4:3)</PresentationFormat>
  <Paragraphs>553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ゴシック</vt:lpstr>
      <vt:lpstr>ＭＳ Ｐゴシック</vt:lpstr>
      <vt:lpstr>Arial</vt:lpstr>
      <vt:lpstr>Calibri</vt:lpstr>
      <vt:lpstr>Office ​​テーマ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Microsoft Office User</cp:lastModifiedBy>
  <cp:revision>175</cp:revision>
  <cp:lastPrinted>2019-04-20T07:50:30Z</cp:lastPrinted>
  <dcterms:created xsi:type="dcterms:W3CDTF">2017-02-21T22:29:26Z</dcterms:created>
  <dcterms:modified xsi:type="dcterms:W3CDTF">2019-09-10T23:16:44Z</dcterms:modified>
</cp:coreProperties>
</file>