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charts/colors8.xml" ContentType="application/vnd.ms-office.chartcolorstyl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olors7.xml" ContentType="application/vnd.ms-office.chartcolorstyle+xml"/>
  <Override PartName="/ppt/charts/colors6.xml" ContentType="application/vnd.ms-office.chartcolor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charts/colors4.xml" ContentType="application/vnd.ms-office.chartcolorstyle+xml"/>
  <Override PartName="/ppt/charts/colors5.xml" ContentType="application/vnd.ms-office.chartcolor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9.xml" ContentType="application/vnd.ms-office.chartstyle+xml"/>
  <Override PartName="/ppt/charts/style7.xml" ContentType="application/vnd.ms-office.chartstyle+xml"/>
  <Override PartName="/ppt/charts/style8.xml" ContentType="application/vnd.ms-office.chart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charts/style6.xml" ContentType="application/vnd.ms-office.chartstyl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Layouts/slideLayout7.xml" ContentType="application/vnd.openxmlformats-officedocument.presentationml.slideLayout+xml"/>
  <Override PartName="/ppt/charts/colors9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62" r:id="rId3"/>
    <p:sldId id="263" r:id="rId4"/>
    <p:sldId id="265" r:id="rId5"/>
  </p:sldIdLst>
  <p:sldSz cx="9906000" cy="6858000" type="A4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359"/>
    <a:srgbClr val="1124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90" y="-17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\\Users\Montravers\Desktop\Pancreatites\Traitements%20par%20centre%20140818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\\Users\Montravers\Desktop\Pancreatites\Traitements%20par%20centre%20140818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\\Users\Montravers\Desktop\Pancreatites\Traitements%20par%20centre%20140818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\\Users\Montravers\Desktop\Traitements%20par%20centre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file:///\\Users\Montravers\Desktop\Traitements%20par%20centre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file:///\\Users\Montravers\Desktop\Pancreatites\Traitements%20par%20centre%20140818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oleObject" Target="file:///\\Users\Montravers\Desktop\Pancreatites\Traitements%20par%20centre%20140818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oleObject" Target="file:///\\Users\Montravers\Desktop\Pancreatites\Traitements%20par%20centre%20140818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oleObject" Target="file:///\\Pancreatites\Traitements%20par%20centre%20140818%20copi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Feuil1!$Z$22</c:f>
              <c:strCache>
                <c:ptCount val="1"/>
                <c:pt idx="0">
                  <c:v>%shockD0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Feuil1!$Y$23:$Y$39</c:f>
              <c:strCache>
                <c:ptCount val="1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L</c:v>
                </c:pt>
                <c:pt idx="12">
                  <c:v>M</c:v>
                </c:pt>
                <c:pt idx="13">
                  <c:v>N</c:v>
                </c:pt>
                <c:pt idx="14">
                  <c:v>O</c:v>
                </c:pt>
                <c:pt idx="15">
                  <c:v>P</c:v>
                </c:pt>
                <c:pt idx="16">
                  <c:v>Q</c:v>
                </c:pt>
              </c:strCache>
            </c:strRef>
          </c:cat>
          <c:val>
            <c:numRef>
              <c:f>Feuil1!$Z$23:$Z$39</c:f>
              <c:numCache>
                <c:formatCode>0</c:formatCode>
                <c:ptCount val="17"/>
                <c:pt idx="0">
                  <c:v>25.581395348837209</c:v>
                </c:pt>
                <c:pt idx="1">
                  <c:v>16.666666666666661</c:v>
                </c:pt>
                <c:pt idx="2">
                  <c:v>24.390243902439018</c:v>
                </c:pt>
                <c:pt idx="3">
                  <c:v>3.6697247706422029</c:v>
                </c:pt>
                <c:pt idx="4">
                  <c:v>16.666666666666661</c:v>
                </c:pt>
                <c:pt idx="5">
                  <c:v>7.339449541284405</c:v>
                </c:pt>
                <c:pt idx="7">
                  <c:v>9.0909090909090953</c:v>
                </c:pt>
                <c:pt idx="8">
                  <c:v>18.181818181818205</c:v>
                </c:pt>
                <c:pt idx="9">
                  <c:v>15.38461538461538</c:v>
                </c:pt>
                <c:pt idx="10">
                  <c:v>26</c:v>
                </c:pt>
                <c:pt idx="11">
                  <c:v>9.0909090909090953</c:v>
                </c:pt>
                <c:pt idx="12">
                  <c:v>10</c:v>
                </c:pt>
                <c:pt idx="13">
                  <c:v>3.6585365853658542</c:v>
                </c:pt>
                <c:pt idx="14">
                  <c:v>6.1224489795918355</c:v>
                </c:pt>
                <c:pt idx="15">
                  <c:v>33.333333333333329</c:v>
                </c:pt>
                <c:pt idx="16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73B-E045-B87D-E0E22B2FF518}"/>
            </c:ext>
          </c:extLst>
        </c:ser>
        <c:ser>
          <c:idx val="1"/>
          <c:order val="1"/>
          <c:tx>
            <c:strRef>
              <c:f>Feuil1!$AA$22</c:f>
              <c:strCache>
                <c:ptCount val="1"/>
                <c:pt idx="0">
                  <c:v>%ShockD30</c:v>
                </c:pt>
              </c:strCache>
            </c:strRef>
          </c:tx>
          <c:spPr>
            <a:solidFill>
              <a:srgbClr val="FF7359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Feuil1!$Y$23:$Y$39</c:f>
              <c:strCache>
                <c:ptCount val="1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L</c:v>
                </c:pt>
                <c:pt idx="12">
                  <c:v>M</c:v>
                </c:pt>
                <c:pt idx="13">
                  <c:v>N</c:v>
                </c:pt>
                <c:pt idx="14">
                  <c:v>O</c:v>
                </c:pt>
                <c:pt idx="15">
                  <c:v>P</c:v>
                </c:pt>
                <c:pt idx="16">
                  <c:v>Q</c:v>
                </c:pt>
              </c:strCache>
            </c:strRef>
          </c:cat>
          <c:val>
            <c:numRef>
              <c:f>Feuil1!$AA$23:$AA$39</c:f>
              <c:numCache>
                <c:formatCode>0</c:formatCode>
                <c:ptCount val="17"/>
                <c:pt idx="0">
                  <c:v>41.860465116279073</c:v>
                </c:pt>
                <c:pt idx="1">
                  <c:v>51.851851851851833</c:v>
                </c:pt>
                <c:pt idx="2">
                  <c:v>48.780487804878049</c:v>
                </c:pt>
                <c:pt idx="3">
                  <c:v>8.2568807339449588</c:v>
                </c:pt>
                <c:pt idx="4">
                  <c:v>23.52941176470588</c:v>
                </c:pt>
                <c:pt idx="5">
                  <c:v>11.926605504587162</c:v>
                </c:pt>
                <c:pt idx="7">
                  <c:v>9.0909090909090953</c:v>
                </c:pt>
                <c:pt idx="8">
                  <c:v>51.515151515151523</c:v>
                </c:pt>
                <c:pt idx="9">
                  <c:v>61.53846153846154</c:v>
                </c:pt>
                <c:pt idx="10">
                  <c:v>31</c:v>
                </c:pt>
                <c:pt idx="11">
                  <c:v>9.0909090909090953</c:v>
                </c:pt>
                <c:pt idx="12">
                  <c:v>0</c:v>
                </c:pt>
                <c:pt idx="13">
                  <c:v>17.073170731707307</c:v>
                </c:pt>
                <c:pt idx="14">
                  <c:v>28.571428571428569</c:v>
                </c:pt>
                <c:pt idx="15">
                  <c:v>39.393939393939405</c:v>
                </c:pt>
                <c:pt idx="16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73B-E045-B87D-E0E22B2FF518}"/>
            </c:ext>
          </c:extLst>
        </c:ser>
        <c:dLbls>
          <c:showVal val="1"/>
        </c:dLbls>
        <c:gapWidth val="219"/>
        <c:overlap val="-27"/>
        <c:axId val="58353920"/>
        <c:axId val="58368000"/>
      </c:barChart>
      <c:catAx>
        <c:axId val="5835392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368000"/>
        <c:crosses val="autoZero"/>
        <c:auto val="1"/>
        <c:lblAlgn val="ctr"/>
        <c:lblOffset val="100"/>
      </c:catAx>
      <c:valAx>
        <c:axId val="58368000"/>
        <c:scaling>
          <c:orientation val="minMax"/>
          <c:max val="10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35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Feuil1!$AB$22</c:f>
              <c:strCache>
                <c:ptCount val="1"/>
                <c:pt idx="0">
                  <c:v>%IAID0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Feuil1!$Y$23:$Y$39</c:f>
              <c:strCache>
                <c:ptCount val="1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L</c:v>
                </c:pt>
                <c:pt idx="12">
                  <c:v>M</c:v>
                </c:pt>
                <c:pt idx="13">
                  <c:v>N</c:v>
                </c:pt>
                <c:pt idx="14">
                  <c:v>O</c:v>
                </c:pt>
                <c:pt idx="15">
                  <c:v>P</c:v>
                </c:pt>
                <c:pt idx="16">
                  <c:v>Q</c:v>
                </c:pt>
              </c:strCache>
            </c:strRef>
          </c:cat>
          <c:val>
            <c:numRef>
              <c:f>Feuil1!$AB$23:$AB$39</c:f>
              <c:numCache>
                <c:formatCode>0</c:formatCode>
                <c:ptCount val="17"/>
                <c:pt idx="0">
                  <c:v>13.953488372093021</c:v>
                </c:pt>
                <c:pt idx="1">
                  <c:v>27.777777777777779</c:v>
                </c:pt>
                <c:pt idx="2">
                  <c:v>51.219512195121972</c:v>
                </c:pt>
                <c:pt idx="3">
                  <c:v>16.513761467889914</c:v>
                </c:pt>
                <c:pt idx="4">
                  <c:v>0</c:v>
                </c:pt>
                <c:pt idx="5">
                  <c:v>24.770642201834853</c:v>
                </c:pt>
                <c:pt idx="6">
                  <c:v>14.285714285714292</c:v>
                </c:pt>
                <c:pt idx="7">
                  <c:v>54.54545454545454</c:v>
                </c:pt>
                <c:pt idx="8">
                  <c:v>42.424242424242394</c:v>
                </c:pt>
                <c:pt idx="9">
                  <c:v>7.6923076923076916</c:v>
                </c:pt>
                <c:pt idx="10">
                  <c:v>47</c:v>
                </c:pt>
                <c:pt idx="11">
                  <c:v>9.0909090909090953</c:v>
                </c:pt>
                <c:pt idx="12">
                  <c:v>23.333333333333314</c:v>
                </c:pt>
                <c:pt idx="13">
                  <c:v>21.951219512195117</c:v>
                </c:pt>
                <c:pt idx="14">
                  <c:v>14.285714285714292</c:v>
                </c:pt>
                <c:pt idx="15">
                  <c:v>42.424242424242394</c:v>
                </c:pt>
                <c:pt idx="16">
                  <c:v>41.666666666666643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972-974F-B05C-3321B84B4004}"/>
            </c:ext>
          </c:extLst>
        </c:ser>
        <c:ser>
          <c:idx val="1"/>
          <c:order val="1"/>
          <c:tx>
            <c:strRef>
              <c:f>Feuil1!$AC$22</c:f>
              <c:strCache>
                <c:ptCount val="1"/>
                <c:pt idx="0">
                  <c:v>%IAID30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Feuil1!$Y$23:$Y$39</c:f>
              <c:strCache>
                <c:ptCount val="1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L</c:v>
                </c:pt>
                <c:pt idx="12">
                  <c:v>M</c:v>
                </c:pt>
                <c:pt idx="13">
                  <c:v>N</c:v>
                </c:pt>
                <c:pt idx="14">
                  <c:v>O</c:v>
                </c:pt>
                <c:pt idx="15">
                  <c:v>P</c:v>
                </c:pt>
                <c:pt idx="16">
                  <c:v>Q</c:v>
                </c:pt>
              </c:strCache>
            </c:strRef>
          </c:cat>
          <c:val>
            <c:numRef>
              <c:f>Feuil1!$AC$23:$AC$39</c:f>
              <c:numCache>
                <c:formatCode>0</c:formatCode>
                <c:ptCount val="17"/>
                <c:pt idx="0">
                  <c:v>37.209302325581412</c:v>
                </c:pt>
                <c:pt idx="1">
                  <c:v>64.81481481481481</c:v>
                </c:pt>
                <c:pt idx="2">
                  <c:v>58.536585365853647</c:v>
                </c:pt>
                <c:pt idx="3">
                  <c:v>34.86238532110093</c:v>
                </c:pt>
                <c:pt idx="4">
                  <c:v>11.76470588235294</c:v>
                </c:pt>
                <c:pt idx="5">
                  <c:v>33.944954128440365</c:v>
                </c:pt>
                <c:pt idx="7">
                  <c:v>54.54545454545454</c:v>
                </c:pt>
                <c:pt idx="8">
                  <c:v>54.54545454545454</c:v>
                </c:pt>
                <c:pt idx="9">
                  <c:v>61.53846153846154</c:v>
                </c:pt>
                <c:pt idx="10">
                  <c:v>60</c:v>
                </c:pt>
                <c:pt idx="11">
                  <c:v>45.454545454545425</c:v>
                </c:pt>
                <c:pt idx="12">
                  <c:v>36.666666666666636</c:v>
                </c:pt>
                <c:pt idx="13">
                  <c:v>50</c:v>
                </c:pt>
                <c:pt idx="14">
                  <c:v>34.693877551020393</c:v>
                </c:pt>
                <c:pt idx="15">
                  <c:v>66.666666666666643</c:v>
                </c:pt>
                <c:pt idx="16">
                  <c:v>58.333333333333343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972-974F-B05C-3321B84B4004}"/>
            </c:ext>
          </c:extLst>
        </c:ser>
        <c:dLbls>
          <c:showVal val="1"/>
        </c:dLbls>
        <c:gapWidth val="219"/>
        <c:overlap val="-27"/>
        <c:axId val="58390400"/>
        <c:axId val="58391936"/>
      </c:barChart>
      <c:catAx>
        <c:axId val="5839040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391936"/>
        <c:crosses val="autoZero"/>
        <c:auto val="1"/>
        <c:lblAlgn val="ctr"/>
        <c:lblOffset val="100"/>
      </c:catAx>
      <c:valAx>
        <c:axId val="58391936"/>
        <c:scaling>
          <c:orientation val="minMax"/>
          <c:max val="10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390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ser>
          <c:idx val="2"/>
          <c:order val="0"/>
          <c:tx>
            <c:strRef>
              <c:f>Feuil1!$AD$22</c:f>
              <c:strCache>
                <c:ptCount val="1"/>
                <c:pt idx="0">
                  <c:v>%REspD0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Feuil1!$Y$23:$Y$39</c:f>
              <c:strCache>
                <c:ptCount val="1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L</c:v>
                </c:pt>
                <c:pt idx="12">
                  <c:v>M</c:v>
                </c:pt>
                <c:pt idx="13">
                  <c:v>N</c:v>
                </c:pt>
                <c:pt idx="14">
                  <c:v>O</c:v>
                </c:pt>
                <c:pt idx="15">
                  <c:v>P</c:v>
                </c:pt>
                <c:pt idx="16">
                  <c:v>Q</c:v>
                </c:pt>
              </c:strCache>
            </c:strRef>
          </c:cat>
          <c:val>
            <c:numRef>
              <c:f>Feuil1!$AD$23:$AD$39</c:f>
              <c:numCache>
                <c:formatCode>0</c:formatCode>
                <c:ptCount val="17"/>
                <c:pt idx="0">
                  <c:v>16.279069767441861</c:v>
                </c:pt>
                <c:pt idx="1">
                  <c:v>7.4074074074074066</c:v>
                </c:pt>
                <c:pt idx="2">
                  <c:v>9.7560975609756095</c:v>
                </c:pt>
                <c:pt idx="3">
                  <c:v>2.7522935779816526</c:v>
                </c:pt>
                <c:pt idx="4">
                  <c:v>7.8431372549019587</c:v>
                </c:pt>
                <c:pt idx="5">
                  <c:v>6.422018348623852</c:v>
                </c:pt>
                <c:pt idx="7">
                  <c:v>9.0909090909090953</c:v>
                </c:pt>
                <c:pt idx="8">
                  <c:v>3.0303030303030294</c:v>
                </c:pt>
                <c:pt idx="9">
                  <c:v>7.6923076923076916</c:v>
                </c:pt>
                <c:pt idx="10">
                  <c:v>6</c:v>
                </c:pt>
                <c:pt idx="11">
                  <c:v>0</c:v>
                </c:pt>
                <c:pt idx="12">
                  <c:v>3.333333333333333</c:v>
                </c:pt>
                <c:pt idx="13">
                  <c:v>2.4390243902439015</c:v>
                </c:pt>
                <c:pt idx="14">
                  <c:v>0</c:v>
                </c:pt>
                <c:pt idx="15">
                  <c:v>9.0909090909090953</c:v>
                </c:pt>
                <c:pt idx="16">
                  <c:v>8.3333333333333321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7E1-574F-8988-2651AD0E4C24}"/>
            </c:ext>
          </c:extLst>
        </c:ser>
        <c:ser>
          <c:idx val="3"/>
          <c:order val="1"/>
          <c:tx>
            <c:strRef>
              <c:f>Feuil1!$AE$22</c:f>
              <c:strCache>
                <c:ptCount val="1"/>
                <c:pt idx="0">
                  <c:v>%RespD30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Feuil1!$Y$23:$Y$39</c:f>
              <c:strCache>
                <c:ptCount val="1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L</c:v>
                </c:pt>
                <c:pt idx="12">
                  <c:v>M</c:v>
                </c:pt>
                <c:pt idx="13">
                  <c:v>N</c:v>
                </c:pt>
                <c:pt idx="14">
                  <c:v>O</c:v>
                </c:pt>
                <c:pt idx="15">
                  <c:v>P</c:v>
                </c:pt>
                <c:pt idx="16">
                  <c:v>Q</c:v>
                </c:pt>
              </c:strCache>
            </c:strRef>
          </c:cat>
          <c:val>
            <c:numRef>
              <c:f>Feuil1!$AE$23:$AE$39</c:f>
              <c:numCache>
                <c:formatCode>0</c:formatCode>
                <c:ptCount val="17"/>
                <c:pt idx="0">
                  <c:v>30.232558139534881</c:v>
                </c:pt>
                <c:pt idx="1">
                  <c:v>33.333333333333329</c:v>
                </c:pt>
                <c:pt idx="2">
                  <c:v>34.146341463414608</c:v>
                </c:pt>
                <c:pt idx="3">
                  <c:v>17.431192660550465</c:v>
                </c:pt>
                <c:pt idx="4">
                  <c:v>18.627450980392165</c:v>
                </c:pt>
                <c:pt idx="5">
                  <c:v>24.770642201834853</c:v>
                </c:pt>
                <c:pt idx="7">
                  <c:v>18.181818181818205</c:v>
                </c:pt>
                <c:pt idx="8">
                  <c:v>18.181818181818205</c:v>
                </c:pt>
                <c:pt idx="9">
                  <c:v>46.153846153846111</c:v>
                </c:pt>
                <c:pt idx="10">
                  <c:v>17</c:v>
                </c:pt>
                <c:pt idx="11">
                  <c:v>9.0909090909090953</c:v>
                </c:pt>
                <c:pt idx="12">
                  <c:v>23.333333333333314</c:v>
                </c:pt>
                <c:pt idx="13">
                  <c:v>4.8780487804878074</c:v>
                </c:pt>
                <c:pt idx="14">
                  <c:v>10.204081632653057</c:v>
                </c:pt>
                <c:pt idx="15">
                  <c:v>33.333333333333329</c:v>
                </c:pt>
                <c:pt idx="16">
                  <c:v>41.666666666666643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7E1-574F-8988-2651AD0E4C24}"/>
            </c:ext>
          </c:extLst>
        </c:ser>
        <c:dLbls>
          <c:showVal val="1"/>
        </c:dLbls>
        <c:gapWidth val="219"/>
        <c:overlap val="-27"/>
        <c:axId val="58463744"/>
        <c:axId val="58465280"/>
      </c:barChart>
      <c:catAx>
        <c:axId val="5846374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465280"/>
        <c:crosses val="autoZero"/>
        <c:auto val="1"/>
        <c:lblAlgn val="ctr"/>
        <c:lblOffset val="100"/>
      </c:catAx>
      <c:valAx>
        <c:axId val="58465280"/>
        <c:scaling>
          <c:orientation val="minMax"/>
          <c:max val="10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463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Feuil1!$B$22</c:f>
              <c:strCache>
                <c:ptCount val="1"/>
                <c:pt idx="0">
                  <c:v>%AB on admission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Feuil1!$A$23:$A$39</c:f>
              <c:strCache>
                <c:ptCount val="1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L</c:v>
                </c:pt>
                <c:pt idx="12">
                  <c:v>M</c:v>
                </c:pt>
                <c:pt idx="13">
                  <c:v>N</c:v>
                </c:pt>
                <c:pt idx="14">
                  <c:v>O</c:v>
                </c:pt>
                <c:pt idx="15">
                  <c:v>P</c:v>
                </c:pt>
                <c:pt idx="16">
                  <c:v>Q</c:v>
                </c:pt>
              </c:strCache>
            </c:strRef>
          </c:cat>
          <c:val>
            <c:numRef>
              <c:f>Feuil1!$B$23:$B$39</c:f>
              <c:numCache>
                <c:formatCode>0</c:formatCode>
                <c:ptCount val="17"/>
                <c:pt idx="0">
                  <c:v>34.883720930232542</c:v>
                </c:pt>
                <c:pt idx="1">
                  <c:v>44.444444444444414</c:v>
                </c:pt>
                <c:pt idx="2">
                  <c:v>58.536585365853647</c:v>
                </c:pt>
                <c:pt idx="3">
                  <c:v>22.935779816513758</c:v>
                </c:pt>
                <c:pt idx="4">
                  <c:v>50</c:v>
                </c:pt>
                <c:pt idx="5">
                  <c:v>47.706422018348626</c:v>
                </c:pt>
                <c:pt idx="6">
                  <c:v>50</c:v>
                </c:pt>
                <c:pt idx="7">
                  <c:v>63.636363636363626</c:v>
                </c:pt>
                <c:pt idx="8">
                  <c:v>48.484848484848456</c:v>
                </c:pt>
                <c:pt idx="9">
                  <c:v>23.076923076923066</c:v>
                </c:pt>
                <c:pt idx="10">
                  <c:v>55.000000000000007</c:v>
                </c:pt>
                <c:pt idx="11">
                  <c:v>9.0909090909090953</c:v>
                </c:pt>
                <c:pt idx="12">
                  <c:v>40</c:v>
                </c:pt>
                <c:pt idx="13">
                  <c:v>29.268292682926813</c:v>
                </c:pt>
                <c:pt idx="14">
                  <c:v>18.367346938775501</c:v>
                </c:pt>
                <c:pt idx="15">
                  <c:v>60.606060606060595</c:v>
                </c:pt>
                <c:pt idx="16">
                  <c:v>58.333333333333343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C5C-E247-A479-C0AC7B22AB46}"/>
            </c:ext>
          </c:extLst>
        </c:ser>
        <c:ser>
          <c:idx val="1"/>
          <c:order val="1"/>
          <c:tx>
            <c:strRef>
              <c:f>Feuil1!$C$22</c:f>
              <c:strCache>
                <c:ptCount val="1"/>
                <c:pt idx="0">
                  <c:v>%AB Day30</c:v>
                </c:pt>
              </c:strCache>
            </c:strRef>
          </c:tx>
          <c:spPr>
            <a:solidFill>
              <a:srgbClr val="1124FF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Feuil1!$A$23:$A$39</c:f>
              <c:strCache>
                <c:ptCount val="1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L</c:v>
                </c:pt>
                <c:pt idx="12">
                  <c:v>M</c:v>
                </c:pt>
                <c:pt idx="13">
                  <c:v>N</c:v>
                </c:pt>
                <c:pt idx="14">
                  <c:v>O</c:v>
                </c:pt>
                <c:pt idx="15">
                  <c:v>P</c:v>
                </c:pt>
                <c:pt idx="16">
                  <c:v>Q</c:v>
                </c:pt>
              </c:strCache>
            </c:strRef>
          </c:cat>
          <c:val>
            <c:numRef>
              <c:f>Feuil1!$C$23:$C$39</c:f>
              <c:numCache>
                <c:formatCode>0</c:formatCode>
                <c:ptCount val="17"/>
                <c:pt idx="0">
                  <c:v>74.418604651162809</c:v>
                </c:pt>
                <c:pt idx="1">
                  <c:v>79.629629629629633</c:v>
                </c:pt>
                <c:pt idx="2">
                  <c:v>80.487804878048806</c:v>
                </c:pt>
                <c:pt idx="3">
                  <c:v>54.128440366972484</c:v>
                </c:pt>
                <c:pt idx="4">
                  <c:v>78.431372549019613</c:v>
                </c:pt>
                <c:pt idx="5">
                  <c:v>68.807339449541303</c:v>
                </c:pt>
                <c:pt idx="6">
                  <c:v>64.285714285714306</c:v>
                </c:pt>
                <c:pt idx="7">
                  <c:v>90.909090909090907</c:v>
                </c:pt>
                <c:pt idx="8">
                  <c:v>75.757575757575751</c:v>
                </c:pt>
                <c:pt idx="9">
                  <c:v>76.923076923076906</c:v>
                </c:pt>
                <c:pt idx="10">
                  <c:v>79</c:v>
                </c:pt>
                <c:pt idx="11">
                  <c:v>63.636363636363626</c:v>
                </c:pt>
                <c:pt idx="12">
                  <c:v>63.333333333333329</c:v>
                </c:pt>
                <c:pt idx="13">
                  <c:v>71.951219512195124</c:v>
                </c:pt>
                <c:pt idx="14">
                  <c:v>61.224489795918352</c:v>
                </c:pt>
                <c:pt idx="15">
                  <c:v>78.787878787878782</c:v>
                </c:pt>
                <c:pt idx="16">
                  <c:v>83.333333333333314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C5C-E247-A479-C0AC7B22AB46}"/>
            </c:ext>
          </c:extLst>
        </c:ser>
        <c:dLbls>
          <c:showVal val="1"/>
        </c:dLbls>
        <c:gapWidth val="219"/>
        <c:overlap val="-27"/>
        <c:axId val="71742976"/>
        <c:axId val="71744512"/>
      </c:barChart>
      <c:catAx>
        <c:axId val="7174297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744512"/>
        <c:crosses val="autoZero"/>
        <c:auto val="1"/>
        <c:lblAlgn val="ctr"/>
        <c:lblOffset val="100"/>
      </c:catAx>
      <c:valAx>
        <c:axId val="7174451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742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1357251714503"/>
          <c:y val="0.86540888019352513"/>
          <c:w val="0.77561328422656795"/>
          <c:h val="8.7776947257405494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3.89975884648062E-2"/>
          <c:y val="0.15822396711557801"/>
          <c:w val="0.943105499796562"/>
          <c:h val="0.61396622401071999"/>
        </c:manualLayout>
      </c:layout>
      <c:barChart>
        <c:barDir val="col"/>
        <c:grouping val="clustered"/>
        <c:ser>
          <c:idx val="0"/>
          <c:order val="0"/>
          <c:tx>
            <c:strRef>
              <c:f>Feuil1!$D$22</c:f>
              <c:strCache>
                <c:ptCount val="1"/>
                <c:pt idx="0">
                  <c:v>%AF on admission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Feuil1!$A$23:$A$39</c:f>
              <c:strCache>
                <c:ptCount val="1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L</c:v>
                </c:pt>
                <c:pt idx="12">
                  <c:v>M</c:v>
                </c:pt>
                <c:pt idx="13">
                  <c:v>N</c:v>
                </c:pt>
                <c:pt idx="14">
                  <c:v>O</c:v>
                </c:pt>
                <c:pt idx="15">
                  <c:v>P</c:v>
                </c:pt>
                <c:pt idx="16">
                  <c:v>Q</c:v>
                </c:pt>
              </c:strCache>
            </c:strRef>
          </c:cat>
          <c:val>
            <c:numRef>
              <c:f>Feuil1!$D$23:$D$39</c:f>
              <c:numCache>
                <c:formatCode>0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2.4390243902439015</c:v>
                </c:pt>
                <c:pt idx="3">
                  <c:v>0</c:v>
                </c:pt>
                <c:pt idx="4">
                  <c:v>12.745098039215693</c:v>
                </c:pt>
                <c:pt idx="5">
                  <c:v>27.522935779816525</c:v>
                </c:pt>
                <c:pt idx="6">
                  <c:v>0</c:v>
                </c:pt>
                <c:pt idx="7">
                  <c:v>9.0909090909090953</c:v>
                </c:pt>
                <c:pt idx="8">
                  <c:v>3.0303030303030294</c:v>
                </c:pt>
                <c:pt idx="9">
                  <c:v>7.6923076923076916</c:v>
                </c:pt>
                <c:pt idx="10">
                  <c:v>2</c:v>
                </c:pt>
                <c:pt idx="11">
                  <c:v>0</c:v>
                </c:pt>
                <c:pt idx="12">
                  <c:v>6.666666666666667</c:v>
                </c:pt>
                <c:pt idx="13">
                  <c:v>1.219512195121951</c:v>
                </c:pt>
                <c:pt idx="14">
                  <c:v>0</c:v>
                </c:pt>
                <c:pt idx="15">
                  <c:v>9.0909090909090953</c:v>
                </c:pt>
                <c:pt idx="16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833-1841-B70D-48452C87C696}"/>
            </c:ext>
          </c:extLst>
        </c:ser>
        <c:ser>
          <c:idx val="1"/>
          <c:order val="1"/>
          <c:tx>
            <c:strRef>
              <c:f>Feuil1!$E$22</c:f>
              <c:strCache>
                <c:ptCount val="1"/>
                <c:pt idx="0">
                  <c:v>%AF Day 30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Feuil1!$A$23:$A$39</c:f>
              <c:strCache>
                <c:ptCount val="1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L</c:v>
                </c:pt>
                <c:pt idx="12">
                  <c:v>M</c:v>
                </c:pt>
                <c:pt idx="13">
                  <c:v>N</c:v>
                </c:pt>
                <c:pt idx="14">
                  <c:v>O</c:v>
                </c:pt>
                <c:pt idx="15">
                  <c:v>P</c:v>
                </c:pt>
                <c:pt idx="16">
                  <c:v>Q</c:v>
                </c:pt>
              </c:strCache>
            </c:strRef>
          </c:cat>
          <c:val>
            <c:numRef>
              <c:f>Feuil1!$E$23:$E$39</c:f>
              <c:numCache>
                <c:formatCode>0</c:formatCode>
                <c:ptCount val="17"/>
                <c:pt idx="0">
                  <c:v>6.9767441860465125</c:v>
                </c:pt>
                <c:pt idx="1">
                  <c:v>11.111111111111109</c:v>
                </c:pt>
                <c:pt idx="2">
                  <c:v>9.7560975609756095</c:v>
                </c:pt>
                <c:pt idx="3">
                  <c:v>5.5045871559633044</c:v>
                </c:pt>
                <c:pt idx="4">
                  <c:v>27.450980392156861</c:v>
                </c:pt>
                <c:pt idx="5">
                  <c:v>17.431192660550465</c:v>
                </c:pt>
                <c:pt idx="6">
                  <c:v>14.285714285714292</c:v>
                </c:pt>
                <c:pt idx="7">
                  <c:v>0</c:v>
                </c:pt>
                <c:pt idx="8">
                  <c:v>18.181818181818205</c:v>
                </c:pt>
                <c:pt idx="9">
                  <c:v>30.76923076923077</c:v>
                </c:pt>
                <c:pt idx="10">
                  <c:v>11</c:v>
                </c:pt>
                <c:pt idx="11">
                  <c:v>0</c:v>
                </c:pt>
                <c:pt idx="12">
                  <c:v>13.33333333333333</c:v>
                </c:pt>
                <c:pt idx="13">
                  <c:v>3.6585365853658542</c:v>
                </c:pt>
                <c:pt idx="14">
                  <c:v>4.0816326530612272</c:v>
                </c:pt>
                <c:pt idx="15">
                  <c:v>24.242424242424232</c:v>
                </c:pt>
                <c:pt idx="16">
                  <c:v>16.666666666666661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833-1841-B70D-48452C87C696}"/>
            </c:ext>
          </c:extLst>
        </c:ser>
        <c:dLbls>
          <c:showVal val="1"/>
        </c:dLbls>
        <c:gapWidth val="219"/>
        <c:overlap val="-27"/>
        <c:axId val="71775360"/>
        <c:axId val="71776896"/>
      </c:barChart>
      <c:catAx>
        <c:axId val="7177536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776896"/>
        <c:crosses val="autoZero"/>
        <c:auto val="1"/>
        <c:lblAlgn val="ctr"/>
        <c:lblOffset val="100"/>
      </c:catAx>
      <c:valAx>
        <c:axId val="71776896"/>
        <c:scaling>
          <c:orientation val="minMax"/>
          <c:max val="4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775360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544235221532197"/>
          <c:y val="0.8869181405102019"/>
          <c:w val="0.45657545604457"/>
          <c:h val="8.341486565562703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Feuil1!$C$41</c:f>
              <c:strCache>
                <c:ptCount val="1"/>
                <c:pt idx="0">
                  <c:v>%Carbapenems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Feuil1!$A$42:$A$58</c:f>
              <c:strCache>
                <c:ptCount val="1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L</c:v>
                </c:pt>
                <c:pt idx="12">
                  <c:v>M</c:v>
                </c:pt>
                <c:pt idx="13">
                  <c:v>N</c:v>
                </c:pt>
                <c:pt idx="14">
                  <c:v>O</c:v>
                </c:pt>
                <c:pt idx="15">
                  <c:v>P</c:v>
                </c:pt>
                <c:pt idx="16">
                  <c:v>Q</c:v>
                </c:pt>
              </c:strCache>
            </c:strRef>
          </c:cat>
          <c:val>
            <c:numRef>
              <c:f>Feuil1!$C$42:$C$58</c:f>
              <c:numCache>
                <c:formatCode>0</c:formatCode>
                <c:ptCount val="17"/>
                <c:pt idx="0">
                  <c:v>20</c:v>
                </c:pt>
                <c:pt idx="1">
                  <c:v>25</c:v>
                </c:pt>
                <c:pt idx="2">
                  <c:v>29.166666666666671</c:v>
                </c:pt>
                <c:pt idx="3">
                  <c:v>12</c:v>
                </c:pt>
                <c:pt idx="4">
                  <c:v>17.647058823529424</c:v>
                </c:pt>
                <c:pt idx="5">
                  <c:v>25</c:v>
                </c:pt>
                <c:pt idx="6">
                  <c:v>14.285714285714292</c:v>
                </c:pt>
                <c:pt idx="7">
                  <c:v>14.285714285714292</c:v>
                </c:pt>
                <c:pt idx="8">
                  <c:v>31.25</c:v>
                </c:pt>
                <c:pt idx="9">
                  <c:v>0</c:v>
                </c:pt>
                <c:pt idx="10">
                  <c:v>36.363636363636338</c:v>
                </c:pt>
                <c:pt idx="11">
                  <c:v>0</c:v>
                </c:pt>
                <c:pt idx="12">
                  <c:v>0</c:v>
                </c:pt>
                <c:pt idx="13">
                  <c:v>4.1666666666666661</c:v>
                </c:pt>
                <c:pt idx="14">
                  <c:v>11.111111111111109</c:v>
                </c:pt>
                <c:pt idx="15">
                  <c:v>50</c:v>
                </c:pt>
                <c:pt idx="16">
                  <c:v>14.285714285714292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6C0-6843-9CB2-18D20185392F}"/>
            </c:ext>
          </c:extLst>
        </c:ser>
        <c:ser>
          <c:idx val="1"/>
          <c:order val="1"/>
          <c:tx>
            <c:strRef>
              <c:f>Feuil1!$D$41</c:f>
              <c:strCache>
                <c:ptCount val="1"/>
                <c:pt idx="0">
                  <c:v>%CarbaD30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Feuil1!$A$42:$A$58</c:f>
              <c:strCache>
                <c:ptCount val="1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L</c:v>
                </c:pt>
                <c:pt idx="12">
                  <c:v>M</c:v>
                </c:pt>
                <c:pt idx="13">
                  <c:v>N</c:v>
                </c:pt>
                <c:pt idx="14">
                  <c:v>O</c:v>
                </c:pt>
                <c:pt idx="15">
                  <c:v>P</c:v>
                </c:pt>
                <c:pt idx="16">
                  <c:v>Q</c:v>
                </c:pt>
              </c:strCache>
            </c:strRef>
          </c:cat>
          <c:val>
            <c:numRef>
              <c:f>Feuil1!$D$42:$D$58</c:f>
              <c:numCache>
                <c:formatCode>0</c:formatCode>
                <c:ptCount val="17"/>
                <c:pt idx="0">
                  <c:v>56.25</c:v>
                </c:pt>
                <c:pt idx="1">
                  <c:v>48.837209302325576</c:v>
                </c:pt>
                <c:pt idx="2">
                  <c:v>42.424242424242394</c:v>
                </c:pt>
                <c:pt idx="3">
                  <c:v>30.508474576271176</c:v>
                </c:pt>
                <c:pt idx="4">
                  <c:v>28.749999999999989</c:v>
                </c:pt>
                <c:pt idx="5">
                  <c:v>21.333333333333325</c:v>
                </c:pt>
                <c:pt idx="6">
                  <c:v>50</c:v>
                </c:pt>
                <c:pt idx="7">
                  <c:v>40</c:v>
                </c:pt>
                <c:pt idx="8">
                  <c:v>40</c:v>
                </c:pt>
                <c:pt idx="9">
                  <c:v>20</c:v>
                </c:pt>
                <c:pt idx="10">
                  <c:v>39.240506329113927</c:v>
                </c:pt>
                <c:pt idx="11">
                  <c:v>0</c:v>
                </c:pt>
                <c:pt idx="12">
                  <c:v>21.052631578947352</c:v>
                </c:pt>
                <c:pt idx="13">
                  <c:v>8.4745762711864412</c:v>
                </c:pt>
                <c:pt idx="14">
                  <c:v>23.333333333333314</c:v>
                </c:pt>
                <c:pt idx="15">
                  <c:v>65.384615384615415</c:v>
                </c:pt>
                <c:pt idx="16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6C0-6843-9CB2-18D20185392F}"/>
            </c:ext>
          </c:extLst>
        </c:ser>
        <c:dLbls>
          <c:showVal val="1"/>
        </c:dLbls>
        <c:gapWidth val="219"/>
        <c:overlap val="-27"/>
        <c:axId val="58044800"/>
        <c:axId val="58046336"/>
      </c:barChart>
      <c:catAx>
        <c:axId val="5804480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046336"/>
        <c:crosses val="autoZero"/>
        <c:auto val="1"/>
        <c:lblAlgn val="ctr"/>
        <c:lblOffset val="100"/>
      </c:catAx>
      <c:valAx>
        <c:axId val="58046336"/>
        <c:scaling>
          <c:orientation val="minMax"/>
          <c:max val="10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044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ser>
          <c:idx val="4"/>
          <c:order val="0"/>
          <c:tx>
            <c:strRef>
              <c:f>Feuil1!$G$41</c:f>
              <c:strCache>
                <c:ptCount val="1"/>
                <c:pt idx="0">
                  <c:v>% Antistaph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Feuil1!$A$42:$A$58</c:f>
              <c:strCache>
                <c:ptCount val="1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L</c:v>
                </c:pt>
                <c:pt idx="12">
                  <c:v>M</c:v>
                </c:pt>
                <c:pt idx="13">
                  <c:v>N</c:v>
                </c:pt>
                <c:pt idx="14">
                  <c:v>O</c:v>
                </c:pt>
                <c:pt idx="15">
                  <c:v>P</c:v>
                </c:pt>
                <c:pt idx="16">
                  <c:v>Q</c:v>
                </c:pt>
              </c:strCache>
            </c:strRef>
          </c:cat>
          <c:val>
            <c:numRef>
              <c:f>Feuil1!$G$42:$G$58</c:f>
              <c:numCache>
                <c:formatCode>0</c:formatCode>
                <c:ptCount val="17"/>
                <c:pt idx="0">
                  <c:v>26.666666666666671</c:v>
                </c:pt>
                <c:pt idx="1">
                  <c:v>12.5</c:v>
                </c:pt>
                <c:pt idx="2">
                  <c:v>12.5</c:v>
                </c:pt>
                <c:pt idx="3">
                  <c:v>8</c:v>
                </c:pt>
                <c:pt idx="4">
                  <c:v>5.8823529411764683</c:v>
                </c:pt>
                <c:pt idx="5">
                  <c:v>9.6153846153846221</c:v>
                </c:pt>
                <c:pt idx="6">
                  <c:v>21.428571428571427</c:v>
                </c:pt>
                <c:pt idx="7">
                  <c:v>14.285714285714292</c:v>
                </c:pt>
                <c:pt idx="8">
                  <c:v>18.75</c:v>
                </c:pt>
                <c:pt idx="9">
                  <c:v>0</c:v>
                </c:pt>
                <c:pt idx="10">
                  <c:v>20</c:v>
                </c:pt>
                <c:pt idx="11">
                  <c:v>100</c:v>
                </c:pt>
                <c:pt idx="12">
                  <c:v>0</c:v>
                </c:pt>
                <c:pt idx="13">
                  <c:v>16.666666666666661</c:v>
                </c:pt>
                <c:pt idx="14">
                  <c:v>22.222222222222204</c:v>
                </c:pt>
                <c:pt idx="15">
                  <c:v>25</c:v>
                </c:pt>
                <c:pt idx="16">
                  <c:v>28.571428571428569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A6B-4741-B491-9634D23C8E0E}"/>
            </c:ext>
          </c:extLst>
        </c:ser>
        <c:ser>
          <c:idx val="5"/>
          <c:order val="1"/>
          <c:tx>
            <c:strRef>
              <c:f>Feuil1!$H$41</c:f>
              <c:strCache>
                <c:ptCount val="1"/>
                <c:pt idx="0">
                  <c:v>%AntiStaphD30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Feuil1!$A$42:$A$58</c:f>
              <c:strCache>
                <c:ptCount val="1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L</c:v>
                </c:pt>
                <c:pt idx="12">
                  <c:v>M</c:v>
                </c:pt>
                <c:pt idx="13">
                  <c:v>N</c:v>
                </c:pt>
                <c:pt idx="14">
                  <c:v>O</c:v>
                </c:pt>
                <c:pt idx="15">
                  <c:v>P</c:v>
                </c:pt>
                <c:pt idx="16">
                  <c:v>Q</c:v>
                </c:pt>
              </c:strCache>
            </c:strRef>
          </c:cat>
          <c:val>
            <c:numRef>
              <c:f>Feuil1!$H$42:$H$58</c:f>
              <c:numCache>
                <c:formatCode>0</c:formatCode>
                <c:ptCount val="17"/>
                <c:pt idx="0">
                  <c:v>37.5</c:v>
                </c:pt>
                <c:pt idx="1">
                  <c:v>44.186046511627893</c:v>
                </c:pt>
                <c:pt idx="2">
                  <c:v>30.303030303030297</c:v>
                </c:pt>
                <c:pt idx="3">
                  <c:v>23.728813559322024</c:v>
                </c:pt>
                <c:pt idx="4">
                  <c:v>15</c:v>
                </c:pt>
                <c:pt idx="5">
                  <c:v>16</c:v>
                </c:pt>
                <c:pt idx="6">
                  <c:v>33.333333333333329</c:v>
                </c:pt>
                <c:pt idx="7">
                  <c:v>40</c:v>
                </c:pt>
                <c:pt idx="8">
                  <c:v>36</c:v>
                </c:pt>
                <c:pt idx="9">
                  <c:v>10</c:v>
                </c:pt>
                <c:pt idx="10">
                  <c:v>24.050632911392391</c:v>
                </c:pt>
                <c:pt idx="11">
                  <c:v>42.85714285714284</c:v>
                </c:pt>
                <c:pt idx="12">
                  <c:v>10.526315789473678</c:v>
                </c:pt>
                <c:pt idx="13">
                  <c:v>15.25423728813559</c:v>
                </c:pt>
                <c:pt idx="14">
                  <c:v>46.666666666666636</c:v>
                </c:pt>
                <c:pt idx="15">
                  <c:v>38.461538461538453</c:v>
                </c:pt>
                <c:pt idx="16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AA6B-4741-B491-9634D23C8E0E}"/>
            </c:ext>
          </c:extLst>
        </c:ser>
        <c:dLbls>
          <c:showVal val="1"/>
        </c:dLbls>
        <c:gapWidth val="219"/>
        <c:overlap val="-27"/>
        <c:axId val="71995392"/>
        <c:axId val="71996928"/>
      </c:barChart>
      <c:catAx>
        <c:axId val="7199539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996928"/>
        <c:crosses val="autoZero"/>
        <c:auto val="1"/>
        <c:lblAlgn val="ctr"/>
        <c:lblOffset val="100"/>
      </c:catAx>
      <c:valAx>
        <c:axId val="71996928"/>
        <c:scaling>
          <c:orientation val="minMax"/>
          <c:max val="10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995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ser>
          <c:idx val="2"/>
          <c:order val="0"/>
          <c:tx>
            <c:strRef>
              <c:f>Feuil1!$E$41</c:f>
              <c:strCache>
                <c:ptCount val="1"/>
                <c:pt idx="0">
                  <c:v>%Aminoglycosides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Feuil1!$A$42:$A$58</c:f>
              <c:strCache>
                <c:ptCount val="1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L</c:v>
                </c:pt>
                <c:pt idx="12">
                  <c:v>M</c:v>
                </c:pt>
                <c:pt idx="13">
                  <c:v>N</c:v>
                </c:pt>
                <c:pt idx="14">
                  <c:v>O</c:v>
                </c:pt>
                <c:pt idx="15">
                  <c:v>P</c:v>
                </c:pt>
                <c:pt idx="16">
                  <c:v>Q</c:v>
                </c:pt>
              </c:strCache>
            </c:strRef>
          </c:cat>
          <c:val>
            <c:numRef>
              <c:f>Feuil1!$E$42:$E$58</c:f>
              <c:numCache>
                <c:formatCode>0</c:formatCode>
                <c:ptCount val="17"/>
                <c:pt idx="0">
                  <c:v>40</c:v>
                </c:pt>
                <c:pt idx="1">
                  <c:v>45.833333333333329</c:v>
                </c:pt>
                <c:pt idx="2">
                  <c:v>37.5</c:v>
                </c:pt>
                <c:pt idx="3">
                  <c:v>36</c:v>
                </c:pt>
                <c:pt idx="4">
                  <c:v>29.411764705882362</c:v>
                </c:pt>
                <c:pt idx="5">
                  <c:v>3.8461538461538454</c:v>
                </c:pt>
                <c:pt idx="6">
                  <c:v>28.571428571428569</c:v>
                </c:pt>
                <c:pt idx="7">
                  <c:v>14.285714285714292</c:v>
                </c:pt>
                <c:pt idx="8">
                  <c:v>37.5</c:v>
                </c:pt>
                <c:pt idx="9">
                  <c:v>33.333333333333329</c:v>
                </c:pt>
                <c:pt idx="10">
                  <c:v>47.272727272727273</c:v>
                </c:pt>
                <c:pt idx="11">
                  <c:v>100</c:v>
                </c:pt>
                <c:pt idx="12">
                  <c:v>16.666666666666661</c:v>
                </c:pt>
                <c:pt idx="13">
                  <c:v>33.333333333333329</c:v>
                </c:pt>
                <c:pt idx="14">
                  <c:v>55.555555555555557</c:v>
                </c:pt>
                <c:pt idx="15">
                  <c:v>55.000000000000007</c:v>
                </c:pt>
                <c:pt idx="16">
                  <c:v>28.571428571428569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D90-8746-94C9-F7A22D918277}"/>
            </c:ext>
          </c:extLst>
        </c:ser>
        <c:ser>
          <c:idx val="3"/>
          <c:order val="1"/>
          <c:tx>
            <c:strRef>
              <c:f>Feuil1!$F$41</c:f>
              <c:strCache>
                <c:ptCount val="1"/>
                <c:pt idx="0">
                  <c:v>%AminoD30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Feuil1!$A$42:$A$58</c:f>
              <c:strCache>
                <c:ptCount val="1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L</c:v>
                </c:pt>
                <c:pt idx="12">
                  <c:v>M</c:v>
                </c:pt>
                <c:pt idx="13">
                  <c:v>N</c:v>
                </c:pt>
                <c:pt idx="14">
                  <c:v>O</c:v>
                </c:pt>
                <c:pt idx="15">
                  <c:v>P</c:v>
                </c:pt>
                <c:pt idx="16">
                  <c:v>Q</c:v>
                </c:pt>
              </c:strCache>
            </c:strRef>
          </c:cat>
          <c:val>
            <c:numRef>
              <c:f>Feuil1!$F$42:$F$58</c:f>
              <c:numCache>
                <c:formatCode>0</c:formatCode>
                <c:ptCount val="17"/>
                <c:pt idx="0">
                  <c:v>31.25</c:v>
                </c:pt>
                <c:pt idx="1">
                  <c:v>65.116279069767458</c:v>
                </c:pt>
                <c:pt idx="2">
                  <c:v>63.636363636363626</c:v>
                </c:pt>
                <c:pt idx="3">
                  <c:v>44.067796610169488</c:v>
                </c:pt>
                <c:pt idx="4">
                  <c:v>30</c:v>
                </c:pt>
                <c:pt idx="5">
                  <c:v>0</c:v>
                </c:pt>
                <c:pt idx="6">
                  <c:v>55.555555555555557</c:v>
                </c:pt>
                <c:pt idx="7">
                  <c:v>20</c:v>
                </c:pt>
                <c:pt idx="8">
                  <c:v>60</c:v>
                </c:pt>
                <c:pt idx="9">
                  <c:v>40</c:v>
                </c:pt>
                <c:pt idx="10">
                  <c:v>49.367088607594923</c:v>
                </c:pt>
                <c:pt idx="11">
                  <c:v>28.571428571428569</c:v>
                </c:pt>
                <c:pt idx="12">
                  <c:v>31.578947368421048</c:v>
                </c:pt>
                <c:pt idx="13">
                  <c:v>33.898305084745765</c:v>
                </c:pt>
                <c:pt idx="14">
                  <c:v>63.333333333333329</c:v>
                </c:pt>
                <c:pt idx="15">
                  <c:v>57.692307692307693</c:v>
                </c:pt>
                <c:pt idx="16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D90-8746-94C9-F7A22D918277}"/>
            </c:ext>
          </c:extLst>
        </c:ser>
        <c:dLbls>
          <c:showVal val="1"/>
        </c:dLbls>
        <c:gapWidth val="219"/>
        <c:overlap val="-27"/>
        <c:axId val="72019328"/>
        <c:axId val="71906432"/>
      </c:barChart>
      <c:catAx>
        <c:axId val="7201932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906432"/>
        <c:crosses val="autoZero"/>
        <c:auto val="1"/>
        <c:lblAlgn val="ctr"/>
        <c:lblOffset val="100"/>
      </c:catAx>
      <c:valAx>
        <c:axId val="71906432"/>
        <c:scaling>
          <c:orientation val="minMax"/>
          <c:max val="10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019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ser>
          <c:idx val="8"/>
          <c:order val="0"/>
          <c:tx>
            <c:strRef>
              <c:f>Feuil1!$AH$22</c:f>
              <c:strCache>
                <c:ptCount val="1"/>
                <c:pt idx="0">
                  <c:v>Hospital mortality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Feuil1!$Y$23:$Y$39</c:f>
              <c:strCache>
                <c:ptCount val="1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L</c:v>
                </c:pt>
                <c:pt idx="12">
                  <c:v>M</c:v>
                </c:pt>
                <c:pt idx="13">
                  <c:v>N</c:v>
                </c:pt>
                <c:pt idx="14">
                  <c:v>O</c:v>
                </c:pt>
                <c:pt idx="15">
                  <c:v>P</c:v>
                </c:pt>
                <c:pt idx="16">
                  <c:v>Q</c:v>
                </c:pt>
              </c:strCache>
            </c:strRef>
          </c:cat>
          <c:val>
            <c:numRef>
              <c:f>Feuil1!$AH$23:$AH$39</c:f>
              <c:numCache>
                <c:formatCode>0</c:formatCode>
                <c:ptCount val="17"/>
                <c:pt idx="0">
                  <c:v>25.581395348837212</c:v>
                </c:pt>
                <c:pt idx="1">
                  <c:v>25.92592592592592</c:v>
                </c:pt>
                <c:pt idx="2">
                  <c:v>41.463414634146332</c:v>
                </c:pt>
                <c:pt idx="3">
                  <c:v>7.339449541284405</c:v>
                </c:pt>
                <c:pt idx="4">
                  <c:v>23.52941176470588</c:v>
                </c:pt>
                <c:pt idx="5">
                  <c:v>15.596330275229361</c:v>
                </c:pt>
                <c:pt idx="6">
                  <c:v>21.428571428571427</c:v>
                </c:pt>
                <c:pt idx="7">
                  <c:v>27.272727272727259</c:v>
                </c:pt>
                <c:pt idx="8">
                  <c:v>24.242424242424235</c:v>
                </c:pt>
                <c:pt idx="9">
                  <c:v>38.46153846153846</c:v>
                </c:pt>
                <c:pt idx="10">
                  <c:v>28.999999999999993</c:v>
                </c:pt>
                <c:pt idx="11">
                  <c:v>0</c:v>
                </c:pt>
                <c:pt idx="12">
                  <c:v>33.333333333333329</c:v>
                </c:pt>
                <c:pt idx="13">
                  <c:v>25.609756097560972</c:v>
                </c:pt>
                <c:pt idx="14">
                  <c:v>22.448979591836732</c:v>
                </c:pt>
                <c:pt idx="15">
                  <c:v>36.363636363636353</c:v>
                </c:pt>
                <c:pt idx="16">
                  <c:v>8.3333333333333321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DC9-B34E-8B90-003EE86640FB}"/>
            </c:ext>
          </c:extLst>
        </c:ser>
        <c:dLbls>
          <c:showVal val="1"/>
        </c:dLbls>
        <c:gapWidth val="219"/>
        <c:overlap val="-27"/>
        <c:axId val="71869952"/>
        <c:axId val="71871488"/>
      </c:barChart>
      <c:catAx>
        <c:axId val="7186995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871488"/>
        <c:crosses val="autoZero"/>
        <c:auto val="1"/>
        <c:lblAlgn val="ctr"/>
        <c:lblOffset val="100"/>
      </c:catAx>
      <c:valAx>
        <c:axId val="7187148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1869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0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76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7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669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16B2-6B71-E042-B3A2-8FF46284E365}" type="datetimeFigureOut">
              <a:rPr lang="fr-FR" smtClean="0"/>
              <a:pPr/>
              <a:t>26/11/2019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55D3-0E9E-5D4A-A768-21549429681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9784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16B2-6B71-E042-B3A2-8FF46284E365}" type="datetimeFigureOut">
              <a:rPr lang="fr-FR" smtClean="0"/>
              <a:pPr/>
              <a:t>26/11/2019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55D3-0E9E-5D4A-A768-21549429681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70370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16B2-6B71-E042-B3A2-8FF46284E365}" type="datetimeFigureOut">
              <a:rPr lang="fr-FR" smtClean="0"/>
              <a:pPr/>
              <a:t>26/11/2019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55D3-0E9E-5D4A-A768-21549429681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87785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16B2-6B71-E042-B3A2-8FF46284E365}" type="datetimeFigureOut">
              <a:rPr lang="fr-FR" smtClean="0"/>
              <a:pPr/>
              <a:t>26/11/2019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55D3-0E9E-5D4A-A768-21549429681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020951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333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167">
                <a:solidFill>
                  <a:schemeClr val="tx1">
                    <a:tint val="75000"/>
                  </a:schemeClr>
                </a:solidFill>
              </a:defRPr>
            </a:lvl1pPr>
            <a:lvl2pPr marL="495285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2pPr>
            <a:lvl3pPr marL="990570" indent="0">
              <a:buNone/>
              <a:defRPr sz="1733">
                <a:solidFill>
                  <a:schemeClr val="tx1">
                    <a:tint val="75000"/>
                  </a:schemeClr>
                </a:solidFill>
              </a:defRPr>
            </a:lvl3pPr>
            <a:lvl4pPr marL="1485854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4pPr>
            <a:lvl5pPr marL="1981139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5pPr>
            <a:lvl6pPr marL="2476424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6pPr>
            <a:lvl7pPr marL="2971709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7pPr>
            <a:lvl8pPr marL="3466993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8pPr>
            <a:lvl9pPr marL="3962278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16B2-6B71-E042-B3A2-8FF46284E365}" type="datetimeFigureOut">
              <a:rPr lang="fr-FR" smtClean="0"/>
              <a:pPr/>
              <a:t>26/11/2019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55D3-0E9E-5D4A-A768-21549429681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98462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3033"/>
            </a:lvl1pPr>
            <a:lvl2pPr>
              <a:defRPr sz="2600"/>
            </a:lvl2pPr>
            <a:lvl3pPr>
              <a:defRPr sz="2167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3033"/>
            </a:lvl1pPr>
            <a:lvl2pPr>
              <a:defRPr sz="2600"/>
            </a:lvl2pPr>
            <a:lvl3pPr>
              <a:defRPr sz="2167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16B2-6B71-E042-B3A2-8FF46284E365}" type="datetimeFigureOut">
              <a:rPr lang="fr-FR" smtClean="0"/>
              <a:pPr/>
              <a:t>26/11/2019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55D3-0E9E-5D4A-A768-21549429681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11335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5285" indent="0">
              <a:buNone/>
              <a:defRPr sz="2167" b="1"/>
            </a:lvl2pPr>
            <a:lvl3pPr marL="990570" indent="0">
              <a:buNone/>
              <a:defRPr sz="1950" b="1"/>
            </a:lvl3pPr>
            <a:lvl4pPr marL="1485854" indent="0">
              <a:buNone/>
              <a:defRPr sz="1733" b="1"/>
            </a:lvl4pPr>
            <a:lvl5pPr marL="1981139" indent="0">
              <a:buNone/>
              <a:defRPr sz="1733" b="1"/>
            </a:lvl5pPr>
            <a:lvl6pPr marL="2476424" indent="0">
              <a:buNone/>
              <a:defRPr sz="1733" b="1"/>
            </a:lvl6pPr>
            <a:lvl7pPr marL="2971709" indent="0">
              <a:buNone/>
              <a:defRPr sz="1733" b="1"/>
            </a:lvl7pPr>
            <a:lvl8pPr marL="3466993" indent="0">
              <a:buNone/>
              <a:defRPr sz="1733" b="1"/>
            </a:lvl8pPr>
            <a:lvl9pPr marL="3962278" indent="0">
              <a:buNone/>
              <a:defRPr sz="173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600"/>
            </a:lvl1pPr>
            <a:lvl2pPr>
              <a:defRPr sz="2167"/>
            </a:lvl2pPr>
            <a:lvl3pPr>
              <a:defRPr sz="195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5285" indent="0">
              <a:buNone/>
              <a:defRPr sz="2167" b="1"/>
            </a:lvl2pPr>
            <a:lvl3pPr marL="990570" indent="0">
              <a:buNone/>
              <a:defRPr sz="1950" b="1"/>
            </a:lvl3pPr>
            <a:lvl4pPr marL="1485854" indent="0">
              <a:buNone/>
              <a:defRPr sz="1733" b="1"/>
            </a:lvl4pPr>
            <a:lvl5pPr marL="1981139" indent="0">
              <a:buNone/>
              <a:defRPr sz="1733" b="1"/>
            </a:lvl5pPr>
            <a:lvl6pPr marL="2476424" indent="0">
              <a:buNone/>
              <a:defRPr sz="1733" b="1"/>
            </a:lvl6pPr>
            <a:lvl7pPr marL="2971709" indent="0">
              <a:buNone/>
              <a:defRPr sz="1733" b="1"/>
            </a:lvl7pPr>
            <a:lvl8pPr marL="3466993" indent="0">
              <a:buNone/>
              <a:defRPr sz="1733" b="1"/>
            </a:lvl8pPr>
            <a:lvl9pPr marL="3962278" indent="0">
              <a:buNone/>
              <a:defRPr sz="173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600"/>
            </a:lvl1pPr>
            <a:lvl2pPr>
              <a:defRPr sz="2167"/>
            </a:lvl2pPr>
            <a:lvl3pPr>
              <a:defRPr sz="195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16B2-6B71-E042-B3A2-8FF46284E365}" type="datetimeFigureOut">
              <a:rPr lang="fr-FR" smtClean="0"/>
              <a:pPr/>
              <a:t>26/11/2019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55D3-0E9E-5D4A-A768-21549429681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33117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16B2-6B71-E042-B3A2-8FF46284E365}" type="datetimeFigureOut">
              <a:rPr lang="fr-FR" smtClean="0"/>
              <a:pPr/>
              <a:t>26/11/2019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55D3-0E9E-5D4A-A768-21549429681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84958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16B2-6B71-E042-B3A2-8FF46284E365}" type="datetimeFigureOut">
              <a:rPr lang="fr-FR" smtClean="0"/>
              <a:pPr/>
              <a:t>26/11/2019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55D3-0E9E-5D4A-A768-21549429681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18785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167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467"/>
            </a:lvl1pPr>
            <a:lvl2pPr>
              <a:defRPr sz="3033"/>
            </a:lvl2pPr>
            <a:lvl3pPr>
              <a:defRPr sz="2600"/>
            </a:lvl3pPr>
            <a:lvl4pPr>
              <a:defRPr sz="2167"/>
            </a:lvl4pPr>
            <a:lvl5pPr>
              <a:defRPr sz="2167"/>
            </a:lvl5pPr>
            <a:lvl6pPr>
              <a:defRPr sz="2167"/>
            </a:lvl6pPr>
            <a:lvl7pPr>
              <a:defRPr sz="2167"/>
            </a:lvl7pPr>
            <a:lvl8pPr>
              <a:defRPr sz="2167"/>
            </a:lvl8pPr>
            <a:lvl9pPr>
              <a:defRPr sz="2167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517"/>
            </a:lvl1pPr>
            <a:lvl2pPr marL="495285" indent="0">
              <a:buNone/>
              <a:defRPr sz="1300"/>
            </a:lvl2pPr>
            <a:lvl3pPr marL="990570" indent="0">
              <a:buNone/>
              <a:defRPr sz="1083"/>
            </a:lvl3pPr>
            <a:lvl4pPr marL="1485854" indent="0">
              <a:buNone/>
              <a:defRPr sz="975"/>
            </a:lvl4pPr>
            <a:lvl5pPr marL="1981139" indent="0">
              <a:buNone/>
              <a:defRPr sz="975"/>
            </a:lvl5pPr>
            <a:lvl6pPr marL="2476424" indent="0">
              <a:buNone/>
              <a:defRPr sz="975"/>
            </a:lvl6pPr>
            <a:lvl7pPr marL="2971709" indent="0">
              <a:buNone/>
              <a:defRPr sz="975"/>
            </a:lvl7pPr>
            <a:lvl8pPr marL="3466993" indent="0">
              <a:buNone/>
              <a:defRPr sz="975"/>
            </a:lvl8pPr>
            <a:lvl9pPr marL="3962278" indent="0">
              <a:buNone/>
              <a:defRPr sz="9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16B2-6B71-E042-B3A2-8FF46284E365}" type="datetimeFigureOut">
              <a:rPr lang="fr-FR" smtClean="0"/>
              <a:pPr/>
              <a:t>26/11/2019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55D3-0E9E-5D4A-A768-21549429681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46373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67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467"/>
            </a:lvl1pPr>
            <a:lvl2pPr marL="495285" indent="0">
              <a:buNone/>
              <a:defRPr sz="3033"/>
            </a:lvl2pPr>
            <a:lvl3pPr marL="990570" indent="0">
              <a:buNone/>
              <a:defRPr sz="2600"/>
            </a:lvl3pPr>
            <a:lvl4pPr marL="1485854" indent="0">
              <a:buNone/>
              <a:defRPr sz="2167"/>
            </a:lvl4pPr>
            <a:lvl5pPr marL="1981139" indent="0">
              <a:buNone/>
              <a:defRPr sz="2167"/>
            </a:lvl5pPr>
            <a:lvl6pPr marL="2476424" indent="0">
              <a:buNone/>
              <a:defRPr sz="2167"/>
            </a:lvl6pPr>
            <a:lvl7pPr marL="2971709" indent="0">
              <a:buNone/>
              <a:defRPr sz="2167"/>
            </a:lvl7pPr>
            <a:lvl8pPr marL="3466993" indent="0">
              <a:buNone/>
              <a:defRPr sz="2167"/>
            </a:lvl8pPr>
            <a:lvl9pPr marL="3962278" indent="0">
              <a:buNone/>
              <a:defRPr sz="2167"/>
            </a:lvl9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517"/>
            </a:lvl1pPr>
            <a:lvl2pPr marL="495285" indent="0">
              <a:buNone/>
              <a:defRPr sz="1300"/>
            </a:lvl2pPr>
            <a:lvl3pPr marL="990570" indent="0">
              <a:buNone/>
              <a:defRPr sz="1083"/>
            </a:lvl3pPr>
            <a:lvl4pPr marL="1485854" indent="0">
              <a:buNone/>
              <a:defRPr sz="975"/>
            </a:lvl4pPr>
            <a:lvl5pPr marL="1981139" indent="0">
              <a:buNone/>
              <a:defRPr sz="975"/>
            </a:lvl5pPr>
            <a:lvl6pPr marL="2476424" indent="0">
              <a:buNone/>
              <a:defRPr sz="975"/>
            </a:lvl6pPr>
            <a:lvl7pPr marL="2971709" indent="0">
              <a:buNone/>
              <a:defRPr sz="975"/>
            </a:lvl7pPr>
            <a:lvl8pPr marL="3466993" indent="0">
              <a:buNone/>
              <a:defRPr sz="975"/>
            </a:lvl8pPr>
            <a:lvl9pPr marL="3962278" indent="0">
              <a:buNone/>
              <a:defRPr sz="9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16B2-6B71-E042-B3A2-8FF46284E365}" type="datetimeFigureOut">
              <a:rPr lang="fr-FR" smtClean="0"/>
              <a:pPr/>
              <a:t>26/11/2019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55D3-0E9E-5D4A-A768-21549429681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52751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216B2-6B71-E042-B3A2-8FF46284E365}" type="datetimeFigureOut">
              <a:rPr lang="fr-FR" smtClean="0"/>
              <a:pPr/>
              <a:t>26/11/2019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B55D3-0E9E-5D4A-A768-21549429681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30685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95285" rtl="0" eaLnBrk="1" latinLnBrk="0" hangingPunct="1">
        <a:spcBef>
          <a:spcPct val="0"/>
        </a:spcBef>
        <a:buNone/>
        <a:defRPr sz="47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1464" indent="-371464" algn="l" defTabSz="495285" rtl="0" eaLnBrk="1" latinLnBrk="0" hangingPunct="1">
        <a:spcBef>
          <a:spcPct val="20000"/>
        </a:spcBef>
        <a:buFont typeface="Arial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1pPr>
      <a:lvl2pPr marL="804838" indent="-309553" algn="l" defTabSz="495285" rtl="0" eaLnBrk="1" latinLnBrk="0" hangingPunct="1">
        <a:spcBef>
          <a:spcPct val="20000"/>
        </a:spcBef>
        <a:buFont typeface="Arial"/>
        <a:buChar char="–"/>
        <a:defRPr sz="3033" kern="1200">
          <a:solidFill>
            <a:schemeClr val="tx1"/>
          </a:solidFill>
          <a:latin typeface="+mn-lt"/>
          <a:ea typeface="+mn-ea"/>
          <a:cs typeface="+mn-cs"/>
        </a:defRPr>
      </a:lvl2pPr>
      <a:lvl3pPr marL="1238212" indent="-247642" algn="l" defTabSz="49528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33497" indent="-247642" algn="l" defTabSz="495285" rtl="0" eaLnBrk="1" latinLnBrk="0" hangingPunct="1">
        <a:spcBef>
          <a:spcPct val="20000"/>
        </a:spcBef>
        <a:buFont typeface="Arial"/>
        <a:buChar char="–"/>
        <a:defRPr sz="2167" kern="1200">
          <a:solidFill>
            <a:schemeClr val="tx1"/>
          </a:solidFill>
          <a:latin typeface="+mn-lt"/>
          <a:ea typeface="+mn-ea"/>
          <a:cs typeface="+mn-cs"/>
        </a:defRPr>
      </a:lvl4pPr>
      <a:lvl5pPr marL="2228781" indent="-247642" algn="l" defTabSz="495285" rtl="0" eaLnBrk="1" latinLnBrk="0" hangingPunct="1">
        <a:spcBef>
          <a:spcPct val="20000"/>
        </a:spcBef>
        <a:buFont typeface="Arial"/>
        <a:buChar char="»"/>
        <a:defRPr sz="2167" kern="1200">
          <a:solidFill>
            <a:schemeClr val="tx1"/>
          </a:solidFill>
          <a:latin typeface="+mn-lt"/>
          <a:ea typeface="+mn-ea"/>
          <a:cs typeface="+mn-cs"/>
        </a:defRPr>
      </a:lvl5pPr>
      <a:lvl6pPr marL="2724066" indent="-247642" algn="l" defTabSz="495285" rtl="0" eaLnBrk="1" latinLnBrk="0" hangingPunct="1">
        <a:spcBef>
          <a:spcPct val="20000"/>
        </a:spcBef>
        <a:buFont typeface="Arial"/>
        <a:buChar char="•"/>
        <a:defRPr sz="2167" kern="1200">
          <a:solidFill>
            <a:schemeClr val="tx1"/>
          </a:solidFill>
          <a:latin typeface="+mn-lt"/>
          <a:ea typeface="+mn-ea"/>
          <a:cs typeface="+mn-cs"/>
        </a:defRPr>
      </a:lvl6pPr>
      <a:lvl7pPr marL="3219351" indent="-247642" algn="l" defTabSz="495285" rtl="0" eaLnBrk="1" latinLnBrk="0" hangingPunct="1">
        <a:spcBef>
          <a:spcPct val="20000"/>
        </a:spcBef>
        <a:buFont typeface="Arial"/>
        <a:buChar char="•"/>
        <a:defRPr sz="2167" kern="1200">
          <a:solidFill>
            <a:schemeClr val="tx1"/>
          </a:solidFill>
          <a:latin typeface="+mn-lt"/>
          <a:ea typeface="+mn-ea"/>
          <a:cs typeface="+mn-cs"/>
        </a:defRPr>
      </a:lvl7pPr>
      <a:lvl8pPr marL="3714636" indent="-247642" algn="l" defTabSz="495285" rtl="0" eaLnBrk="1" latinLnBrk="0" hangingPunct="1">
        <a:spcBef>
          <a:spcPct val="20000"/>
        </a:spcBef>
        <a:buFont typeface="Arial"/>
        <a:buChar char="•"/>
        <a:defRPr sz="2167" kern="1200">
          <a:solidFill>
            <a:schemeClr val="tx1"/>
          </a:solidFill>
          <a:latin typeface="+mn-lt"/>
          <a:ea typeface="+mn-ea"/>
          <a:cs typeface="+mn-cs"/>
        </a:defRPr>
      </a:lvl8pPr>
      <a:lvl9pPr marL="4209920" indent="-247642" algn="l" defTabSz="495285" rtl="0" eaLnBrk="1" latinLnBrk="0" hangingPunct="1">
        <a:spcBef>
          <a:spcPct val="20000"/>
        </a:spcBef>
        <a:buFont typeface="Arial"/>
        <a:buChar char="•"/>
        <a:defRPr sz="21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9528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5" algn="l" defTabSz="49528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70" algn="l" defTabSz="49528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54" algn="l" defTabSz="49528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39" algn="l" defTabSz="49528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24" algn="l" defTabSz="49528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9" algn="l" defTabSz="49528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93" algn="l" defTabSz="49528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78" algn="l" defTabSz="49528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652B4AFA-FF65-184C-8DD7-A0DAA2DDFF3E}"/>
              </a:ext>
            </a:extLst>
          </p:cNvPr>
          <p:cNvSpPr txBox="1"/>
          <p:nvPr/>
        </p:nvSpPr>
        <p:spPr>
          <a:xfrm>
            <a:off x="134910" y="11595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6BD11DAE-F46A-F548-A736-6F3F61E93827}"/>
              </a:ext>
            </a:extLst>
          </p:cNvPr>
          <p:cNvSpPr txBox="1"/>
          <p:nvPr/>
        </p:nvSpPr>
        <p:spPr>
          <a:xfrm rot="16200000">
            <a:off x="89058" y="728607"/>
            <a:ext cx="10009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% of patients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xmlns="" id="{B610375C-22CC-5145-A856-52F2182C9C54}"/>
              </a:ext>
            </a:extLst>
          </p:cNvPr>
          <p:cNvSpPr txBox="1"/>
          <p:nvPr/>
        </p:nvSpPr>
        <p:spPr>
          <a:xfrm>
            <a:off x="133332" y="442361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xmlns="" id="{1E808047-1E40-3946-A4E6-5EC9B12F9A97}"/>
              </a:ext>
            </a:extLst>
          </p:cNvPr>
          <p:cNvSpPr txBox="1"/>
          <p:nvPr/>
        </p:nvSpPr>
        <p:spPr>
          <a:xfrm>
            <a:off x="134910" y="196898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xmlns="" id="{75B95FBE-35B5-4744-8934-63E0ACFAC170}"/>
              </a:ext>
            </a:extLst>
          </p:cNvPr>
          <p:cNvSpPr txBox="1"/>
          <p:nvPr/>
        </p:nvSpPr>
        <p:spPr>
          <a:xfrm rot="16200000">
            <a:off x="104535" y="2665691"/>
            <a:ext cx="10009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% of patients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xmlns="" id="{A14999B1-96EA-7646-881B-B883E5D32B44}"/>
              </a:ext>
            </a:extLst>
          </p:cNvPr>
          <p:cNvSpPr txBox="1"/>
          <p:nvPr/>
        </p:nvSpPr>
        <p:spPr>
          <a:xfrm rot="16200000">
            <a:off x="162183" y="5020044"/>
            <a:ext cx="10009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% of patients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xmlns="" id="{79E0F0D3-8874-C047-9591-2FEF124993E6}"/>
              </a:ext>
            </a:extLst>
          </p:cNvPr>
          <p:cNvSpPr txBox="1"/>
          <p:nvPr/>
        </p:nvSpPr>
        <p:spPr>
          <a:xfrm>
            <a:off x="45674" y="6332888"/>
            <a:ext cx="96999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Figure </a:t>
            </a:r>
            <a:r>
              <a:rPr lang="en-GB" sz="1200" dirty="0"/>
              <a:t>S 1</a:t>
            </a:r>
          </a:p>
        </p:txBody>
      </p:sp>
      <p:graphicFrame>
        <p:nvGraphicFramePr>
          <p:cNvPr id="28" name="Graphique 27">
            <a:extLst>
              <a:ext uri="{FF2B5EF4-FFF2-40B4-BE49-F238E27FC236}">
                <a16:creationId xmlns:a16="http://schemas.microsoft.com/office/drawing/2014/main" xmlns="" id="{68F74C02-5285-344C-A250-62C0C8019475}"/>
              </a:ext>
            </a:extLst>
          </p:cNvPr>
          <p:cNvGraphicFramePr>
            <a:graphicFrameLocks/>
          </p:cNvGraphicFramePr>
          <p:nvPr/>
        </p:nvGraphicFramePr>
        <p:xfrm>
          <a:off x="802209" y="197853"/>
          <a:ext cx="8652744" cy="1945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Graphique 28">
            <a:extLst>
              <a:ext uri="{FF2B5EF4-FFF2-40B4-BE49-F238E27FC236}">
                <a16:creationId xmlns:a16="http://schemas.microsoft.com/office/drawing/2014/main" xmlns="" id="{871AD0F3-A8D4-964F-9FF1-83A868FD4FE3}"/>
              </a:ext>
            </a:extLst>
          </p:cNvPr>
          <p:cNvGraphicFramePr>
            <a:graphicFrameLocks/>
          </p:cNvGraphicFramePr>
          <p:nvPr/>
        </p:nvGraphicFramePr>
        <p:xfrm>
          <a:off x="801174" y="2182439"/>
          <a:ext cx="8672788" cy="1883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0" name="Graphique 29">
            <a:extLst>
              <a:ext uri="{FF2B5EF4-FFF2-40B4-BE49-F238E27FC236}">
                <a16:creationId xmlns:a16="http://schemas.microsoft.com/office/drawing/2014/main" xmlns="" id="{9838DBCE-DC8A-C44E-B365-C207B41D5294}"/>
              </a:ext>
            </a:extLst>
          </p:cNvPr>
          <p:cNvGraphicFramePr>
            <a:graphicFrameLocks/>
          </p:cNvGraphicFramePr>
          <p:nvPr/>
        </p:nvGraphicFramePr>
        <p:xfrm>
          <a:off x="801174" y="4254674"/>
          <a:ext cx="8672788" cy="1883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31" name="Groupe 30">
            <a:extLst>
              <a:ext uri="{FF2B5EF4-FFF2-40B4-BE49-F238E27FC236}">
                <a16:creationId xmlns:a16="http://schemas.microsoft.com/office/drawing/2014/main" xmlns="" id="{1A8CD68B-D47D-0940-AAEC-42E184BF9A77}"/>
              </a:ext>
            </a:extLst>
          </p:cNvPr>
          <p:cNvGrpSpPr/>
          <p:nvPr/>
        </p:nvGrpSpPr>
        <p:grpSpPr>
          <a:xfrm>
            <a:off x="1882281" y="1832810"/>
            <a:ext cx="5489835" cy="246221"/>
            <a:chOff x="1905603" y="1832810"/>
            <a:chExt cx="5489835" cy="246221"/>
          </a:xfrm>
        </p:grpSpPr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xmlns="" id="{3054C676-3478-AC4E-8B37-9D6C527BFBC9}"/>
                </a:ext>
              </a:extLst>
            </p:cNvPr>
            <p:cNvSpPr txBox="1"/>
            <p:nvPr/>
          </p:nvSpPr>
          <p:spPr>
            <a:xfrm>
              <a:off x="2132459" y="1832810"/>
              <a:ext cx="526297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Septic shock on Day-0			Septic shock between Day&gt;0 and Day30		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05DB2F1A-3AEC-5140-AACF-C708E822BE62}"/>
                </a:ext>
              </a:extLst>
            </p:cNvPr>
            <p:cNvSpPr/>
            <p:nvPr/>
          </p:nvSpPr>
          <p:spPr>
            <a:xfrm>
              <a:off x="1905603" y="1844691"/>
              <a:ext cx="202794" cy="2179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xmlns="" id="{9793B8DB-B04D-3D42-B557-024FFDA05797}"/>
                </a:ext>
              </a:extLst>
            </p:cNvPr>
            <p:cNvSpPr/>
            <p:nvPr/>
          </p:nvSpPr>
          <p:spPr>
            <a:xfrm>
              <a:off x="4196800" y="1840675"/>
              <a:ext cx="202794" cy="217971"/>
            </a:xfrm>
            <a:prstGeom prst="rect">
              <a:avLst/>
            </a:prstGeom>
            <a:solidFill>
              <a:srgbClr val="FF735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</p:grpSp>
      <p:sp>
        <p:nvSpPr>
          <p:cNvPr id="36" name="ZoneTexte 35">
            <a:extLst>
              <a:ext uri="{FF2B5EF4-FFF2-40B4-BE49-F238E27FC236}">
                <a16:creationId xmlns:a16="http://schemas.microsoft.com/office/drawing/2014/main" xmlns="" id="{F7FEEC3A-5598-3145-8C39-B5B945FF371D}"/>
              </a:ext>
            </a:extLst>
          </p:cNvPr>
          <p:cNvSpPr txBox="1"/>
          <p:nvPr/>
        </p:nvSpPr>
        <p:spPr>
          <a:xfrm>
            <a:off x="2092347" y="3765879"/>
            <a:ext cx="57246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dirty="0"/>
              <a:t>Abdominal sepsis on Day-0  		Abdominal sepsis between Day&gt;0 and Day30		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BC034B97-2A2C-0441-A071-70C094096FF5}"/>
              </a:ext>
            </a:extLst>
          </p:cNvPr>
          <p:cNvSpPr/>
          <p:nvPr/>
        </p:nvSpPr>
        <p:spPr>
          <a:xfrm>
            <a:off x="1865491" y="3777760"/>
            <a:ext cx="202794" cy="21797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84176F3E-E8E4-F740-8AA9-69C174DAA4A4}"/>
              </a:ext>
            </a:extLst>
          </p:cNvPr>
          <p:cNvSpPr/>
          <p:nvPr/>
        </p:nvSpPr>
        <p:spPr>
          <a:xfrm>
            <a:off x="4210476" y="3773744"/>
            <a:ext cx="202794" cy="21797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xmlns="" id="{3A3D98D7-3330-DF4A-895B-D94FD785C720}"/>
              </a:ext>
            </a:extLst>
          </p:cNvPr>
          <p:cNvSpPr txBox="1"/>
          <p:nvPr/>
        </p:nvSpPr>
        <p:spPr>
          <a:xfrm>
            <a:off x="2140476" y="5853012"/>
            <a:ext cx="526297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dirty="0"/>
              <a:t>Pneumonia on Day-0  	    		Pneumonia between Day&gt;0 and Day30		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1D87847D-7A74-3848-9309-1874659047FB}"/>
              </a:ext>
            </a:extLst>
          </p:cNvPr>
          <p:cNvSpPr/>
          <p:nvPr/>
        </p:nvSpPr>
        <p:spPr>
          <a:xfrm>
            <a:off x="1913620" y="5864893"/>
            <a:ext cx="202794" cy="21797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BA6D975D-F0FC-1F41-9A25-F346B51F4490}"/>
              </a:ext>
            </a:extLst>
          </p:cNvPr>
          <p:cNvSpPr/>
          <p:nvPr/>
        </p:nvSpPr>
        <p:spPr>
          <a:xfrm>
            <a:off x="4250115" y="5860877"/>
            <a:ext cx="202794" cy="2179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xmlns="" val="63970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xmlns="" id="{C4490837-9E3E-E049-A34D-F892FF50BDA3}"/>
              </a:ext>
            </a:extLst>
          </p:cNvPr>
          <p:cNvGrpSpPr/>
          <p:nvPr/>
        </p:nvGrpSpPr>
        <p:grpSpPr>
          <a:xfrm>
            <a:off x="45674" y="212209"/>
            <a:ext cx="9699905" cy="6241262"/>
            <a:chOff x="45674" y="212209"/>
            <a:chExt cx="9699905" cy="6241262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xmlns="" id="{9B214005-4A9C-2241-89DE-13A1D8C0428B}"/>
                </a:ext>
              </a:extLst>
            </p:cNvPr>
            <p:cNvSpPr txBox="1"/>
            <p:nvPr/>
          </p:nvSpPr>
          <p:spPr>
            <a:xfrm>
              <a:off x="279292" y="212209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A</a:t>
              </a:r>
            </a:p>
          </p:txBody>
        </p:sp>
        <p:graphicFrame>
          <p:nvGraphicFramePr>
            <p:cNvPr id="5" name="Graphique 4">
              <a:extLst>
                <a:ext uri="{FF2B5EF4-FFF2-40B4-BE49-F238E27FC236}">
                  <a16:creationId xmlns:a16="http://schemas.microsoft.com/office/drawing/2014/main" xmlns="" id="{377772E7-9C1E-A244-8B25-0FC394DD9CB2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327150" y="396875"/>
            <a:ext cx="7874000" cy="25939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xmlns="" id="{B8173253-51CA-314E-A97D-56593D4F4406}"/>
                </a:ext>
              </a:extLst>
            </p:cNvPr>
            <p:cNvSpPr txBox="1"/>
            <p:nvPr/>
          </p:nvSpPr>
          <p:spPr>
            <a:xfrm>
              <a:off x="442158" y="3352800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B</a:t>
              </a:r>
            </a:p>
          </p:txBody>
        </p:sp>
        <p:graphicFrame>
          <p:nvGraphicFramePr>
            <p:cNvPr id="8" name="Graphique 7">
              <a:extLst>
                <a:ext uri="{FF2B5EF4-FFF2-40B4-BE49-F238E27FC236}">
                  <a16:creationId xmlns:a16="http://schemas.microsoft.com/office/drawing/2014/main" xmlns="" id="{65BDDF1F-0A10-CF41-B7E3-6095F0B1D99C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361242" y="3237270"/>
            <a:ext cx="7805816" cy="25685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xmlns="" id="{E8D74E32-82A2-1140-BD17-042063C22908}"/>
                </a:ext>
              </a:extLst>
            </p:cNvPr>
            <p:cNvSpPr txBox="1"/>
            <p:nvPr/>
          </p:nvSpPr>
          <p:spPr>
            <a:xfrm rot="16200000">
              <a:off x="688160" y="1343025"/>
              <a:ext cx="10009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% of patients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xmlns="" id="{9BD2B722-6B0E-DC41-875E-094427D4E296}"/>
                </a:ext>
              </a:extLst>
            </p:cNvPr>
            <p:cNvSpPr txBox="1"/>
            <p:nvPr/>
          </p:nvSpPr>
          <p:spPr>
            <a:xfrm rot="16200000">
              <a:off x="697605" y="4084123"/>
              <a:ext cx="10009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% of patients</a:t>
              </a:r>
            </a:p>
          </p:txBody>
        </p:sp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xmlns="" id="{D08EBA46-EDB0-414C-B4BB-9188DC2089D4}"/>
                </a:ext>
              </a:extLst>
            </p:cNvPr>
            <p:cNvGrpSpPr/>
            <p:nvPr/>
          </p:nvGrpSpPr>
          <p:grpSpPr>
            <a:xfrm>
              <a:off x="2267434" y="2623982"/>
              <a:ext cx="7361289" cy="253916"/>
              <a:chOff x="2267434" y="2623982"/>
              <a:chExt cx="7361289" cy="253916"/>
            </a:xfrm>
          </p:grpSpPr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xmlns="" id="{B4DC9DE4-664D-B343-9F70-7B917912A697}"/>
                  </a:ext>
                </a:extLst>
              </p:cNvPr>
              <p:cNvSpPr txBox="1"/>
              <p:nvPr/>
            </p:nvSpPr>
            <p:spPr>
              <a:xfrm>
                <a:off x="2519084" y="2623982"/>
                <a:ext cx="7109639" cy="25391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050" dirty="0"/>
                  <a:t>Antibiotics administered on admission Day-0  		Antibiotics administered between Day&gt;0 and Day30		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xmlns="" id="{44B44B90-48C0-494B-9261-F3F3EE4679BC}"/>
                  </a:ext>
                </a:extLst>
              </p:cNvPr>
              <p:cNvSpPr/>
              <p:nvPr/>
            </p:nvSpPr>
            <p:spPr>
              <a:xfrm>
                <a:off x="2267434" y="2659927"/>
                <a:ext cx="202794" cy="217971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xmlns="" id="{27328BBC-6958-F749-8731-49C969E1F033}"/>
                  </a:ext>
                </a:extLst>
              </p:cNvPr>
              <p:cNvSpPr/>
              <p:nvPr/>
            </p:nvSpPr>
            <p:spPr>
              <a:xfrm>
                <a:off x="5533103" y="2655911"/>
                <a:ext cx="202794" cy="217971"/>
              </a:xfrm>
              <a:prstGeom prst="rect">
                <a:avLst/>
              </a:prstGeom>
              <a:solidFill>
                <a:srgbClr val="1124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xmlns="" id="{D5137C25-3175-A84B-B14C-C5AFF3F56B44}"/>
                </a:ext>
              </a:extLst>
            </p:cNvPr>
            <p:cNvGrpSpPr/>
            <p:nvPr/>
          </p:nvGrpSpPr>
          <p:grpSpPr>
            <a:xfrm>
              <a:off x="2296117" y="5503737"/>
              <a:ext cx="7282635" cy="253916"/>
              <a:chOff x="1987307" y="2623982"/>
              <a:chExt cx="7282635" cy="253916"/>
            </a:xfrm>
          </p:grpSpPr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xmlns="" id="{52E8719A-68C7-1C46-A53B-FD207A10B949}"/>
                  </a:ext>
                </a:extLst>
              </p:cNvPr>
              <p:cNvSpPr txBox="1"/>
              <p:nvPr/>
            </p:nvSpPr>
            <p:spPr>
              <a:xfrm>
                <a:off x="2160303" y="2623982"/>
                <a:ext cx="7109639" cy="25391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050" dirty="0"/>
                  <a:t>Antifungals administered on admission Day-0  		Antifungals administered between Day&gt;0 and Day30		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xmlns="" id="{96D95107-395B-994F-B8FD-8F5487AB15C3}"/>
                  </a:ext>
                </a:extLst>
              </p:cNvPr>
              <p:cNvSpPr/>
              <p:nvPr/>
            </p:nvSpPr>
            <p:spPr>
              <a:xfrm>
                <a:off x="1987307" y="2655911"/>
                <a:ext cx="202794" cy="217971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xmlns="" id="{D70F22DA-7456-9F4F-87D6-27F2D0FA6B7D}"/>
                  </a:ext>
                </a:extLst>
              </p:cNvPr>
              <p:cNvSpPr/>
              <p:nvPr/>
            </p:nvSpPr>
            <p:spPr>
              <a:xfrm>
                <a:off x="5103614" y="2655911"/>
                <a:ext cx="202794" cy="21797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xmlns="" id="{93F726F0-7A8B-C444-AC0B-70C1849320BB}"/>
                </a:ext>
              </a:extLst>
            </p:cNvPr>
            <p:cNvSpPr txBox="1"/>
            <p:nvPr/>
          </p:nvSpPr>
          <p:spPr>
            <a:xfrm>
              <a:off x="45674" y="6176472"/>
              <a:ext cx="96999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Figure </a:t>
              </a:r>
              <a:r>
                <a:rPr lang="en-GB" sz="1200" dirty="0"/>
                <a:t>S2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58661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xmlns="" id="{CBD2B31F-03E5-074A-BA0C-9C8E6A92A845}"/>
              </a:ext>
            </a:extLst>
          </p:cNvPr>
          <p:cNvGraphicFramePr>
            <a:graphicFrameLocks/>
          </p:cNvGraphicFramePr>
          <p:nvPr/>
        </p:nvGraphicFramePr>
        <p:xfrm>
          <a:off x="589548" y="204538"/>
          <a:ext cx="8915400" cy="1949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>
            <a:extLst>
              <a:ext uri="{FF2B5EF4-FFF2-40B4-BE49-F238E27FC236}">
                <a16:creationId xmlns:a16="http://schemas.microsoft.com/office/drawing/2014/main" xmlns="" id="{5FBA7436-5CF6-114A-86C9-7BFA95EDC1D1}"/>
              </a:ext>
            </a:extLst>
          </p:cNvPr>
          <p:cNvGraphicFramePr>
            <a:graphicFrameLocks/>
          </p:cNvGraphicFramePr>
          <p:nvPr/>
        </p:nvGraphicFramePr>
        <p:xfrm>
          <a:off x="728048" y="4423611"/>
          <a:ext cx="8915400" cy="1949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aphique 8">
            <a:extLst>
              <a:ext uri="{FF2B5EF4-FFF2-40B4-BE49-F238E27FC236}">
                <a16:creationId xmlns:a16="http://schemas.microsoft.com/office/drawing/2014/main" xmlns="" id="{E0B4AAB2-9B10-9249-810D-3491F9DDD7FB}"/>
              </a:ext>
            </a:extLst>
          </p:cNvPr>
          <p:cNvGraphicFramePr>
            <a:graphicFrameLocks/>
          </p:cNvGraphicFramePr>
          <p:nvPr/>
        </p:nvGraphicFramePr>
        <p:xfrm>
          <a:off x="662673" y="2153653"/>
          <a:ext cx="8915400" cy="1949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652B4AFA-FF65-184C-8DD7-A0DAA2DDFF3E}"/>
              </a:ext>
            </a:extLst>
          </p:cNvPr>
          <p:cNvSpPr txBox="1"/>
          <p:nvPr/>
        </p:nvSpPr>
        <p:spPr>
          <a:xfrm>
            <a:off x="134910" y="11595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6BD11DAE-F46A-F548-A736-6F3F61E93827}"/>
              </a:ext>
            </a:extLst>
          </p:cNvPr>
          <p:cNvSpPr txBox="1"/>
          <p:nvPr/>
        </p:nvSpPr>
        <p:spPr>
          <a:xfrm rot="16200000">
            <a:off x="89058" y="728607"/>
            <a:ext cx="10009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% of patients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xmlns="" id="{B610375C-22CC-5145-A856-52F2182C9C54}"/>
              </a:ext>
            </a:extLst>
          </p:cNvPr>
          <p:cNvSpPr txBox="1"/>
          <p:nvPr/>
        </p:nvSpPr>
        <p:spPr>
          <a:xfrm>
            <a:off x="133332" y="442361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xmlns="" id="{1E808047-1E40-3946-A4E6-5EC9B12F9A97}"/>
              </a:ext>
            </a:extLst>
          </p:cNvPr>
          <p:cNvSpPr txBox="1"/>
          <p:nvPr/>
        </p:nvSpPr>
        <p:spPr>
          <a:xfrm>
            <a:off x="134910" y="196898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xmlns="" id="{75B95FBE-35B5-4744-8934-63E0ACFAC170}"/>
              </a:ext>
            </a:extLst>
          </p:cNvPr>
          <p:cNvSpPr txBox="1"/>
          <p:nvPr/>
        </p:nvSpPr>
        <p:spPr>
          <a:xfrm rot="16200000">
            <a:off x="104535" y="2665691"/>
            <a:ext cx="10009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% of patients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xmlns="" id="{A14999B1-96EA-7646-881B-B883E5D32B44}"/>
              </a:ext>
            </a:extLst>
          </p:cNvPr>
          <p:cNvSpPr txBox="1"/>
          <p:nvPr/>
        </p:nvSpPr>
        <p:spPr>
          <a:xfrm rot="16200000">
            <a:off x="162183" y="5020044"/>
            <a:ext cx="10009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% of patients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xmlns="" id="{B6AF18AE-5052-4549-8A91-E5A1FB465298}"/>
              </a:ext>
            </a:extLst>
          </p:cNvPr>
          <p:cNvGrpSpPr/>
          <p:nvPr/>
        </p:nvGrpSpPr>
        <p:grpSpPr>
          <a:xfrm>
            <a:off x="1882281" y="1832810"/>
            <a:ext cx="6874830" cy="246221"/>
            <a:chOff x="1905603" y="1832810"/>
            <a:chExt cx="6874830" cy="246221"/>
          </a:xfrm>
        </p:grpSpPr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xmlns="" id="{CAA77BAD-9031-F346-BFF1-01EB043C2D3E}"/>
                </a:ext>
              </a:extLst>
            </p:cNvPr>
            <p:cNvSpPr txBox="1"/>
            <p:nvPr/>
          </p:nvSpPr>
          <p:spPr>
            <a:xfrm>
              <a:off x="2132459" y="1832810"/>
              <a:ext cx="664797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Carbapenems  administered on Day-0  		Carbapenems administered between Day&gt;0 and Day30		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9C467782-2D97-0F4F-8170-8E66EDE9EE7A}"/>
                </a:ext>
              </a:extLst>
            </p:cNvPr>
            <p:cNvSpPr/>
            <p:nvPr/>
          </p:nvSpPr>
          <p:spPr>
            <a:xfrm>
              <a:off x="1905603" y="1844691"/>
              <a:ext cx="202794" cy="21797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AFEA40B6-C6B6-574C-BF78-BF711C2893D2}"/>
                </a:ext>
              </a:extLst>
            </p:cNvPr>
            <p:cNvSpPr/>
            <p:nvPr/>
          </p:nvSpPr>
          <p:spPr>
            <a:xfrm>
              <a:off x="4680892" y="1840675"/>
              <a:ext cx="202794" cy="21797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xmlns="" id="{DFF33964-7A24-BE46-BBDC-F28FB355CEC4}"/>
              </a:ext>
            </a:extLst>
          </p:cNvPr>
          <p:cNvGrpSpPr/>
          <p:nvPr/>
        </p:nvGrpSpPr>
        <p:grpSpPr>
          <a:xfrm>
            <a:off x="1551591" y="3765879"/>
            <a:ext cx="7188730" cy="246221"/>
            <a:chOff x="1591703" y="1832810"/>
            <a:chExt cx="7188730" cy="246221"/>
          </a:xfrm>
        </p:grpSpPr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xmlns="" id="{7432A0B3-9877-F840-9EF4-09A856F65E97}"/>
                </a:ext>
              </a:extLst>
            </p:cNvPr>
            <p:cNvSpPr txBox="1"/>
            <p:nvPr/>
          </p:nvSpPr>
          <p:spPr>
            <a:xfrm>
              <a:off x="2132459" y="1832810"/>
              <a:ext cx="664797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Aminoglycosides  administered onDay-0		Aminoglycosides administered between Day&gt;0 and Day30		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0E4DD333-C026-5647-84A1-BA9A72E6A768}"/>
                </a:ext>
              </a:extLst>
            </p:cNvPr>
            <p:cNvSpPr/>
            <p:nvPr/>
          </p:nvSpPr>
          <p:spPr>
            <a:xfrm>
              <a:off x="1591703" y="1844691"/>
              <a:ext cx="202794" cy="21797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5997D414-C0C3-6246-95C5-E41056E67A05}"/>
                </a:ext>
              </a:extLst>
            </p:cNvPr>
            <p:cNvSpPr/>
            <p:nvPr/>
          </p:nvSpPr>
          <p:spPr>
            <a:xfrm>
              <a:off x="4680892" y="1840675"/>
              <a:ext cx="202794" cy="21797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xmlns="" id="{E4BE4DA2-1677-554A-B778-B8E053F95DBD}"/>
              </a:ext>
            </a:extLst>
          </p:cNvPr>
          <p:cNvGrpSpPr/>
          <p:nvPr/>
        </p:nvGrpSpPr>
        <p:grpSpPr>
          <a:xfrm>
            <a:off x="1599720" y="6027823"/>
            <a:ext cx="8112059" cy="246221"/>
            <a:chOff x="1591703" y="1832810"/>
            <a:chExt cx="8112059" cy="246221"/>
          </a:xfrm>
        </p:grpSpPr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xmlns="" id="{7F31BFD7-CD29-C44A-A5CC-92F5B2409F1C}"/>
                </a:ext>
              </a:extLst>
            </p:cNvPr>
            <p:cNvSpPr txBox="1"/>
            <p:nvPr/>
          </p:nvSpPr>
          <p:spPr>
            <a:xfrm>
              <a:off x="2132459" y="1832810"/>
              <a:ext cx="757130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Anti Gram-positive agents  administered on day-0 		    Anti Gram-positive  agents administered between Day&gt;0 and Day30		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3D47E6FF-DB0A-3E48-B5A9-9FCD190DBBE8}"/>
                </a:ext>
              </a:extLst>
            </p:cNvPr>
            <p:cNvSpPr/>
            <p:nvPr/>
          </p:nvSpPr>
          <p:spPr>
            <a:xfrm>
              <a:off x="1591703" y="1844691"/>
              <a:ext cx="202794" cy="217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7003A5AE-498C-CD4F-A901-CCCBF48710C3}"/>
                </a:ext>
              </a:extLst>
            </p:cNvPr>
            <p:cNvSpPr/>
            <p:nvPr/>
          </p:nvSpPr>
          <p:spPr>
            <a:xfrm>
              <a:off x="5210282" y="1840675"/>
              <a:ext cx="202794" cy="21797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xmlns="" id="{79E0F0D3-8874-C047-9591-2FEF124993E6}"/>
              </a:ext>
            </a:extLst>
          </p:cNvPr>
          <p:cNvSpPr txBox="1"/>
          <p:nvPr/>
        </p:nvSpPr>
        <p:spPr>
          <a:xfrm>
            <a:off x="45674" y="6332888"/>
            <a:ext cx="96999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Figure </a:t>
            </a:r>
            <a:r>
              <a:rPr lang="en-GB" sz="1200" dirty="0"/>
              <a:t>S3</a:t>
            </a:r>
          </a:p>
        </p:txBody>
      </p:sp>
    </p:spTree>
    <p:extLst>
      <p:ext uri="{BB962C8B-B14F-4D97-AF65-F5344CB8AC3E}">
        <p14:creationId xmlns:p14="http://schemas.microsoft.com/office/powerpoint/2010/main" xmlns="" val="169551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>
            <a:extLst>
              <a:ext uri="{FF2B5EF4-FFF2-40B4-BE49-F238E27FC236}">
                <a16:creationId xmlns:a16="http://schemas.microsoft.com/office/drawing/2014/main" xmlns="" id="{ABFFAE86-CBEF-8447-ADA8-327E0DF099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3511918225"/>
              </p:ext>
            </p:extLst>
          </p:nvPr>
        </p:nvGraphicFramePr>
        <p:xfrm>
          <a:off x="616744" y="1064027"/>
          <a:ext cx="8672512" cy="32094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0E6A5FEB-B4FB-AA44-9C66-EB3D1FB50415}"/>
              </a:ext>
            </a:extLst>
          </p:cNvPr>
          <p:cNvSpPr txBox="1"/>
          <p:nvPr/>
        </p:nvSpPr>
        <p:spPr>
          <a:xfrm>
            <a:off x="45674" y="6332888"/>
            <a:ext cx="96999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smtClean="0"/>
              <a:t>Figure </a:t>
            </a:r>
            <a:r>
              <a:rPr lang="en-GB" sz="1200" dirty="0"/>
              <a:t>S5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AF8A3486-E329-2D42-9989-343C6A368808}"/>
              </a:ext>
            </a:extLst>
          </p:cNvPr>
          <p:cNvSpPr txBox="1"/>
          <p:nvPr/>
        </p:nvSpPr>
        <p:spPr>
          <a:xfrm rot="16200000">
            <a:off x="-24628" y="2407779"/>
            <a:ext cx="10009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% of patients</a:t>
            </a:r>
          </a:p>
        </p:txBody>
      </p:sp>
    </p:spTree>
    <p:extLst>
      <p:ext uri="{BB962C8B-B14F-4D97-AF65-F5344CB8AC3E}">
        <p14:creationId xmlns:p14="http://schemas.microsoft.com/office/powerpoint/2010/main" xmlns="" val="385978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̀me par défaut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Thème par défaut</Template>
  <TotalTime>5054</TotalTime>
  <Words>78</Words>
  <Application>Microsoft Office PowerPoint</Application>
  <PresentationFormat>A4 Paper (210x297 mm)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Thème par défaut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Montravers</dc:creator>
  <cp:lastModifiedBy>MPABLEO</cp:lastModifiedBy>
  <cp:revision>100</cp:revision>
  <cp:lastPrinted>2018-12-05T13:08:14Z</cp:lastPrinted>
  <dcterms:created xsi:type="dcterms:W3CDTF">2018-02-11T10:04:40Z</dcterms:created>
  <dcterms:modified xsi:type="dcterms:W3CDTF">2019-11-26T02:10:33Z</dcterms:modified>
</cp:coreProperties>
</file>