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17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 userDrawn="1">
          <p15:clr>
            <a:srgbClr val="A4A3A4"/>
          </p15:clr>
        </p15:guide>
        <p15:guide id="2" pos="4248" userDrawn="1">
          <p15:clr>
            <a:srgbClr val="A4A3A4"/>
          </p15:clr>
        </p15:guide>
        <p15:guide id="3" pos="3137" userDrawn="1">
          <p15:clr>
            <a:srgbClr val="A4A3A4"/>
          </p15:clr>
        </p15:guide>
        <p15:guide id="4" orient="horz" pos="26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ssica Tan" initials="J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7030A0"/>
    <a:srgbClr val="00B050"/>
    <a:srgbClr val="99CCFF"/>
    <a:srgbClr val="FF00FF"/>
    <a:srgbClr val="FF0000"/>
    <a:srgbClr val="723074"/>
    <a:srgbClr val="E6E6E6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15" autoAdjust="0"/>
    <p:restoredTop sz="96395" autoAdjust="0"/>
  </p:normalViewPr>
  <p:slideViewPr>
    <p:cSldViewPr>
      <p:cViewPr varScale="1">
        <p:scale>
          <a:sx n="123" d="100"/>
          <a:sy n="123" d="100"/>
        </p:scale>
        <p:origin x="480" y="90"/>
      </p:cViewPr>
      <p:guideLst>
        <p:guide orient="horz" pos="3657"/>
        <p:guide pos="4248"/>
        <p:guide pos="3137"/>
        <p:guide orient="horz" pos="26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23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138" cy="48071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0"/>
            <a:ext cx="3170138" cy="48071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r">
              <a:defRPr sz="1200"/>
            </a:lvl1pPr>
          </a:lstStyle>
          <a:p>
            <a:fld id="{704AFEA1-124A-4B16-9592-71E07EA11563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20490"/>
            <a:ext cx="3170138" cy="48071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490"/>
            <a:ext cx="3170138" cy="48071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r">
              <a:defRPr sz="1200"/>
            </a:lvl1pPr>
          </a:lstStyle>
          <a:p>
            <a:fld id="{C6601179-CB9D-428B-A44E-F6C2AAA0F9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41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50" tIns="48325" rIns="96650" bIns="4832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50" tIns="48325" rIns="96650" bIns="48325" rtlCol="0"/>
          <a:lstStyle>
            <a:lvl1pPr algn="r">
              <a:defRPr sz="1200"/>
            </a:lvl1pPr>
          </a:lstStyle>
          <a:p>
            <a:fld id="{E5BB772B-61D1-495D-B32E-0545629169AF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0" tIns="48325" rIns="96650" bIns="4832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6650" tIns="48325" rIns="96650" bIns="4832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0" tIns="48325" rIns="96650" bIns="4832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50" tIns="48325" rIns="96650" bIns="48325" rtlCol="0" anchor="b"/>
          <a:lstStyle>
            <a:lvl1pPr algn="r">
              <a:defRPr sz="1200"/>
            </a:lvl1pPr>
          </a:lstStyle>
          <a:p>
            <a:fld id="{B518A4B1-F320-4BB3-91B7-7BE22C37018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7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8A4B1-F320-4BB3-91B7-7BE22C37018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83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7A08-A4EC-4788-9F2D-96A59D2897AF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458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D71F6-C6CD-4E9C-9AD5-54DDBAE7E59A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0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289EB-9470-4CA9-BA6E-5C63D92E3523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0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45FC-AF0A-457C-B898-848C198F5A38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88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0BDA9-DC91-4F70-BB84-99464AEBC697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85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2BB-5DB0-4953-B640-D60DCC151E46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70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4540-B963-4000-9460-0990EF05723E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40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26E63-5466-4CB1-A255-5A2D07619761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15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460AA-0293-411C-98ED-D2864D079005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69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3B4E-EAD7-498F-A7B0-9130534124B6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69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8AC-1795-4A53-8FA9-6C79BBC2882F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72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FEC80-0A2E-4AE8-B122-F421312CE62C}" type="datetime1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7225B-A09E-4FBA-96A7-9DC44799EA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82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5"/>
          <p:cNvSpPr>
            <a:spLocks noChangeArrowheads="1"/>
          </p:cNvSpPr>
          <p:nvPr/>
        </p:nvSpPr>
        <p:spPr bwMode="auto">
          <a:xfrm>
            <a:off x="2899749" y="375041"/>
            <a:ext cx="63888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b="1" dirty="0" smtClean="0">
                <a:solidFill>
                  <a:srgbClr val="000000"/>
                </a:solidFill>
              </a:rPr>
              <a:t>Patient-Derived </a:t>
            </a:r>
            <a:r>
              <a:rPr lang="en-US" altLang="en-US" sz="1400" b="1" dirty="0">
                <a:solidFill>
                  <a:srgbClr val="000000"/>
                </a:solidFill>
              </a:rPr>
              <a:t>Orthotopic Pancreatic Cancer JHU094</a:t>
            </a:r>
            <a:endParaRPr lang="en-US" altLang="en-US" sz="1400" dirty="0"/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9408368" y="379293"/>
            <a:ext cx="91440" cy="9144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 dirty="0"/>
          </a:p>
        </p:txBody>
      </p:sp>
      <p:sp>
        <p:nvSpPr>
          <p:cNvPr id="20" name="Rectangle 51"/>
          <p:cNvSpPr>
            <a:spLocks noChangeArrowheads="1"/>
          </p:cNvSpPr>
          <p:nvPr/>
        </p:nvSpPr>
        <p:spPr bwMode="auto">
          <a:xfrm>
            <a:off x="9546633" y="332656"/>
            <a:ext cx="6363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1" dirty="0">
                <a:solidFill>
                  <a:srgbClr val="000000"/>
                </a:solidFill>
              </a:rPr>
              <a:t>Control</a:t>
            </a:r>
            <a:endParaRPr lang="en-US" altLang="en-US" sz="1400" dirty="0"/>
          </a:p>
        </p:txBody>
      </p:sp>
      <p:sp>
        <p:nvSpPr>
          <p:cNvPr id="21" name="Rectangle 52"/>
          <p:cNvSpPr>
            <a:spLocks noChangeArrowheads="1"/>
          </p:cNvSpPr>
          <p:nvPr/>
        </p:nvSpPr>
        <p:spPr bwMode="auto">
          <a:xfrm>
            <a:off x="10337105" y="376927"/>
            <a:ext cx="91440" cy="9144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 dirty="0"/>
          </a:p>
        </p:txBody>
      </p:sp>
      <p:sp>
        <p:nvSpPr>
          <p:cNvPr id="22" name="Rectangle 53"/>
          <p:cNvSpPr>
            <a:spLocks noChangeArrowheads="1"/>
          </p:cNvSpPr>
          <p:nvPr/>
        </p:nvSpPr>
        <p:spPr bwMode="auto">
          <a:xfrm>
            <a:off x="10515405" y="332656"/>
            <a:ext cx="6572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1" dirty="0" smtClean="0">
                <a:solidFill>
                  <a:srgbClr val="000000"/>
                </a:solidFill>
              </a:rPr>
              <a:t>JHU083</a:t>
            </a:r>
            <a:endParaRPr lang="en-US" altLang="en-US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2454077" y="667512"/>
            <a:ext cx="1766476" cy="2011571"/>
            <a:chOff x="2454077" y="667512"/>
            <a:chExt cx="1766476" cy="2011571"/>
          </a:xfrm>
        </p:grpSpPr>
        <p:sp>
          <p:nvSpPr>
            <p:cNvPr id="20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812530" y="667512"/>
              <a:ext cx="1321276" cy="2011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8" name="Rectangle 29"/>
            <p:cNvSpPr>
              <a:spLocks noChangeArrowheads="1"/>
            </p:cNvSpPr>
            <p:nvPr/>
          </p:nvSpPr>
          <p:spPr bwMode="auto">
            <a:xfrm>
              <a:off x="3507349" y="1032824"/>
              <a:ext cx="173736" cy="138414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9" name="Rectangle 30"/>
            <p:cNvSpPr>
              <a:spLocks noChangeArrowheads="1"/>
            </p:cNvSpPr>
            <p:nvPr/>
          </p:nvSpPr>
          <p:spPr bwMode="auto">
            <a:xfrm>
              <a:off x="3729282" y="1380342"/>
              <a:ext cx="173736" cy="103662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0" name="Freeform 31"/>
            <p:cNvSpPr>
              <a:spLocks noEditPoints="1"/>
            </p:cNvSpPr>
            <p:nvPr/>
          </p:nvSpPr>
          <p:spPr bwMode="auto">
            <a:xfrm>
              <a:off x="3576165" y="929636"/>
              <a:ext cx="39569" cy="207562"/>
            </a:xfrm>
            <a:custGeom>
              <a:avLst/>
              <a:gdLst>
                <a:gd name="T0" fmla="*/ 11 w 23"/>
                <a:gd name="T1" fmla="*/ 90 h 175"/>
                <a:gd name="T2" fmla="*/ 11 w 23"/>
                <a:gd name="T3" fmla="*/ 175 h 175"/>
                <a:gd name="T4" fmla="*/ 11 w 23"/>
                <a:gd name="T5" fmla="*/ 90 h 175"/>
                <a:gd name="T6" fmla="*/ 11 w 23"/>
                <a:gd name="T7" fmla="*/ 0 h 175"/>
                <a:gd name="T8" fmla="*/ 0 w 23"/>
                <a:gd name="T9" fmla="*/ 175 h 175"/>
                <a:gd name="T10" fmla="*/ 23 w 23"/>
                <a:gd name="T11" fmla="*/ 175 h 175"/>
                <a:gd name="T12" fmla="*/ 0 w 23"/>
                <a:gd name="T13" fmla="*/ 0 h 175"/>
                <a:gd name="T14" fmla="*/ 23 w 23"/>
                <a:gd name="T1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75">
                  <a:moveTo>
                    <a:pt x="11" y="90"/>
                  </a:moveTo>
                  <a:lnTo>
                    <a:pt x="11" y="175"/>
                  </a:lnTo>
                  <a:moveTo>
                    <a:pt x="11" y="90"/>
                  </a:moveTo>
                  <a:lnTo>
                    <a:pt x="11" y="0"/>
                  </a:lnTo>
                  <a:moveTo>
                    <a:pt x="0" y="175"/>
                  </a:moveTo>
                  <a:lnTo>
                    <a:pt x="23" y="175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1" name="Freeform 32"/>
            <p:cNvSpPr>
              <a:spLocks noEditPoints="1"/>
            </p:cNvSpPr>
            <p:nvPr/>
          </p:nvSpPr>
          <p:spPr bwMode="auto">
            <a:xfrm>
              <a:off x="3798099" y="1177525"/>
              <a:ext cx="39569" cy="400891"/>
            </a:xfrm>
            <a:custGeom>
              <a:avLst/>
              <a:gdLst>
                <a:gd name="T0" fmla="*/ 11 w 23"/>
                <a:gd name="T1" fmla="*/ 169 h 338"/>
                <a:gd name="T2" fmla="*/ 11 w 23"/>
                <a:gd name="T3" fmla="*/ 338 h 338"/>
                <a:gd name="T4" fmla="*/ 11 w 23"/>
                <a:gd name="T5" fmla="*/ 169 h 338"/>
                <a:gd name="T6" fmla="*/ 11 w 23"/>
                <a:gd name="T7" fmla="*/ 0 h 338"/>
                <a:gd name="T8" fmla="*/ 0 w 23"/>
                <a:gd name="T9" fmla="*/ 338 h 338"/>
                <a:gd name="T10" fmla="*/ 23 w 23"/>
                <a:gd name="T11" fmla="*/ 338 h 338"/>
                <a:gd name="T12" fmla="*/ 0 w 23"/>
                <a:gd name="T13" fmla="*/ 0 h 338"/>
                <a:gd name="T14" fmla="*/ 23 w 23"/>
                <a:gd name="T15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38">
                  <a:moveTo>
                    <a:pt x="11" y="169"/>
                  </a:moveTo>
                  <a:lnTo>
                    <a:pt x="11" y="338"/>
                  </a:lnTo>
                  <a:moveTo>
                    <a:pt x="11" y="169"/>
                  </a:moveTo>
                  <a:lnTo>
                    <a:pt x="11" y="0"/>
                  </a:lnTo>
                  <a:moveTo>
                    <a:pt x="0" y="338"/>
                  </a:moveTo>
                  <a:lnTo>
                    <a:pt x="23" y="338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2" name="Line 33"/>
            <p:cNvSpPr>
              <a:spLocks noChangeShapeType="1"/>
            </p:cNvSpPr>
            <p:nvPr/>
          </p:nvSpPr>
          <p:spPr bwMode="auto">
            <a:xfrm flipV="1">
              <a:off x="3251289" y="789680"/>
              <a:ext cx="0" cy="1630843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3" name="Freeform 34"/>
            <p:cNvSpPr>
              <a:spLocks noEditPoints="1"/>
            </p:cNvSpPr>
            <p:nvPr/>
          </p:nvSpPr>
          <p:spPr bwMode="auto">
            <a:xfrm>
              <a:off x="3193790" y="789680"/>
              <a:ext cx="45720" cy="1630843"/>
            </a:xfrm>
            <a:custGeom>
              <a:avLst/>
              <a:gdLst>
                <a:gd name="T0" fmla="*/ 0 w 23"/>
                <a:gd name="T1" fmla="*/ 1375 h 1375"/>
                <a:gd name="T2" fmla="*/ 23 w 23"/>
                <a:gd name="T3" fmla="*/ 1375 h 1375"/>
                <a:gd name="T4" fmla="*/ 0 w 23"/>
                <a:gd name="T5" fmla="*/ 1234 h 1375"/>
                <a:gd name="T6" fmla="*/ 23 w 23"/>
                <a:gd name="T7" fmla="*/ 1234 h 1375"/>
                <a:gd name="T8" fmla="*/ 0 w 23"/>
                <a:gd name="T9" fmla="*/ 1099 h 1375"/>
                <a:gd name="T10" fmla="*/ 23 w 23"/>
                <a:gd name="T11" fmla="*/ 1099 h 1375"/>
                <a:gd name="T12" fmla="*/ 0 w 23"/>
                <a:gd name="T13" fmla="*/ 963 h 1375"/>
                <a:gd name="T14" fmla="*/ 23 w 23"/>
                <a:gd name="T15" fmla="*/ 963 h 1375"/>
                <a:gd name="T16" fmla="*/ 0 w 23"/>
                <a:gd name="T17" fmla="*/ 822 h 1375"/>
                <a:gd name="T18" fmla="*/ 23 w 23"/>
                <a:gd name="T19" fmla="*/ 822 h 1375"/>
                <a:gd name="T20" fmla="*/ 0 w 23"/>
                <a:gd name="T21" fmla="*/ 687 h 1375"/>
                <a:gd name="T22" fmla="*/ 23 w 23"/>
                <a:gd name="T23" fmla="*/ 687 h 1375"/>
                <a:gd name="T24" fmla="*/ 0 w 23"/>
                <a:gd name="T25" fmla="*/ 552 h 1375"/>
                <a:gd name="T26" fmla="*/ 23 w 23"/>
                <a:gd name="T27" fmla="*/ 552 h 1375"/>
                <a:gd name="T28" fmla="*/ 0 w 23"/>
                <a:gd name="T29" fmla="*/ 411 h 1375"/>
                <a:gd name="T30" fmla="*/ 23 w 23"/>
                <a:gd name="T31" fmla="*/ 411 h 1375"/>
                <a:gd name="T32" fmla="*/ 0 w 23"/>
                <a:gd name="T33" fmla="*/ 276 h 1375"/>
                <a:gd name="T34" fmla="*/ 23 w 23"/>
                <a:gd name="T35" fmla="*/ 276 h 1375"/>
                <a:gd name="T36" fmla="*/ 0 w 23"/>
                <a:gd name="T37" fmla="*/ 141 h 1375"/>
                <a:gd name="T38" fmla="*/ 23 w 23"/>
                <a:gd name="T39" fmla="*/ 141 h 1375"/>
                <a:gd name="T40" fmla="*/ 0 w 23"/>
                <a:gd name="T41" fmla="*/ 0 h 1375"/>
                <a:gd name="T42" fmla="*/ 23 w 23"/>
                <a:gd name="T43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1375">
                  <a:moveTo>
                    <a:pt x="0" y="1375"/>
                  </a:moveTo>
                  <a:lnTo>
                    <a:pt x="23" y="1375"/>
                  </a:lnTo>
                  <a:moveTo>
                    <a:pt x="0" y="1234"/>
                  </a:moveTo>
                  <a:lnTo>
                    <a:pt x="23" y="1234"/>
                  </a:lnTo>
                  <a:moveTo>
                    <a:pt x="0" y="1099"/>
                  </a:moveTo>
                  <a:lnTo>
                    <a:pt x="23" y="1099"/>
                  </a:lnTo>
                  <a:moveTo>
                    <a:pt x="0" y="963"/>
                  </a:moveTo>
                  <a:lnTo>
                    <a:pt x="23" y="963"/>
                  </a:lnTo>
                  <a:moveTo>
                    <a:pt x="0" y="822"/>
                  </a:moveTo>
                  <a:lnTo>
                    <a:pt x="23" y="822"/>
                  </a:lnTo>
                  <a:moveTo>
                    <a:pt x="0" y="687"/>
                  </a:moveTo>
                  <a:lnTo>
                    <a:pt x="23" y="687"/>
                  </a:lnTo>
                  <a:moveTo>
                    <a:pt x="0" y="552"/>
                  </a:moveTo>
                  <a:lnTo>
                    <a:pt x="23" y="552"/>
                  </a:lnTo>
                  <a:moveTo>
                    <a:pt x="0" y="411"/>
                  </a:moveTo>
                  <a:lnTo>
                    <a:pt x="23" y="411"/>
                  </a:lnTo>
                  <a:moveTo>
                    <a:pt x="0" y="276"/>
                  </a:moveTo>
                  <a:lnTo>
                    <a:pt x="23" y="276"/>
                  </a:lnTo>
                  <a:moveTo>
                    <a:pt x="0" y="141"/>
                  </a:moveTo>
                  <a:lnTo>
                    <a:pt x="23" y="141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4" name="Line 35"/>
            <p:cNvSpPr>
              <a:spLocks noChangeShapeType="1"/>
            </p:cNvSpPr>
            <p:nvPr/>
          </p:nvSpPr>
          <p:spPr bwMode="auto">
            <a:xfrm flipV="1">
              <a:off x="3251289" y="2416965"/>
              <a:ext cx="969264" cy="355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5" name="Rectangle 36"/>
            <p:cNvSpPr>
              <a:spLocks noChangeArrowheads="1"/>
            </p:cNvSpPr>
            <p:nvPr/>
          </p:nvSpPr>
          <p:spPr bwMode="auto">
            <a:xfrm>
              <a:off x="3059706" y="2328507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7" name="Rectangle 38"/>
            <p:cNvSpPr>
              <a:spLocks noChangeArrowheads="1"/>
            </p:cNvSpPr>
            <p:nvPr/>
          </p:nvSpPr>
          <p:spPr bwMode="auto">
            <a:xfrm>
              <a:off x="2861270" y="1991440"/>
              <a:ext cx="29815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9" name="Rectangle 40"/>
            <p:cNvSpPr>
              <a:spLocks noChangeArrowheads="1"/>
            </p:cNvSpPr>
            <p:nvPr/>
          </p:nvSpPr>
          <p:spPr bwMode="auto">
            <a:xfrm>
              <a:off x="2861270" y="1666458"/>
              <a:ext cx="29815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1" name="Rectangle 42"/>
            <p:cNvSpPr>
              <a:spLocks noChangeArrowheads="1"/>
            </p:cNvSpPr>
            <p:nvPr/>
          </p:nvSpPr>
          <p:spPr bwMode="auto">
            <a:xfrm>
              <a:off x="2861270" y="1342661"/>
              <a:ext cx="29815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3" name="Rectangle 44"/>
            <p:cNvSpPr>
              <a:spLocks noChangeArrowheads="1"/>
            </p:cNvSpPr>
            <p:nvPr/>
          </p:nvSpPr>
          <p:spPr bwMode="auto">
            <a:xfrm>
              <a:off x="2861270" y="1017679"/>
              <a:ext cx="29815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46"/>
            <p:cNvSpPr>
              <a:spLocks noChangeArrowheads="1"/>
            </p:cNvSpPr>
            <p:nvPr/>
          </p:nvSpPr>
          <p:spPr bwMode="auto">
            <a:xfrm>
              <a:off x="2794173" y="692696"/>
              <a:ext cx="3975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47"/>
            <p:cNvSpPr>
              <a:spLocks noChangeArrowheads="1"/>
            </p:cNvSpPr>
            <p:nvPr/>
          </p:nvSpPr>
          <p:spPr bwMode="auto">
            <a:xfrm>
              <a:off x="3544014" y="2439207"/>
              <a:ext cx="3248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PLT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0" name="Rectangle 509"/>
            <p:cNvSpPr/>
            <p:nvPr/>
          </p:nvSpPr>
          <p:spPr>
            <a:xfrm rot="16200000">
              <a:off x="2256748" y="1435608"/>
              <a:ext cx="70243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[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K/</a:t>
              </a:r>
              <a:r>
                <a:rPr lang="el-GR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μ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L</a:t>
              </a: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]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</p:grpSp>
      <p:sp>
        <p:nvSpPr>
          <p:cNvPr id="537" name="Rectangle 536"/>
          <p:cNvSpPr/>
          <p:nvPr/>
        </p:nvSpPr>
        <p:spPr>
          <a:xfrm rot="16200000">
            <a:off x="134533" y="5504688"/>
            <a:ext cx="9491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[mg/dL]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sp>
        <p:nvSpPr>
          <p:cNvPr id="643" name="Rectangle 642"/>
          <p:cNvSpPr/>
          <p:nvPr/>
        </p:nvSpPr>
        <p:spPr>
          <a:xfrm rot="16200000">
            <a:off x="9053902" y="3498932"/>
            <a:ext cx="622106" cy="3077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[U/L]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71150" y="2666218"/>
            <a:ext cx="2298180" cy="2207260"/>
            <a:chOff x="471150" y="2666218"/>
            <a:chExt cx="2298180" cy="2207260"/>
          </a:xfrm>
        </p:grpSpPr>
        <p:sp>
          <p:nvSpPr>
            <p:cNvPr id="669" name="AutoShape 137"/>
            <p:cNvSpPr>
              <a:spLocks noChangeAspect="1" noChangeArrowheads="1" noTextEdit="1"/>
            </p:cNvSpPr>
            <p:nvPr/>
          </p:nvSpPr>
          <p:spPr bwMode="auto">
            <a:xfrm>
              <a:off x="923544" y="2666218"/>
              <a:ext cx="1845786" cy="2207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71150" y="2812720"/>
              <a:ext cx="2086313" cy="1995680"/>
              <a:chOff x="471150" y="2812720"/>
              <a:chExt cx="2086313" cy="1995680"/>
            </a:xfrm>
          </p:grpSpPr>
          <p:sp>
            <p:nvSpPr>
              <p:cNvPr id="638" name="Rectangle 637"/>
              <p:cNvSpPr/>
              <p:nvPr/>
            </p:nvSpPr>
            <p:spPr>
              <a:xfrm rot="16200000">
                <a:off x="240988" y="3502152"/>
                <a:ext cx="76810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en-US" sz="14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[g/dL]</a:t>
                </a:r>
                <a:endParaRPr lang="en-US" altLang="en-US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1" name="Freeform 140"/>
              <p:cNvSpPr>
                <a:spLocks noEditPoints="1"/>
              </p:cNvSpPr>
              <p:nvPr/>
            </p:nvSpPr>
            <p:spPr bwMode="auto">
              <a:xfrm>
                <a:off x="1284288" y="3062399"/>
                <a:ext cx="914400" cy="1482725"/>
              </a:xfrm>
              <a:custGeom>
                <a:avLst/>
                <a:gdLst>
                  <a:gd name="T0" fmla="*/ 0 w 559"/>
                  <a:gd name="T1" fmla="*/ 574 h 934"/>
                  <a:gd name="T2" fmla="*/ 103 w 559"/>
                  <a:gd name="T3" fmla="*/ 574 h 934"/>
                  <a:gd name="T4" fmla="*/ 103 w 559"/>
                  <a:gd name="T5" fmla="*/ 934 h 934"/>
                  <a:gd name="T6" fmla="*/ 0 w 559"/>
                  <a:gd name="T7" fmla="*/ 934 h 934"/>
                  <a:gd name="T8" fmla="*/ 0 w 559"/>
                  <a:gd name="T9" fmla="*/ 574 h 934"/>
                  <a:gd name="T10" fmla="*/ 458 w 559"/>
                  <a:gd name="T11" fmla="*/ 0 h 934"/>
                  <a:gd name="T12" fmla="*/ 559 w 559"/>
                  <a:gd name="T13" fmla="*/ 0 h 934"/>
                  <a:gd name="T14" fmla="*/ 559 w 559"/>
                  <a:gd name="T15" fmla="*/ 934 h 934"/>
                  <a:gd name="T16" fmla="*/ 458 w 559"/>
                  <a:gd name="T17" fmla="*/ 934 h 934"/>
                  <a:gd name="T18" fmla="*/ 458 w 559"/>
                  <a:gd name="T19" fmla="*/ 0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9" h="934">
                    <a:moveTo>
                      <a:pt x="0" y="574"/>
                    </a:moveTo>
                    <a:lnTo>
                      <a:pt x="103" y="574"/>
                    </a:lnTo>
                    <a:lnTo>
                      <a:pt x="103" y="934"/>
                    </a:lnTo>
                    <a:lnTo>
                      <a:pt x="0" y="934"/>
                    </a:lnTo>
                    <a:lnTo>
                      <a:pt x="0" y="574"/>
                    </a:lnTo>
                    <a:close/>
                    <a:moveTo>
                      <a:pt x="458" y="0"/>
                    </a:moveTo>
                    <a:lnTo>
                      <a:pt x="559" y="0"/>
                    </a:lnTo>
                    <a:lnTo>
                      <a:pt x="559" y="934"/>
                    </a:lnTo>
                    <a:lnTo>
                      <a:pt x="458" y="934"/>
                    </a:lnTo>
                    <a:lnTo>
                      <a:pt x="458" y="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2" name="Freeform 141"/>
              <p:cNvSpPr>
                <a:spLocks noEditPoints="1"/>
              </p:cNvSpPr>
              <p:nvPr/>
            </p:nvSpPr>
            <p:spPr bwMode="auto">
              <a:xfrm>
                <a:off x="1516233" y="3049699"/>
                <a:ext cx="914400" cy="1495425"/>
              </a:xfrm>
              <a:custGeom>
                <a:avLst/>
                <a:gdLst>
                  <a:gd name="T0" fmla="*/ 0 w 561"/>
                  <a:gd name="T1" fmla="*/ 608 h 942"/>
                  <a:gd name="T2" fmla="*/ 103 w 561"/>
                  <a:gd name="T3" fmla="*/ 608 h 942"/>
                  <a:gd name="T4" fmla="*/ 103 w 561"/>
                  <a:gd name="T5" fmla="*/ 942 h 942"/>
                  <a:gd name="T6" fmla="*/ 0 w 561"/>
                  <a:gd name="T7" fmla="*/ 942 h 942"/>
                  <a:gd name="T8" fmla="*/ 0 w 561"/>
                  <a:gd name="T9" fmla="*/ 608 h 942"/>
                  <a:gd name="T10" fmla="*/ 458 w 561"/>
                  <a:gd name="T11" fmla="*/ 0 h 942"/>
                  <a:gd name="T12" fmla="*/ 561 w 561"/>
                  <a:gd name="T13" fmla="*/ 0 h 942"/>
                  <a:gd name="T14" fmla="*/ 561 w 561"/>
                  <a:gd name="T15" fmla="*/ 942 h 942"/>
                  <a:gd name="T16" fmla="*/ 458 w 561"/>
                  <a:gd name="T17" fmla="*/ 942 h 942"/>
                  <a:gd name="T18" fmla="*/ 458 w 561"/>
                  <a:gd name="T19" fmla="*/ 0 h 9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1" h="942">
                    <a:moveTo>
                      <a:pt x="0" y="608"/>
                    </a:moveTo>
                    <a:lnTo>
                      <a:pt x="103" y="608"/>
                    </a:lnTo>
                    <a:lnTo>
                      <a:pt x="103" y="942"/>
                    </a:lnTo>
                    <a:lnTo>
                      <a:pt x="0" y="942"/>
                    </a:lnTo>
                    <a:lnTo>
                      <a:pt x="0" y="608"/>
                    </a:lnTo>
                    <a:close/>
                    <a:moveTo>
                      <a:pt x="458" y="0"/>
                    </a:moveTo>
                    <a:lnTo>
                      <a:pt x="561" y="0"/>
                    </a:lnTo>
                    <a:lnTo>
                      <a:pt x="561" y="942"/>
                    </a:lnTo>
                    <a:lnTo>
                      <a:pt x="458" y="942"/>
                    </a:lnTo>
                    <a:lnTo>
                      <a:pt x="45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3" name="Freeform 142"/>
              <p:cNvSpPr>
                <a:spLocks noEditPoints="1"/>
              </p:cNvSpPr>
              <p:nvPr/>
            </p:nvSpPr>
            <p:spPr bwMode="auto">
              <a:xfrm>
                <a:off x="1352549" y="3962512"/>
                <a:ext cx="36576" cy="20638"/>
              </a:xfrm>
              <a:custGeom>
                <a:avLst/>
                <a:gdLst>
                  <a:gd name="T0" fmla="*/ 7 w 14"/>
                  <a:gd name="T1" fmla="*/ 4 h 13"/>
                  <a:gd name="T2" fmla="*/ 7 w 14"/>
                  <a:gd name="T3" fmla="*/ 13 h 13"/>
                  <a:gd name="T4" fmla="*/ 7 w 14"/>
                  <a:gd name="T5" fmla="*/ 4 h 13"/>
                  <a:gd name="T6" fmla="*/ 7 w 14"/>
                  <a:gd name="T7" fmla="*/ 0 h 13"/>
                  <a:gd name="T8" fmla="*/ 0 w 14"/>
                  <a:gd name="T9" fmla="*/ 13 h 13"/>
                  <a:gd name="T10" fmla="*/ 14 w 14"/>
                  <a:gd name="T11" fmla="*/ 13 h 13"/>
                  <a:gd name="T12" fmla="*/ 0 w 14"/>
                  <a:gd name="T13" fmla="*/ 0 h 13"/>
                  <a:gd name="T14" fmla="*/ 14 w 14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3">
                    <a:moveTo>
                      <a:pt x="7" y="4"/>
                    </a:moveTo>
                    <a:lnTo>
                      <a:pt x="7" y="13"/>
                    </a:lnTo>
                    <a:moveTo>
                      <a:pt x="7" y="4"/>
                    </a:moveTo>
                    <a:lnTo>
                      <a:pt x="7" y="0"/>
                    </a:lnTo>
                    <a:moveTo>
                      <a:pt x="0" y="13"/>
                    </a:moveTo>
                    <a:lnTo>
                      <a:pt x="14" y="13"/>
                    </a:lnTo>
                    <a:moveTo>
                      <a:pt x="0" y="0"/>
                    </a:moveTo>
                    <a:lnTo>
                      <a:pt x="14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4" name="Freeform 143"/>
              <p:cNvSpPr>
                <a:spLocks noEditPoints="1"/>
              </p:cNvSpPr>
              <p:nvPr/>
            </p:nvSpPr>
            <p:spPr bwMode="auto">
              <a:xfrm>
                <a:off x="2099720" y="3052874"/>
                <a:ext cx="36576" cy="20638"/>
              </a:xfrm>
              <a:custGeom>
                <a:avLst/>
                <a:gdLst>
                  <a:gd name="T0" fmla="*/ 7 w 14"/>
                  <a:gd name="T1" fmla="*/ 4 h 13"/>
                  <a:gd name="T2" fmla="*/ 7 w 14"/>
                  <a:gd name="T3" fmla="*/ 13 h 13"/>
                  <a:gd name="T4" fmla="*/ 7 w 14"/>
                  <a:gd name="T5" fmla="*/ 4 h 13"/>
                  <a:gd name="T6" fmla="*/ 7 w 14"/>
                  <a:gd name="T7" fmla="*/ 0 h 13"/>
                  <a:gd name="T8" fmla="*/ 0 w 14"/>
                  <a:gd name="T9" fmla="*/ 13 h 13"/>
                  <a:gd name="T10" fmla="*/ 14 w 14"/>
                  <a:gd name="T11" fmla="*/ 13 h 13"/>
                  <a:gd name="T12" fmla="*/ 0 w 14"/>
                  <a:gd name="T13" fmla="*/ 0 h 13"/>
                  <a:gd name="T14" fmla="*/ 14 w 14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3">
                    <a:moveTo>
                      <a:pt x="7" y="4"/>
                    </a:moveTo>
                    <a:lnTo>
                      <a:pt x="7" y="13"/>
                    </a:lnTo>
                    <a:moveTo>
                      <a:pt x="7" y="4"/>
                    </a:moveTo>
                    <a:lnTo>
                      <a:pt x="7" y="0"/>
                    </a:lnTo>
                    <a:moveTo>
                      <a:pt x="0" y="13"/>
                    </a:moveTo>
                    <a:lnTo>
                      <a:pt x="14" y="13"/>
                    </a:lnTo>
                    <a:moveTo>
                      <a:pt x="0" y="0"/>
                    </a:moveTo>
                    <a:lnTo>
                      <a:pt x="14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5" name="Freeform 144"/>
              <p:cNvSpPr>
                <a:spLocks noEditPoints="1"/>
              </p:cNvSpPr>
              <p:nvPr/>
            </p:nvSpPr>
            <p:spPr bwMode="auto">
              <a:xfrm>
                <a:off x="1589258" y="4003787"/>
                <a:ext cx="36576" cy="20638"/>
              </a:xfrm>
              <a:custGeom>
                <a:avLst/>
                <a:gdLst>
                  <a:gd name="T0" fmla="*/ 7 w 14"/>
                  <a:gd name="T1" fmla="*/ 9 h 13"/>
                  <a:gd name="T2" fmla="*/ 7 w 14"/>
                  <a:gd name="T3" fmla="*/ 13 h 13"/>
                  <a:gd name="T4" fmla="*/ 7 w 14"/>
                  <a:gd name="T5" fmla="*/ 9 h 13"/>
                  <a:gd name="T6" fmla="*/ 7 w 14"/>
                  <a:gd name="T7" fmla="*/ 0 h 13"/>
                  <a:gd name="T8" fmla="*/ 0 w 14"/>
                  <a:gd name="T9" fmla="*/ 13 h 13"/>
                  <a:gd name="T10" fmla="*/ 14 w 14"/>
                  <a:gd name="T11" fmla="*/ 13 h 13"/>
                  <a:gd name="T12" fmla="*/ 0 w 14"/>
                  <a:gd name="T13" fmla="*/ 0 h 13"/>
                  <a:gd name="T14" fmla="*/ 14 w 14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3">
                    <a:moveTo>
                      <a:pt x="7" y="9"/>
                    </a:moveTo>
                    <a:lnTo>
                      <a:pt x="7" y="13"/>
                    </a:lnTo>
                    <a:moveTo>
                      <a:pt x="7" y="9"/>
                    </a:moveTo>
                    <a:lnTo>
                      <a:pt x="7" y="0"/>
                    </a:lnTo>
                    <a:moveTo>
                      <a:pt x="0" y="13"/>
                    </a:moveTo>
                    <a:lnTo>
                      <a:pt x="14" y="13"/>
                    </a:lnTo>
                    <a:moveTo>
                      <a:pt x="0" y="0"/>
                    </a:moveTo>
                    <a:lnTo>
                      <a:pt x="14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6" name="Freeform 145"/>
              <p:cNvSpPr>
                <a:spLocks noEditPoints="1"/>
              </p:cNvSpPr>
              <p:nvPr/>
            </p:nvSpPr>
            <p:spPr bwMode="auto">
              <a:xfrm>
                <a:off x="2336429" y="3044937"/>
                <a:ext cx="36576" cy="14288"/>
              </a:xfrm>
              <a:custGeom>
                <a:avLst/>
                <a:gdLst>
                  <a:gd name="T0" fmla="*/ 7 w 14"/>
                  <a:gd name="T1" fmla="*/ 5 h 9"/>
                  <a:gd name="T2" fmla="*/ 7 w 14"/>
                  <a:gd name="T3" fmla="*/ 9 h 9"/>
                  <a:gd name="T4" fmla="*/ 7 w 14"/>
                  <a:gd name="T5" fmla="*/ 5 h 9"/>
                  <a:gd name="T6" fmla="*/ 7 w 14"/>
                  <a:gd name="T7" fmla="*/ 0 h 9"/>
                  <a:gd name="T8" fmla="*/ 0 w 14"/>
                  <a:gd name="T9" fmla="*/ 9 h 9"/>
                  <a:gd name="T10" fmla="*/ 14 w 14"/>
                  <a:gd name="T11" fmla="*/ 9 h 9"/>
                  <a:gd name="T12" fmla="*/ 0 w 14"/>
                  <a:gd name="T13" fmla="*/ 0 h 9"/>
                  <a:gd name="T14" fmla="*/ 14 w 14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9">
                    <a:moveTo>
                      <a:pt x="7" y="5"/>
                    </a:moveTo>
                    <a:lnTo>
                      <a:pt x="7" y="9"/>
                    </a:lnTo>
                    <a:moveTo>
                      <a:pt x="7" y="5"/>
                    </a:moveTo>
                    <a:lnTo>
                      <a:pt x="7" y="0"/>
                    </a:lnTo>
                    <a:moveTo>
                      <a:pt x="0" y="9"/>
                    </a:moveTo>
                    <a:lnTo>
                      <a:pt x="14" y="9"/>
                    </a:lnTo>
                    <a:moveTo>
                      <a:pt x="0" y="0"/>
                    </a:moveTo>
                    <a:lnTo>
                      <a:pt x="14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7" name="Line 146"/>
              <p:cNvSpPr>
                <a:spLocks noChangeShapeType="1"/>
              </p:cNvSpPr>
              <p:nvPr/>
            </p:nvSpPr>
            <p:spPr bwMode="auto">
              <a:xfrm flipV="1">
                <a:off x="1106488" y="2935399"/>
                <a:ext cx="0" cy="160655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8" name="Freeform 147"/>
              <p:cNvSpPr>
                <a:spLocks noEditPoints="1"/>
              </p:cNvSpPr>
              <p:nvPr/>
            </p:nvSpPr>
            <p:spPr bwMode="auto">
              <a:xfrm>
                <a:off x="1060769" y="2935399"/>
                <a:ext cx="45719" cy="1606550"/>
              </a:xfrm>
              <a:custGeom>
                <a:avLst/>
                <a:gdLst>
                  <a:gd name="T0" fmla="*/ 0 w 14"/>
                  <a:gd name="T1" fmla="*/ 1012 h 1012"/>
                  <a:gd name="T2" fmla="*/ 14 w 14"/>
                  <a:gd name="T3" fmla="*/ 1012 h 1012"/>
                  <a:gd name="T4" fmla="*/ 0 w 14"/>
                  <a:gd name="T5" fmla="*/ 886 h 1012"/>
                  <a:gd name="T6" fmla="*/ 14 w 14"/>
                  <a:gd name="T7" fmla="*/ 886 h 1012"/>
                  <a:gd name="T8" fmla="*/ 0 w 14"/>
                  <a:gd name="T9" fmla="*/ 760 h 1012"/>
                  <a:gd name="T10" fmla="*/ 14 w 14"/>
                  <a:gd name="T11" fmla="*/ 760 h 1012"/>
                  <a:gd name="T12" fmla="*/ 0 w 14"/>
                  <a:gd name="T13" fmla="*/ 634 h 1012"/>
                  <a:gd name="T14" fmla="*/ 14 w 14"/>
                  <a:gd name="T15" fmla="*/ 634 h 1012"/>
                  <a:gd name="T16" fmla="*/ 0 w 14"/>
                  <a:gd name="T17" fmla="*/ 508 h 1012"/>
                  <a:gd name="T18" fmla="*/ 14 w 14"/>
                  <a:gd name="T19" fmla="*/ 508 h 1012"/>
                  <a:gd name="T20" fmla="*/ 0 w 14"/>
                  <a:gd name="T21" fmla="*/ 382 h 1012"/>
                  <a:gd name="T22" fmla="*/ 14 w 14"/>
                  <a:gd name="T23" fmla="*/ 382 h 1012"/>
                  <a:gd name="T24" fmla="*/ 0 w 14"/>
                  <a:gd name="T25" fmla="*/ 252 h 1012"/>
                  <a:gd name="T26" fmla="*/ 14 w 14"/>
                  <a:gd name="T27" fmla="*/ 252 h 1012"/>
                  <a:gd name="T28" fmla="*/ 0 w 14"/>
                  <a:gd name="T29" fmla="*/ 126 h 1012"/>
                  <a:gd name="T30" fmla="*/ 14 w 14"/>
                  <a:gd name="T31" fmla="*/ 126 h 1012"/>
                  <a:gd name="T32" fmla="*/ 0 w 14"/>
                  <a:gd name="T33" fmla="*/ 0 h 1012"/>
                  <a:gd name="T34" fmla="*/ 14 w 14"/>
                  <a:gd name="T35" fmla="*/ 0 h 1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1012">
                    <a:moveTo>
                      <a:pt x="0" y="1012"/>
                    </a:moveTo>
                    <a:lnTo>
                      <a:pt x="14" y="1012"/>
                    </a:lnTo>
                    <a:moveTo>
                      <a:pt x="0" y="886"/>
                    </a:moveTo>
                    <a:lnTo>
                      <a:pt x="14" y="886"/>
                    </a:lnTo>
                    <a:moveTo>
                      <a:pt x="0" y="760"/>
                    </a:moveTo>
                    <a:lnTo>
                      <a:pt x="14" y="760"/>
                    </a:lnTo>
                    <a:moveTo>
                      <a:pt x="0" y="634"/>
                    </a:moveTo>
                    <a:lnTo>
                      <a:pt x="14" y="634"/>
                    </a:lnTo>
                    <a:moveTo>
                      <a:pt x="0" y="508"/>
                    </a:moveTo>
                    <a:lnTo>
                      <a:pt x="14" y="508"/>
                    </a:lnTo>
                    <a:moveTo>
                      <a:pt x="0" y="382"/>
                    </a:moveTo>
                    <a:lnTo>
                      <a:pt x="14" y="382"/>
                    </a:lnTo>
                    <a:moveTo>
                      <a:pt x="0" y="252"/>
                    </a:moveTo>
                    <a:lnTo>
                      <a:pt x="14" y="252"/>
                    </a:lnTo>
                    <a:moveTo>
                      <a:pt x="0" y="126"/>
                    </a:moveTo>
                    <a:lnTo>
                      <a:pt x="14" y="126"/>
                    </a:lnTo>
                    <a:moveTo>
                      <a:pt x="0" y="0"/>
                    </a:moveTo>
                    <a:lnTo>
                      <a:pt x="14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9" name="Line 148"/>
              <p:cNvSpPr>
                <a:spLocks noChangeShapeType="1"/>
              </p:cNvSpPr>
              <p:nvPr/>
            </p:nvSpPr>
            <p:spPr bwMode="auto">
              <a:xfrm>
                <a:off x="1106488" y="4541949"/>
                <a:ext cx="1450975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0" name="Rectangle 149"/>
              <p:cNvSpPr>
                <a:spLocks noChangeArrowheads="1"/>
              </p:cNvSpPr>
              <p:nvPr/>
            </p:nvSpPr>
            <p:spPr bwMode="auto">
              <a:xfrm>
                <a:off x="929587" y="4403601"/>
                <a:ext cx="99386" cy="23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2" name="Rectangle 151"/>
              <p:cNvSpPr>
                <a:spLocks noChangeArrowheads="1"/>
              </p:cNvSpPr>
              <p:nvPr/>
            </p:nvSpPr>
            <p:spPr bwMode="auto">
              <a:xfrm>
                <a:off x="840307" y="4016045"/>
                <a:ext cx="198772" cy="23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4" name="Rectangle 153"/>
              <p:cNvSpPr>
                <a:spLocks noChangeArrowheads="1"/>
              </p:cNvSpPr>
              <p:nvPr/>
            </p:nvSpPr>
            <p:spPr bwMode="auto">
              <a:xfrm>
                <a:off x="840307" y="3615995"/>
                <a:ext cx="198772" cy="23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6" name="Rectangle 155"/>
              <p:cNvSpPr>
                <a:spLocks noChangeArrowheads="1"/>
              </p:cNvSpPr>
              <p:nvPr/>
            </p:nvSpPr>
            <p:spPr bwMode="auto">
              <a:xfrm>
                <a:off x="840307" y="3214357"/>
                <a:ext cx="198772" cy="23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8" name="Rectangle 157"/>
              <p:cNvSpPr>
                <a:spLocks noChangeArrowheads="1"/>
              </p:cNvSpPr>
              <p:nvPr/>
            </p:nvSpPr>
            <p:spPr bwMode="auto">
              <a:xfrm>
                <a:off x="840307" y="2812720"/>
                <a:ext cx="198772" cy="23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9" name="Rectangle 158"/>
              <p:cNvSpPr>
                <a:spLocks noChangeArrowheads="1"/>
              </p:cNvSpPr>
              <p:nvPr/>
            </p:nvSpPr>
            <p:spPr bwMode="auto">
              <a:xfrm>
                <a:off x="1259702" y="4589554"/>
                <a:ext cx="44884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HGB 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0" name="Rectangle 159"/>
              <p:cNvSpPr>
                <a:spLocks noChangeArrowheads="1"/>
              </p:cNvSpPr>
              <p:nvPr/>
            </p:nvSpPr>
            <p:spPr bwMode="auto">
              <a:xfrm>
                <a:off x="1968842" y="4592956"/>
                <a:ext cx="58830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MCHC 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2574396" y="2807335"/>
            <a:ext cx="1638131" cy="1998397"/>
            <a:chOff x="2574396" y="2807335"/>
            <a:chExt cx="1638131" cy="1998397"/>
          </a:xfrm>
        </p:grpSpPr>
        <p:sp>
          <p:nvSpPr>
            <p:cNvPr id="640" name="Rectangle 639"/>
            <p:cNvSpPr/>
            <p:nvPr/>
          </p:nvSpPr>
          <p:spPr>
            <a:xfrm rot="16200000">
              <a:off x="2433864" y="3502152"/>
              <a:ext cx="5888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[pg]</a:t>
              </a:r>
              <a:endParaRPr lang="en-US" altLang="en-US" sz="140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12" name="Rectangle 165"/>
            <p:cNvSpPr>
              <a:spLocks noChangeArrowheads="1"/>
            </p:cNvSpPr>
            <p:nvPr/>
          </p:nvSpPr>
          <p:spPr bwMode="auto">
            <a:xfrm>
              <a:off x="3501899" y="3333353"/>
              <a:ext cx="176213" cy="1243012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3" name="Rectangle 166"/>
            <p:cNvSpPr>
              <a:spLocks noChangeArrowheads="1"/>
            </p:cNvSpPr>
            <p:nvPr/>
          </p:nvSpPr>
          <p:spPr bwMode="auto">
            <a:xfrm>
              <a:off x="3716683" y="3273028"/>
              <a:ext cx="176213" cy="13033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4" name="Freeform 167"/>
            <p:cNvSpPr>
              <a:spLocks noEditPoints="1"/>
            </p:cNvSpPr>
            <p:nvPr/>
          </p:nvSpPr>
          <p:spPr bwMode="auto">
            <a:xfrm>
              <a:off x="3576510" y="3322241"/>
              <a:ext cx="36576" cy="23812"/>
            </a:xfrm>
            <a:custGeom>
              <a:avLst/>
              <a:gdLst>
                <a:gd name="T0" fmla="*/ 7 w 14"/>
                <a:gd name="T1" fmla="*/ 5 h 15"/>
                <a:gd name="T2" fmla="*/ 7 w 14"/>
                <a:gd name="T3" fmla="*/ 15 h 15"/>
                <a:gd name="T4" fmla="*/ 7 w 14"/>
                <a:gd name="T5" fmla="*/ 5 h 15"/>
                <a:gd name="T6" fmla="*/ 7 w 14"/>
                <a:gd name="T7" fmla="*/ 0 h 15"/>
                <a:gd name="T8" fmla="*/ 0 w 14"/>
                <a:gd name="T9" fmla="*/ 15 h 15"/>
                <a:gd name="T10" fmla="*/ 14 w 14"/>
                <a:gd name="T11" fmla="*/ 15 h 15"/>
                <a:gd name="T12" fmla="*/ 0 w 14"/>
                <a:gd name="T13" fmla="*/ 0 h 15"/>
                <a:gd name="T14" fmla="*/ 14 w 14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5">
                  <a:moveTo>
                    <a:pt x="7" y="5"/>
                  </a:moveTo>
                  <a:lnTo>
                    <a:pt x="7" y="15"/>
                  </a:lnTo>
                  <a:moveTo>
                    <a:pt x="7" y="5"/>
                  </a:moveTo>
                  <a:lnTo>
                    <a:pt x="7" y="0"/>
                  </a:lnTo>
                  <a:moveTo>
                    <a:pt x="0" y="15"/>
                  </a:moveTo>
                  <a:lnTo>
                    <a:pt x="14" y="15"/>
                  </a:lnTo>
                  <a:moveTo>
                    <a:pt x="0" y="0"/>
                  </a:moveTo>
                  <a:lnTo>
                    <a:pt x="14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5" name="Freeform 168"/>
            <p:cNvSpPr>
              <a:spLocks noEditPoints="1"/>
            </p:cNvSpPr>
            <p:nvPr/>
          </p:nvSpPr>
          <p:spPr bwMode="auto">
            <a:xfrm>
              <a:off x="3800348" y="3261916"/>
              <a:ext cx="36576" cy="22225"/>
            </a:xfrm>
            <a:custGeom>
              <a:avLst/>
              <a:gdLst>
                <a:gd name="T0" fmla="*/ 7 w 14"/>
                <a:gd name="T1" fmla="*/ 9 h 14"/>
                <a:gd name="T2" fmla="*/ 7 w 14"/>
                <a:gd name="T3" fmla="*/ 14 h 14"/>
                <a:gd name="T4" fmla="*/ 7 w 14"/>
                <a:gd name="T5" fmla="*/ 9 h 14"/>
                <a:gd name="T6" fmla="*/ 7 w 14"/>
                <a:gd name="T7" fmla="*/ 0 h 14"/>
                <a:gd name="T8" fmla="*/ 0 w 14"/>
                <a:gd name="T9" fmla="*/ 14 h 14"/>
                <a:gd name="T10" fmla="*/ 14 w 14"/>
                <a:gd name="T11" fmla="*/ 14 h 14"/>
                <a:gd name="T12" fmla="*/ 0 w 14"/>
                <a:gd name="T13" fmla="*/ 0 h 14"/>
                <a:gd name="T14" fmla="*/ 14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9"/>
                  </a:moveTo>
                  <a:lnTo>
                    <a:pt x="7" y="14"/>
                  </a:lnTo>
                  <a:moveTo>
                    <a:pt x="7" y="9"/>
                  </a:moveTo>
                  <a:lnTo>
                    <a:pt x="7" y="0"/>
                  </a:lnTo>
                  <a:moveTo>
                    <a:pt x="0" y="14"/>
                  </a:moveTo>
                  <a:lnTo>
                    <a:pt x="14" y="14"/>
                  </a:lnTo>
                  <a:moveTo>
                    <a:pt x="0" y="0"/>
                  </a:moveTo>
                  <a:lnTo>
                    <a:pt x="14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6" name="Line 169"/>
            <p:cNvSpPr>
              <a:spLocks noChangeShapeType="1"/>
            </p:cNvSpPr>
            <p:nvPr/>
          </p:nvSpPr>
          <p:spPr bwMode="auto">
            <a:xfrm flipV="1">
              <a:off x="3243263" y="2925366"/>
              <a:ext cx="0" cy="165576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7" name="Freeform 170"/>
            <p:cNvSpPr>
              <a:spLocks noEditPoints="1"/>
            </p:cNvSpPr>
            <p:nvPr/>
          </p:nvSpPr>
          <p:spPr bwMode="auto">
            <a:xfrm>
              <a:off x="3197544" y="2925366"/>
              <a:ext cx="45719" cy="1655762"/>
            </a:xfrm>
            <a:custGeom>
              <a:avLst/>
              <a:gdLst>
                <a:gd name="T0" fmla="*/ 0 w 12"/>
                <a:gd name="T1" fmla="*/ 1043 h 1043"/>
                <a:gd name="T2" fmla="*/ 12 w 12"/>
                <a:gd name="T3" fmla="*/ 1043 h 1043"/>
                <a:gd name="T4" fmla="*/ 0 w 12"/>
                <a:gd name="T5" fmla="*/ 832 h 1043"/>
                <a:gd name="T6" fmla="*/ 12 w 12"/>
                <a:gd name="T7" fmla="*/ 832 h 1043"/>
                <a:gd name="T8" fmla="*/ 0 w 12"/>
                <a:gd name="T9" fmla="*/ 625 h 1043"/>
                <a:gd name="T10" fmla="*/ 12 w 12"/>
                <a:gd name="T11" fmla="*/ 625 h 1043"/>
                <a:gd name="T12" fmla="*/ 0 w 12"/>
                <a:gd name="T13" fmla="*/ 414 h 1043"/>
                <a:gd name="T14" fmla="*/ 12 w 12"/>
                <a:gd name="T15" fmla="*/ 414 h 1043"/>
                <a:gd name="T16" fmla="*/ 0 w 12"/>
                <a:gd name="T17" fmla="*/ 207 h 1043"/>
                <a:gd name="T18" fmla="*/ 12 w 12"/>
                <a:gd name="T19" fmla="*/ 207 h 1043"/>
                <a:gd name="T20" fmla="*/ 0 w 12"/>
                <a:gd name="T21" fmla="*/ 0 h 1043"/>
                <a:gd name="T22" fmla="*/ 12 w 12"/>
                <a:gd name="T23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043">
                  <a:moveTo>
                    <a:pt x="0" y="1043"/>
                  </a:moveTo>
                  <a:lnTo>
                    <a:pt x="12" y="1043"/>
                  </a:lnTo>
                  <a:moveTo>
                    <a:pt x="0" y="832"/>
                  </a:moveTo>
                  <a:lnTo>
                    <a:pt x="12" y="832"/>
                  </a:lnTo>
                  <a:moveTo>
                    <a:pt x="0" y="625"/>
                  </a:moveTo>
                  <a:lnTo>
                    <a:pt x="12" y="625"/>
                  </a:lnTo>
                  <a:moveTo>
                    <a:pt x="0" y="414"/>
                  </a:moveTo>
                  <a:lnTo>
                    <a:pt x="12" y="414"/>
                  </a:lnTo>
                  <a:moveTo>
                    <a:pt x="0" y="207"/>
                  </a:moveTo>
                  <a:lnTo>
                    <a:pt x="12" y="207"/>
                  </a:lnTo>
                  <a:moveTo>
                    <a:pt x="0" y="0"/>
                  </a:moveTo>
                  <a:lnTo>
                    <a:pt x="12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8" name="Line 171"/>
            <p:cNvSpPr>
              <a:spLocks noChangeShapeType="1"/>
            </p:cNvSpPr>
            <p:nvPr/>
          </p:nvSpPr>
          <p:spPr bwMode="auto">
            <a:xfrm>
              <a:off x="3243263" y="4581128"/>
              <a:ext cx="969264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9" name="Rectangle 172"/>
            <p:cNvSpPr>
              <a:spLocks noChangeArrowheads="1"/>
            </p:cNvSpPr>
            <p:nvPr/>
          </p:nvSpPr>
          <p:spPr bwMode="auto">
            <a:xfrm>
              <a:off x="3081361" y="4463098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0" name="Rectangle 173"/>
            <p:cNvSpPr>
              <a:spLocks noChangeArrowheads="1"/>
            </p:cNvSpPr>
            <p:nvPr/>
          </p:nvSpPr>
          <p:spPr bwMode="auto">
            <a:xfrm>
              <a:off x="3081361" y="4166791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1" name="Rectangle 174"/>
            <p:cNvSpPr>
              <a:spLocks noChangeArrowheads="1"/>
            </p:cNvSpPr>
            <p:nvPr/>
          </p:nvSpPr>
          <p:spPr bwMode="auto">
            <a:xfrm>
              <a:off x="2988669" y="3838178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2" name="Rectangle 175"/>
            <p:cNvSpPr>
              <a:spLocks noChangeArrowheads="1"/>
            </p:cNvSpPr>
            <p:nvPr/>
          </p:nvSpPr>
          <p:spPr bwMode="auto">
            <a:xfrm>
              <a:off x="2988669" y="3504803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3" name="Rectangle 176"/>
            <p:cNvSpPr>
              <a:spLocks noChangeArrowheads="1"/>
            </p:cNvSpPr>
            <p:nvPr/>
          </p:nvSpPr>
          <p:spPr bwMode="auto">
            <a:xfrm>
              <a:off x="2988669" y="3173016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4" name="Rectangle 177"/>
            <p:cNvSpPr>
              <a:spLocks noChangeArrowheads="1"/>
            </p:cNvSpPr>
            <p:nvPr/>
          </p:nvSpPr>
          <p:spPr bwMode="auto">
            <a:xfrm>
              <a:off x="2988669" y="2807335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5" name="Rectangle 178"/>
            <p:cNvSpPr>
              <a:spLocks noChangeArrowheads="1"/>
            </p:cNvSpPr>
            <p:nvPr/>
          </p:nvSpPr>
          <p:spPr bwMode="auto">
            <a:xfrm>
              <a:off x="3495200" y="4590288"/>
              <a:ext cx="4087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MCH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34373" y="2670969"/>
            <a:ext cx="2012047" cy="2188369"/>
            <a:chOff x="4589108" y="2670969"/>
            <a:chExt cx="2012047" cy="2188369"/>
          </a:xfrm>
        </p:grpSpPr>
        <p:sp>
          <p:nvSpPr>
            <p:cNvPr id="641" name="Rectangle 640"/>
            <p:cNvSpPr/>
            <p:nvPr/>
          </p:nvSpPr>
          <p:spPr>
            <a:xfrm rot="16200000">
              <a:off x="4476641" y="3497546"/>
              <a:ext cx="532711" cy="3077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[fL]</a:t>
              </a:r>
              <a:endParaRPr lang="en-US" altLang="en-US" sz="140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48" name="AutoShape 181"/>
            <p:cNvSpPr>
              <a:spLocks noChangeAspect="1" noChangeArrowheads="1" noTextEdit="1"/>
            </p:cNvSpPr>
            <p:nvPr/>
          </p:nvSpPr>
          <p:spPr bwMode="auto">
            <a:xfrm>
              <a:off x="4724400" y="2727325"/>
              <a:ext cx="1649413" cy="2132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9" name="Rectangle 183"/>
            <p:cNvSpPr>
              <a:spLocks noChangeArrowheads="1"/>
            </p:cNvSpPr>
            <p:nvPr/>
          </p:nvSpPr>
          <p:spPr bwMode="auto">
            <a:xfrm>
              <a:off x="4899139" y="2670969"/>
              <a:ext cx="1702016" cy="2138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0" name="Freeform 184"/>
            <p:cNvSpPr>
              <a:spLocks noEditPoints="1"/>
            </p:cNvSpPr>
            <p:nvPr/>
          </p:nvSpPr>
          <p:spPr bwMode="auto">
            <a:xfrm>
              <a:off x="5317177" y="3305099"/>
              <a:ext cx="914400" cy="1250950"/>
            </a:xfrm>
            <a:custGeom>
              <a:avLst/>
              <a:gdLst>
                <a:gd name="T0" fmla="*/ 0 w 524"/>
                <a:gd name="T1" fmla="*/ 0 h 788"/>
                <a:gd name="T2" fmla="*/ 95 w 524"/>
                <a:gd name="T3" fmla="*/ 0 h 788"/>
                <a:gd name="T4" fmla="*/ 95 w 524"/>
                <a:gd name="T5" fmla="*/ 788 h 788"/>
                <a:gd name="T6" fmla="*/ 0 w 524"/>
                <a:gd name="T7" fmla="*/ 788 h 788"/>
                <a:gd name="T8" fmla="*/ 0 w 524"/>
                <a:gd name="T9" fmla="*/ 0 h 788"/>
                <a:gd name="T10" fmla="*/ 426 w 524"/>
                <a:gd name="T11" fmla="*/ 105 h 788"/>
                <a:gd name="T12" fmla="*/ 524 w 524"/>
                <a:gd name="T13" fmla="*/ 105 h 788"/>
                <a:gd name="T14" fmla="*/ 524 w 524"/>
                <a:gd name="T15" fmla="*/ 788 h 788"/>
                <a:gd name="T16" fmla="*/ 426 w 524"/>
                <a:gd name="T17" fmla="*/ 788 h 788"/>
                <a:gd name="T18" fmla="*/ 426 w 524"/>
                <a:gd name="T19" fmla="*/ 105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788">
                  <a:moveTo>
                    <a:pt x="0" y="0"/>
                  </a:moveTo>
                  <a:lnTo>
                    <a:pt x="95" y="0"/>
                  </a:lnTo>
                  <a:lnTo>
                    <a:pt x="95" y="788"/>
                  </a:lnTo>
                  <a:lnTo>
                    <a:pt x="0" y="788"/>
                  </a:lnTo>
                  <a:lnTo>
                    <a:pt x="0" y="0"/>
                  </a:lnTo>
                  <a:close/>
                  <a:moveTo>
                    <a:pt x="426" y="105"/>
                  </a:moveTo>
                  <a:lnTo>
                    <a:pt x="524" y="105"/>
                  </a:lnTo>
                  <a:lnTo>
                    <a:pt x="524" y="788"/>
                  </a:lnTo>
                  <a:lnTo>
                    <a:pt x="426" y="788"/>
                  </a:lnTo>
                  <a:lnTo>
                    <a:pt x="426" y="105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1" name="Freeform 185"/>
            <p:cNvSpPr>
              <a:spLocks noEditPoints="1"/>
            </p:cNvSpPr>
            <p:nvPr/>
          </p:nvSpPr>
          <p:spPr bwMode="auto">
            <a:xfrm>
              <a:off x="5519905" y="3109836"/>
              <a:ext cx="914400" cy="1446213"/>
            </a:xfrm>
            <a:custGeom>
              <a:avLst/>
              <a:gdLst>
                <a:gd name="T0" fmla="*/ 0 w 521"/>
                <a:gd name="T1" fmla="*/ 0 h 911"/>
                <a:gd name="T2" fmla="*/ 95 w 521"/>
                <a:gd name="T3" fmla="*/ 0 h 911"/>
                <a:gd name="T4" fmla="*/ 95 w 521"/>
                <a:gd name="T5" fmla="*/ 911 h 911"/>
                <a:gd name="T6" fmla="*/ 0 w 521"/>
                <a:gd name="T7" fmla="*/ 911 h 911"/>
                <a:gd name="T8" fmla="*/ 0 w 521"/>
                <a:gd name="T9" fmla="*/ 0 h 911"/>
                <a:gd name="T10" fmla="*/ 426 w 521"/>
                <a:gd name="T11" fmla="*/ 169 h 911"/>
                <a:gd name="T12" fmla="*/ 521 w 521"/>
                <a:gd name="T13" fmla="*/ 169 h 911"/>
                <a:gd name="T14" fmla="*/ 521 w 521"/>
                <a:gd name="T15" fmla="*/ 911 h 911"/>
                <a:gd name="T16" fmla="*/ 426 w 521"/>
                <a:gd name="T17" fmla="*/ 911 h 911"/>
                <a:gd name="T18" fmla="*/ 426 w 521"/>
                <a:gd name="T19" fmla="*/ 169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1" h="911">
                  <a:moveTo>
                    <a:pt x="0" y="0"/>
                  </a:moveTo>
                  <a:lnTo>
                    <a:pt x="95" y="0"/>
                  </a:lnTo>
                  <a:lnTo>
                    <a:pt x="95" y="911"/>
                  </a:lnTo>
                  <a:lnTo>
                    <a:pt x="0" y="911"/>
                  </a:lnTo>
                  <a:lnTo>
                    <a:pt x="0" y="0"/>
                  </a:lnTo>
                  <a:close/>
                  <a:moveTo>
                    <a:pt x="426" y="169"/>
                  </a:moveTo>
                  <a:lnTo>
                    <a:pt x="521" y="169"/>
                  </a:lnTo>
                  <a:lnTo>
                    <a:pt x="521" y="911"/>
                  </a:lnTo>
                  <a:lnTo>
                    <a:pt x="426" y="911"/>
                  </a:lnTo>
                  <a:lnTo>
                    <a:pt x="426" y="16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2" name="Freeform 186"/>
            <p:cNvSpPr>
              <a:spLocks noEditPoints="1"/>
            </p:cNvSpPr>
            <p:nvPr/>
          </p:nvSpPr>
          <p:spPr bwMode="auto">
            <a:xfrm>
              <a:off x="5377502" y="3273349"/>
              <a:ext cx="36576" cy="63500"/>
            </a:xfrm>
            <a:custGeom>
              <a:avLst/>
              <a:gdLst>
                <a:gd name="T0" fmla="*/ 9 w 18"/>
                <a:gd name="T1" fmla="*/ 22 h 40"/>
                <a:gd name="T2" fmla="*/ 9 w 18"/>
                <a:gd name="T3" fmla="*/ 40 h 40"/>
                <a:gd name="T4" fmla="*/ 9 w 18"/>
                <a:gd name="T5" fmla="*/ 22 h 40"/>
                <a:gd name="T6" fmla="*/ 9 w 18"/>
                <a:gd name="T7" fmla="*/ 0 h 40"/>
                <a:gd name="T8" fmla="*/ 0 w 18"/>
                <a:gd name="T9" fmla="*/ 40 h 40"/>
                <a:gd name="T10" fmla="*/ 18 w 18"/>
                <a:gd name="T11" fmla="*/ 40 h 40"/>
                <a:gd name="T12" fmla="*/ 0 w 18"/>
                <a:gd name="T13" fmla="*/ 0 h 40"/>
                <a:gd name="T14" fmla="*/ 18 w 18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40">
                  <a:moveTo>
                    <a:pt x="9" y="22"/>
                  </a:moveTo>
                  <a:lnTo>
                    <a:pt x="9" y="40"/>
                  </a:lnTo>
                  <a:moveTo>
                    <a:pt x="9" y="22"/>
                  </a:moveTo>
                  <a:lnTo>
                    <a:pt x="9" y="0"/>
                  </a:lnTo>
                  <a:moveTo>
                    <a:pt x="0" y="40"/>
                  </a:moveTo>
                  <a:lnTo>
                    <a:pt x="18" y="40"/>
                  </a:lnTo>
                  <a:moveTo>
                    <a:pt x="0" y="0"/>
                  </a:moveTo>
                  <a:lnTo>
                    <a:pt x="18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3" name="Freeform 187"/>
            <p:cNvSpPr>
              <a:spLocks noEditPoints="1"/>
            </p:cNvSpPr>
            <p:nvPr/>
          </p:nvSpPr>
          <p:spPr bwMode="auto">
            <a:xfrm>
              <a:off x="6119828" y="3452736"/>
              <a:ext cx="36576" cy="44450"/>
            </a:xfrm>
            <a:custGeom>
              <a:avLst/>
              <a:gdLst>
                <a:gd name="T0" fmla="*/ 9 w 18"/>
                <a:gd name="T1" fmla="*/ 14 h 28"/>
                <a:gd name="T2" fmla="*/ 9 w 18"/>
                <a:gd name="T3" fmla="*/ 28 h 28"/>
                <a:gd name="T4" fmla="*/ 9 w 18"/>
                <a:gd name="T5" fmla="*/ 14 h 28"/>
                <a:gd name="T6" fmla="*/ 9 w 18"/>
                <a:gd name="T7" fmla="*/ 0 h 28"/>
                <a:gd name="T8" fmla="*/ 0 w 18"/>
                <a:gd name="T9" fmla="*/ 28 h 28"/>
                <a:gd name="T10" fmla="*/ 18 w 18"/>
                <a:gd name="T11" fmla="*/ 28 h 28"/>
                <a:gd name="T12" fmla="*/ 0 w 18"/>
                <a:gd name="T13" fmla="*/ 0 h 28"/>
                <a:gd name="T14" fmla="*/ 18 w 18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8">
                  <a:moveTo>
                    <a:pt x="9" y="14"/>
                  </a:moveTo>
                  <a:lnTo>
                    <a:pt x="9" y="28"/>
                  </a:lnTo>
                  <a:moveTo>
                    <a:pt x="9" y="14"/>
                  </a:moveTo>
                  <a:lnTo>
                    <a:pt x="9" y="0"/>
                  </a:lnTo>
                  <a:moveTo>
                    <a:pt x="0" y="28"/>
                  </a:moveTo>
                  <a:lnTo>
                    <a:pt x="18" y="28"/>
                  </a:lnTo>
                  <a:moveTo>
                    <a:pt x="0" y="0"/>
                  </a:moveTo>
                  <a:lnTo>
                    <a:pt x="18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4" name="Freeform 188"/>
            <p:cNvSpPr>
              <a:spLocks noEditPoints="1"/>
            </p:cNvSpPr>
            <p:nvPr/>
          </p:nvSpPr>
          <p:spPr bwMode="auto">
            <a:xfrm>
              <a:off x="5586842" y="3047924"/>
              <a:ext cx="36576" cy="123825"/>
            </a:xfrm>
            <a:custGeom>
              <a:avLst/>
              <a:gdLst>
                <a:gd name="T0" fmla="*/ 9 w 18"/>
                <a:gd name="T1" fmla="*/ 41 h 78"/>
                <a:gd name="T2" fmla="*/ 9 w 18"/>
                <a:gd name="T3" fmla="*/ 78 h 78"/>
                <a:gd name="T4" fmla="*/ 9 w 18"/>
                <a:gd name="T5" fmla="*/ 41 h 78"/>
                <a:gd name="T6" fmla="*/ 9 w 18"/>
                <a:gd name="T7" fmla="*/ 0 h 78"/>
                <a:gd name="T8" fmla="*/ 0 w 18"/>
                <a:gd name="T9" fmla="*/ 78 h 78"/>
                <a:gd name="T10" fmla="*/ 18 w 18"/>
                <a:gd name="T11" fmla="*/ 78 h 78"/>
                <a:gd name="T12" fmla="*/ 0 w 18"/>
                <a:gd name="T13" fmla="*/ 0 h 78"/>
                <a:gd name="T14" fmla="*/ 18 w 18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78">
                  <a:moveTo>
                    <a:pt x="9" y="41"/>
                  </a:moveTo>
                  <a:lnTo>
                    <a:pt x="9" y="78"/>
                  </a:lnTo>
                  <a:moveTo>
                    <a:pt x="9" y="41"/>
                  </a:moveTo>
                  <a:lnTo>
                    <a:pt x="9" y="0"/>
                  </a:lnTo>
                  <a:moveTo>
                    <a:pt x="0" y="78"/>
                  </a:moveTo>
                  <a:lnTo>
                    <a:pt x="18" y="78"/>
                  </a:lnTo>
                  <a:moveTo>
                    <a:pt x="0" y="0"/>
                  </a:moveTo>
                  <a:lnTo>
                    <a:pt x="18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5" name="Freeform 189"/>
            <p:cNvSpPr>
              <a:spLocks noEditPoints="1"/>
            </p:cNvSpPr>
            <p:nvPr/>
          </p:nvSpPr>
          <p:spPr bwMode="auto">
            <a:xfrm>
              <a:off x="6333458" y="3344786"/>
              <a:ext cx="36576" cy="65088"/>
            </a:xfrm>
            <a:custGeom>
              <a:avLst/>
              <a:gdLst>
                <a:gd name="T0" fmla="*/ 9 w 18"/>
                <a:gd name="T1" fmla="*/ 18 h 41"/>
                <a:gd name="T2" fmla="*/ 9 w 18"/>
                <a:gd name="T3" fmla="*/ 41 h 41"/>
                <a:gd name="T4" fmla="*/ 9 w 18"/>
                <a:gd name="T5" fmla="*/ 18 h 41"/>
                <a:gd name="T6" fmla="*/ 9 w 18"/>
                <a:gd name="T7" fmla="*/ 0 h 41"/>
                <a:gd name="T8" fmla="*/ 0 w 18"/>
                <a:gd name="T9" fmla="*/ 41 h 41"/>
                <a:gd name="T10" fmla="*/ 18 w 18"/>
                <a:gd name="T11" fmla="*/ 41 h 41"/>
                <a:gd name="T12" fmla="*/ 0 w 18"/>
                <a:gd name="T13" fmla="*/ 0 h 41"/>
                <a:gd name="T14" fmla="*/ 18 w 18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41">
                  <a:moveTo>
                    <a:pt x="9" y="18"/>
                  </a:moveTo>
                  <a:lnTo>
                    <a:pt x="9" y="41"/>
                  </a:lnTo>
                  <a:moveTo>
                    <a:pt x="9" y="18"/>
                  </a:moveTo>
                  <a:lnTo>
                    <a:pt x="9" y="0"/>
                  </a:lnTo>
                  <a:moveTo>
                    <a:pt x="0" y="41"/>
                  </a:moveTo>
                  <a:lnTo>
                    <a:pt x="18" y="41"/>
                  </a:lnTo>
                  <a:moveTo>
                    <a:pt x="0" y="0"/>
                  </a:moveTo>
                  <a:lnTo>
                    <a:pt x="18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6" name="Line 190"/>
            <p:cNvSpPr>
              <a:spLocks noChangeShapeType="1"/>
            </p:cNvSpPr>
            <p:nvPr/>
          </p:nvSpPr>
          <p:spPr bwMode="auto">
            <a:xfrm flipV="1">
              <a:off x="5099347" y="2838374"/>
              <a:ext cx="0" cy="17208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7" name="Freeform 191"/>
            <p:cNvSpPr>
              <a:spLocks noEditPoints="1"/>
            </p:cNvSpPr>
            <p:nvPr/>
          </p:nvSpPr>
          <p:spPr bwMode="auto">
            <a:xfrm>
              <a:off x="5053628" y="2838374"/>
              <a:ext cx="45719" cy="1720850"/>
            </a:xfrm>
            <a:custGeom>
              <a:avLst/>
              <a:gdLst>
                <a:gd name="T0" fmla="*/ 0 w 18"/>
                <a:gd name="T1" fmla="*/ 1084 h 1084"/>
                <a:gd name="T2" fmla="*/ 18 w 18"/>
                <a:gd name="T3" fmla="*/ 1084 h 1084"/>
                <a:gd name="T4" fmla="*/ 0 w 18"/>
                <a:gd name="T5" fmla="*/ 975 h 1084"/>
                <a:gd name="T6" fmla="*/ 18 w 18"/>
                <a:gd name="T7" fmla="*/ 975 h 1084"/>
                <a:gd name="T8" fmla="*/ 0 w 18"/>
                <a:gd name="T9" fmla="*/ 865 h 1084"/>
                <a:gd name="T10" fmla="*/ 18 w 18"/>
                <a:gd name="T11" fmla="*/ 865 h 1084"/>
                <a:gd name="T12" fmla="*/ 0 w 18"/>
                <a:gd name="T13" fmla="*/ 756 h 1084"/>
                <a:gd name="T14" fmla="*/ 18 w 18"/>
                <a:gd name="T15" fmla="*/ 756 h 1084"/>
                <a:gd name="T16" fmla="*/ 0 w 18"/>
                <a:gd name="T17" fmla="*/ 647 h 1084"/>
                <a:gd name="T18" fmla="*/ 18 w 18"/>
                <a:gd name="T19" fmla="*/ 647 h 1084"/>
                <a:gd name="T20" fmla="*/ 0 w 18"/>
                <a:gd name="T21" fmla="*/ 542 h 1084"/>
                <a:gd name="T22" fmla="*/ 18 w 18"/>
                <a:gd name="T23" fmla="*/ 542 h 1084"/>
                <a:gd name="T24" fmla="*/ 0 w 18"/>
                <a:gd name="T25" fmla="*/ 433 h 1084"/>
                <a:gd name="T26" fmla="*/ 18 w 18"/>
                <a:gd name="T27" fmla="*/ 433 h 1084"/>
                <a:gd name="T28" fmla="*/ 0 w 18"/>
                <a:gd name="T29" fmla="*/ 324 h 1084"/>
                <a:gd name="T30" fmla="*/ 18 w 18"/>
                <a:gd name="T31" fmla="*/ 324 h 1084"/>
                <a:gd name="T32" fmla="*/ 0 w 18"/>
                <a:gd name="T33" fmla="*/ 214 h 1084"/>
                <a:gd name="T34" fmla="*/ 18 w 18"/>
                <a:gd name="T35" fmla="*/ 214 h 1084"/>
                <a:gd name="T36" fmla="*/ 0 w 18"/>
                <a:gd name="T37" fmla="*/ 110 h 1084"/>
                <a:gd name="T38" fmla="*/ 18 w 18"/>
                <a:gd name="T39" fmla="*/ 110 h 1084"/>
                <a:gd name="T40" fmla="*/ 0 w 18"/>
                <a:gd name="T41" fmla="*/ 0 h 1084"/>
                <a:gd name="T42" fmla="*/ 18 w 18"/>
                <a:gd name="T43" fmla="*/ 0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084">
                  <a:moveTo>
                    <a:pt x="0" y="1084"/>
                  </a:moveTo>
                  <a:lnTo>
                    <a:pt x="18" y="1084"/>
                  </a:lnTo>
                  <a:moveTo>
                    <a:pt x="0" y="975"/>
                  </a:moveTo>
                  <a:lnTo>
                    <a:pt x="18" y="975"/>
                  </a:lnTo>
                  <a:moveTo>
                    <a:pt x="0" y="865"/>
                  </a:moveTo>
                  <a:lnTo>
                    <a:pt x="18" y="865"/>
                  </a:lnTo>
                  <a:moveTo>
                    <a:pt x="0" y="756"/>
                  </a:moveTo>
                  <a:lnTo>
                    <a:pt x="18" y="756"/>
                  </a:lnTo>
                  <a:moveTo>
                    <a:pt x="0" y="647"/>
                  </a:moveTo>
                  <a:lnTo>
                    <a:pt x="18" y="647"/>
                  </a:lnTo>
                  <a:moveTo>
                    <a:pt x="0" y="542"/>
                  </a:moveTo>
                  <a:lnTo>
                    <a:pt x="18" y="542"/>
                  </a:lnTo>
                  <a:moveTo>
                    <a:pt x="0" y="433"/>
                  </a:moveTo>
                  <a:lnTo>
                    <a:pt x="18" y="433"/>
                  </a:lnTo>
                  <a:moveTo>
                    <a:pt x="0" y="324"/>
                  </a:moveTo>
                  <a:lnTo>
                    <a:pt x="18" y="324"/>
                  </a:lnTo>
                  <a:moveTo>
                    <a:pt x="0" y="214"/>
                  </a:moveTo>
                  <a:lnTo>
                    <a:pt x="18" y="214"/>
                  </a:lnTo>
                  <a:moveTo>
                    <a:pt x="0" y="110"/>
                  </a:moveTo>
                  <a:lnTo>
                    <a:pt x="18" y="110"/>
                  </a:lnTo>
                  <a:moveTo>
                    <a:pt x="0" y="0"/>
                  </a:moveTo>
                  <a:lnTo>
                    <a:pt x="18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8" name="Line 192"/>
            <p:cNvSpPr>
              <a:spLocks noChangeShapeType="1"/>
            </p:cNvSpPr>
            <p:nvPr/>
          </p:nvSpPr>
          <p:spPr bwMode="auto">
            <a:xfrm>
              <a:off x="5099347" y="4559224"/>
              <a:ext cx="1453896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9" name="Rectangle 193"/>
            <p:cNvSpPr>
              <a:spLocks noChangeArrowheads="1"/>
            </p:cNvSpPr>
            <p:nvPr/>
          </p:nvSpPr>
          <p:spPr bwMode="auto">
            <a:xfrm>
              <a:off x="4927586" y="4453805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1" name="Rectangle 195"/>
            <p:cNvSpPr>
              <a:spLocks noChangeArrowheads="1"/>
            </p:cNvSpPr>
            <p:nvPr/>
          </p:nvSpPr>
          <p:spPr bwMode="auto">
            <a:xfrm>
              <a:off x="4927586" y="4101852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3" name="Rectangle 197"/>
            <p:cNvSpPr>
              <a:spLocks noChangeArrowheads="1"/>
            </p:cNvSpPr>
            <p:nvPr/>
          </p:nvSpPr>
          <p:spPr bwMode="auto">
            <a:xfrm>
              <a:off x="4927586" y="3758952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5" name="Rectangle 199"/>
            <p:cNvSpPr>
              <a:spLocks noChangeArrowheads="1"/>
            </p:cNvSpPr>
            <p:nvPr/>
          </p:nvSpPr>
          <p:spPr bwMode="auto">
            <a:xfrm>
              <a:off x="4927586" y="3414465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7" name="Rectangle 201"/>
            <p:cNvSpPr>
              <a:spLocks noChangeArrowheads="1"/>
            </p:cNvSpPr>
            <p:nvPr/>
          </p:nvSpPr>
          <p:spPr bwMode="auto">
            <a:xfrm>
              <a:off x="4927586" y="3071565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9" name="Rectangle 203"/>
            <p:cNvSpPr>
              <a:spLocks noChangeArrowheads="1"/>
            </p:cNvSpPr>
            <p:nvPr/>
          </p:nvSpPr>
          <p:spPr bwMode="auto">
            <a:xfrm>
              <a:off x="4841483" y="2733123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0" name="Rectangle 204"/>
            <p:cNvSpPr>
              <a:spLocks noChangeArrowheads="1"/>
            </p:cNvSpPr>
            <p:nvPr/>
          </p:nvSpPr>
          <p:spPr bwMode="auto">
            <a:xfrm>
              <a:off x="5237931" y="4588152"/>
              <a:ext cx="46968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PDW 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1" name="Rectangle 205"/>
            <p:cNvSpPr>
              <a:spLocks noChangeArrowheads="1"/>
            </p:cNvSpPr>
            <p:nvPr/>
          </p:nvSpPr>
          <p:spPr bwMode="auto">
            <a:xfrm>
              <a:off x="5985515" y="4579099"/>
              <a:ext cx="43922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MPV 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813" name="AutoShape 208"/>
          <p:cNvSpPr>
            <a:spLocks noChangeAspect="1" noChangeArrowheads="1" noTextEdit="1"/>
          </p:cNvSpPr>
          <p:nvPr/>
        </p:nvSpPr>
        <p:spPr bwMode="auto">
          <a:xfrm>
            <a:off x="7108927" y="2670048"/>
            <a:ext cx="1757398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938779" y="2718990"/>
            <a:ext cx="2036320" cy="2077598"/>
            <a:chOff x="6938779" y="2718990"/>
            <a:chExt cx="2036320" cy="2077598"/>
          </a:xfrm>
        </p:grpSpPr>
        <p:sp>
          <p:nvSpPr>
            <p:cNvPr id="642" name="Rectangle 641"/>
            <p:cNvSpPr/>
            <p:nvPr/>
          </p:nvSpPr>
          <p:spPr>
            <a:xfrm rot="16200000">
              <a:off x="6826312" y="3502152"/>
              <a:ext cx="5327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[fL]</a:t>
              </a:r>
              <a:endParaRPr lang="en-US" altLang="en-US" sz="140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15" name="Freeform 211"/>
            <p:cNvSpPr>
              <a:spLocks noEditPoints="1"/>
            </p:cNvSpPr>
            <p:nvPr/>
          </p:nvSpPr>
          <p:spPr bwMode="auto">
            <a:xfrm>
              <a:off x="7683450" y="3077765"/>
              <a:ext cx="914400" cy="1498600"/>
            </a:xfrm>
            <a:custGeom>
              <a:avLst/>
              <a:gdLst>
                <a:gd name="T0" fmla="*/ 0 w 491"/>
                <a:gd name="T1" fmla="*/ 0 h 944"/>
                <a:gd name="T2" fmla="*/ 89 w 491"/>
                <a:gd name="T3" fmla="*/ 0 h 944"/>
                <a:gd name="T4" fmla="*/ 89 w 491"/>
                <a:gd name="T5" fmla="*/ 944 h 944"/>
                <a:gd name="T6" fmla="*/ 0 w 491"/>
                <a:gd name="T7" fmla="*/ 944 h 944"/>
                <a:gd name="T8" fmla="*/ 0 w 491"/>
                <a:gd name="T9" fmla="*/ 0 h 944"/>
                <a:gd name="T10" fmla="*/ 398 w 491"/>
                <a:gd name="T11" fmla="*/ 417 h 944"/>
                <a:gd name="T12" fmla="*/ 491 w 491"/>
                <a:gd name="T13" fmla="*/ 417 h 944"/>
                <a:gd name="T14" fmla="*/ 491 w 491"/>
                <a:gd name="T15" fmla="*/ 944 h 944"/>
                <a:gd name="T16" fmla="*/ 398 w 491"/>
                <a:gd name="T17" fmla="*/ 944 h 944"/>
                <a:gd name="T18" fmla="*/ 398 w 491"/>
                <a:gd name="T19" fmla="*/ 417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1" h="944">
                  <a:moveTo>
                    <a:pt x="0" y="0"/>
                  </a:moveTo>
                  <a:lnTo>
                    <a:pt x="89" y="0"/>
                  </a:lnTo>
                  <a:lnTo>
                    <a:pt x="89" y="944"/>
                  </a:lnTo>
                  <a:lnTo>
                    <a:pt x="0" y="944"/>
                  </a:lnTo>
                  <a:lnTo>
                    <a:pt x="0" y="0"/>
                  </a:lnTo>
                  <a:close/>
                  <a:moveTo>
                    <a:pt x="398" y="417"/>
                  </a:moveTo>
                  <a:lnTo>
                    <a:pt x="491" y="417"/>
                  </a:lnTo>
                  <a:lnTo>
                    <a:pt x="491" y="944"/>
                  </a:lnTo>
                  <a:lnTo>
                    <a:pt x="398" y="944"/>
                  </a:lnTo>
                  <a:lnTo>
                    <a:pt x="398" y="417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6" name="Freeform 212"/>
            <p:cNvSpPr>
              <a:spLocks noEditPoints="1"/>
            </p:cNvSpPr>
            <p:nvPr/>
          </p:nvSpPr>
          <p:spPr bwMode="auto">
            <a:xfrm>
              <a:off x="7881562" y="3012678"/>
              <a:ext cx="914400" cy="1563688"/>
            </a:xfrm>
            <a:custGeom>
              <a:avLst/>
              <a:gdLst>
                <a:gd name="T0" fmla="*/ 0 w 487"/>
                <a:gd name="T1" fmla="*/ 0 h 985"/>
                <a:gd name="T2" fmla="*/ 89 w 487"/>
                <a:gd name="T3" fmla="*/ 0 h 985"/>
                <a:gd name="T4" fmla="*/ 89 w 487"/>
                <a:gd name="T5" fmla="*/ 985 h 985"/>
                <a:gd name="T6" fmla="*/ 0 w 487"/>
                <a:gd name="T7" fmla="*/ 985 h 985"/>
                <a:gd name="T8" fmla="*/ 0 w 487"/>
                <a:gd name="T9" fmla="*/ 0 h 985"/>
                <a:gd name="T10" fmla="*/ 398 w 487"/>
                <a:gd name="T11" fmla="*/ 302 h 985"/>
                <a:gd name="T12" fmla="*/ 487 w 487"/>
                <a:gd name="T13" fmla="*/ 302 h 985"/>
                <a:gd name="T14" fmla="*/ 487 w 487"/>
                <a:gd name="T15" fmla="*/ 985 h 985"/>
                <a:gd name="T16" fmla="*/ 398 w 487"/>
                <a:gd name="T17" fmla="*/ 985 h 985"/>
                <a:gd name="T18" fmla="*/ 398 w 487"/>
                <a:gd name="T19" fmla="*/ 30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7" h="985">
                  <a:moveTo>
                    <a:pt x="0" y="0"/>
                  </a:moveTo>
                  <a:lnTo>
                    <a:pt x="89" y="0"/>
                  </a:lnTo>
                  <a:lnTo>
                    <a:pt x="89" y="985"/>
                  </a:lnTo>
                  <a:lnTo>
                    <a:pt x="0" y="985"/>
                  </a:lnTo>
                  <a:lnTo>
                    <a:pt x="0" y="0"/>
                  </a:lnTo>
                  <a:close/>
                  <a:moveTo>
                    <a:pt x="398" y="302"/>
                  </a:moveTo>
                  <a:lnTo>
                    <a:pt x="487" y="302"/>
                  </a:lnTo>
                  <a:lnTo>
                    <a:pt x="487" y="985"/>
                  </a:lnTo>
                  <a:lnTo>
                    <a:pt x="398" y="985"/>
                  </a:lnTo>
                  <a:lnTo>
                    <a:pt x="398" y="30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7" name="Freeform 213"/>
            <p:cNvSpPr>
              <a:spLocks noEditPoints="1"/>
            </p:cNvSpPr>
            <p:nvPr/>
          </p:nvSpPr>
          <p:spPr bwMode="auto">
            <a:xfrm>
              <a:off x="7739810" y="3065065"/>
              <a:ext cx="39281" cy="23813"/>
            </a:xfrm>
            <a:custGeom>
              <a:avLst/>
              <a:gdLst>
                <a:gd name="T0" fmla="*/ 11 w 23"/>
                <a:gd name="T1" fmla="*/ 10 h 15"/>
                <a:gd name="T2" fmla="*/ 11 w 23"/>
                <a:gd name="T3" fmla="*/ 15 h 15"/>
                <a:gd name="T4" fmla="*/ 11 w 23"/>
                <a:gd name="T5" fmla="*/ 10 h 15"/>
                <a:gd name="T6" fmla="*/ 11 w 23"/>
                <a:gd name="T7" fmla="*/ 0 h 15"/>
                <a:gd name="T8" fmla="*/ 0 w 23"/>
                <a:gd name="T9" fmla="*/ 15 h 15"/>
                <a:gd name="T10" fmla="*/ 23 w 23"/>
                <a:gd name="T11" fmla="*/ 15 h 15"/>
                <a:gd name="T12" fmla="*/ 0 w 23"/>
                <a:gd name="T13" fmla="*/ 0 h 15"/>
                <a:gd name="T14" fmla="*/ 23 w 23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5">
                  <a:moveTo>
                    <a:pt x="11" y="10"/>
                  </a:moveTo>
                  <a:lnTo>
                    <a:pt x="11" y="15"/>
                  </a:lnTo>
                  <a:moveTo>
                    <a:pt x="11" y="10"/>
                  </a:moveTo>
                  <a:lnTo>
                    <a:pt x="11" y="0"/>
                  </a:lnTo>
                  <a:moveTo>
                    <a:pt x="0" y="15"/>
                  </a:moveTo>
                  <a:lnTo>
                    <a:pt x="23" y="15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8" name="Freeform 214"/>
            <p:cNvSpPr>
              <a:spLocks noEditPoints="1"/>
            </p:cNvSpPr>
            <p:nvPr/>
          </p:nvSpPr>
          <p:spPr bwMode="auto">
            <a:xfrm>
              <a:off x="8485632" y="3727053"/>
              <a:ext cx="39281" cy="23813"/>
            </a:xfrm>
            <a:custGeom>
              <a:avLst/>
              <a:gdLst>
                <a:gd name="T0" fmla="*/ 12 w 23"/>
                <a:gd name="T1" fmla="*/ 10 h 15"/>
                <a:gd name="T2" fmla="*/ 12 w 23"/>
                <a:gd name="T3" fmla="*/ 15 h 15"/>
                <a:gd name="T4" fmla="*/ 12 w 23"/>
                <a:gd name="T5" fmla="*/ 10 h 15"/>
                <a:gd name="T6" fmla="*/ 12 w 23"/>
                <a:gd name="T7" fmla="*/ 0 h 15"/>
                <a:gd name="T8" fmla="*/ 0 w 23"/>
                <a:gd name="T9" fmla="*/ 15 h 15"/>
                <a:gd name="T10" fmla="*/ 23 w 23"/>
                <a:gd name="T11" fmla="*/ 15 h 15"/>
                <a:gd name="T12" fmla="*/ 0 w 23"/>
                <a:gd name="T13" fmla="*/ 0 h 15"/>
                <a:gd name="T14" fmla="*/ 23 w 23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5">
                  <a:moveTo>
                    <a:pt x="12" y="10"/>
                  </a:moveTo>
                  <a:lnTo>
                    <a:pt x="12" y="15"/>
                  </a:lnTo>
                  <a:moveTo>
                    <a:pt x="12" y="10"/>
                  </a:moveTo>
                  <a:lnTo>
                    <a:pt x="12" y="0"/>
                  </a:lnTo>
                  <a:moveTo>
                    <a:pt x="0" y="15"/>
                  </a:moveTo>
                  <a:lnTo>
                    <a:pt x="23" y="15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9" name="Freeform 215"/>
            <p:cNvSpPr>
              <a:spLocks noEditPoints="1"/>
            </p:cNvSpPr>
            <p:nvPr/>
          </p:nvSpPr>
          <p:spPr bwMode="auto">
            <a:xfrm>
              <a:off x="7937923" y="2993628"/>
              <a:ext cx="39281" cy="39688"/>
            </a:xfrm>
            <a:custGeom>
              <a:avLst/>
              <a:gdLst>
                <a:gd name="T0" fmla="*/ 11 w 23"/>
                <a:gd name="T1" fmla="*/ 15 h 25"/>
                <a:gd name="T2" fmla="*/ 11 w 23"/>
                <a:gd name="T3" fmla="*/ 25 h 25"/>
                <a:gd name="T4" fmla="*/ 11 w 23"/>
                <a:gd name="T5" fmla="*/ 15 h 25"/>
                <a:gd name="T6" fmla="*/ 11 w 23"/>
                <a:gd name="T7" fmla="*/ 0 h 25"/>
                <a:gd name="T8" fmla="*/ 0 w 23"/>
                <a:gd name="T9" fmla="*/ 25 h 25"/>
                <a:gd name="T10" fmla="*/ 23 w 23"/>
                <a:gd name="T11" fmla="*/ 25 h 25"/>
                <a:gd name="T12" fmla="*/ 0 w 23"/>
                <a:gd name="T13" fmla="*/ 0 h 25"/>
                <a:gd name="T14" fmla="*/ 23 w 23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5">
                  <a:moveTo>
                    <a:pt x="11" y="15"/>
                  </a:moveTo>
                  <a:lnTo>
                    <a:pt x="11" y="25"/>
                  </a:lnTo>
                  <a:moveTo>
                    <a:pt x="11" y="15"/>
                  </a:moveTo>
                  <a:lnTo>
                    <a:pt x="11" y="0"/>
                  </a:lnTo>
                  <a:moveTo>
                    <a:pt x="0" y="25"/>
                  </a:moveTo>
                  <a:lnTo>
                    <a:pt x="23" y="25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0" name="Freeform 216"/>
            <p:cNvSpPr>
              <a:spLocks noEditPoints="1"/>
            </p:cNvSpPr>
            <p:nvPr/>
          </p:nvSpPr>
          <p:spPr bwMode="auto">
            <a:xfrm>
              <a:off x="8698089" y="3439715"/>
              <a:ext cx="39281" cy="112713"/>
            </a:xfrm>
            <a:custGeom>
              <a:avLst/>
              <a:gdLst>
                <a:gd name="T0" fmla="*/ 12 w 23"/>
                <a:gd name="T1" fmla="*/ 35 h 71"/>
                <a:gd name="T2" fmla="*/ 12 w 23"/>
                <a:gd name="T3" fmla="*/ 71 h 71"/>
                <a:gd name="T4" fmla="*/ 12 w 23"/>
                <a:gd name="T5" fmla="*/ 35 h 71"/>
                <a:gd name="T6" fmla="*/ 12 w 23"/>
                <a:gd name="T7" fmla="*/ 0 h 71"/>
                <a:gd name="T8" fmla="*/ 0 w 23"/>
                <a:gd name="T9" fmla="*/ 71 h 71"/>
                <a:gd name="T10" fmla="*/ 23 w 23"/>
                <a:gd name="T11" fmla="*/ 71 h 71"/>
                <a:gd name="T12" fmla="*/ 0 w 23"/>
                <a:gd name="T13" fmla="*/ 0 h 71"/>
                <a:gd name="T14" fmla="*/ 23 w 23"/>
                <a:gd name="T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1">
                  <a:moveTo>
                    <a:pt x="12" y="35"/>
                  </a:moveTo>
                  <a:lnTo>
                    <a:pt x="12" y="71"/>
                  </a:lnTo>
                  <a:moveTo>
                    <a:pt x="12" y="35"/>
                  </a:moveTo>
                  <a:lnTo>
                    <a:pt x="12" y="0"/>
                  </a:lnTo>
                  <a:moveTo>
                    <a:pt x="0" y="71"/>
                  </a:moveTo>
                  <a:lnTo>
                    <a:pt x="23" y="71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1" name="Line 217"/>
            <p:cNvSpPr>
              <a:spLocks noChangeShapeType="1"/>
            </p:cNvSpPr>
            <p:nvPr/>
          </p:nvSpPr>
          <p:spPr bwMode="auto">
            <a:xfrm flipV="1">
              <a:off x="7521203" y="2809478"/>
              <a:ext cx="0" cy="17716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2" name="Freeform 218"/>
            <p:cNvSpPr>
              <a:spLocks noEditPoints="1"/>
            </p:cNvSpPr>
            <p:nvPr/>
          </p:nvSpPr>
          <p:spPr bwMode="auto">
            <a:xfrm>
              <a:off x="7481921" y="2800425"/>
              <a:ext cx="45720" cy="1771650"/>
            </a:xfrm>
            <a:custGeom>
              <a:avLst/>
              <a:gdLst>
                <a:gd name="T0" fmla="*/ 0 w 23"/>
                <a:gd name="T1" fmla="*/ 1116 h 1116"/>
                <a:gd name="T2" fmla="*/ 23 w 23"/>
                <a:gd name="T3" fmla="*/ 1116 h 1116"/>
                <a:gd name="T4" fmla="*/ 0 w 23"/>
                <a:gd name="T5" fmla="*/ 930 h 1116"/>
                <a:gd name="T6" fmla="*/ 23 w 23"/>
                <a:gd name="T7" fmla="*/ 930 h 1116"/>
                <a:gd name="T8" fmla="*/ 0 w 23"/>
                <a:gd name="T9" fmla="*/ 744 h 1116"/>
                <a:gd name="T10" fmla="*/ 23 w 23"/>
                <a:gd name="T11" fmla="*/ 744 h 1116"/>
                <a:gd name="T12" fmla="*/ 0 w 23"/>
                <a:gd name="T13" fmla="*/ 558 h 1116"/>
                <a:gd name="T14" fmla="*/ 23 w 23"/>
                <a:gd name="T15" fmla="*/ 558 h 1116"/>
                <a:gd name="T16" fmla="*/ 0 w 23"/>
                <a:gd name="T17" fmla="*/ 372 h 1116"/>
                <a:gd name="T18" fmla="*/ 23 w 23"/>
                <a:gd name="T19" fmla="*/ 372 h 1116"/>
                <a:gd name="T20" fmla="*/ 0 w 23"/>
                <a:gd name="T21" fmla="*/ 186 h 1116"/>
                <a:gd name="T22" fmla="*/ 23 w 23"/>
                <a:gd name="T23" fmla="*/ 186 h 1116"/>
                <a:gd name="T24" fmla="*/ 0 w 23"/>
                <a:gd name="T25" fmla="*/ 0 h 1116"/>
                <a:gd name="T26" fmla="*/ 23 w 23"/>
                <a:gd name="T27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116">
                  <a:moveTo>
                    <a:pt x="0" y="1116"/>
                  </a:moveTo>
                  <a:lnTo>
                    <a:pt x="23" y="1116"/>
                  </a:lnTo>
                  <a:moveTo>
                    <a:pt x="0" y="930"/>
                  </a:moveTo>
                  <a:lnTo>
                    <a:pt x="23" y="930"/>
                  </a:lnTo>
                  <a:moveTo>
                    <a:pt x="0" y="744"/>
                  </a:moveTo>
                  <a:lnTo>
                    <a:pt x="23" y="744"/>
                  </a:lnTo>
                  <a:moveTo>
                    <a:pt x="0" y="558"/>
                  </a:moveTo>
                  <a:lnTo>
                    <a:pt x="23" y="558"/>
                  </a:lnTo>
                  <a:moveTo>
                    <a:pt x="0" y="372"/>
                  </a:moveTo>
                  <a:lnTo>
                    <a:pt x="23" y="372"/>
                  </a:lnTo>
                  <a:moveTo>
                    <a:pt x="0" y="186"/>
                  </a:moveTo>
                  <a:lnTo>
                    <a:pt x="23" y="186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3" name="Line 219"/>
            <p:cNvSpPr>
              <a:spLocks noChangeShapeType="1"/>
            </p:cNvSpPr>
            <p:nvPr/>
          </p:nvSpPr>
          <p:spPr bwMode="auto">
            <a:xfrm>
              <a:off x="7521203" y="4571505"/>
              <a:ext cx="1453896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4" name="Rectangle 220"/>
            <p:cNvSpPr>
              <a:spLocks noChangeArrowheads="1"/>
            </p:cNvSpPr>
            <p:nvPr/>
          </p:nvSpPr>
          <p:spPr bwMode="auto">
            <a:xfrm>
              <a:off x="7347000" y="4461479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5" name="Rectangle 221"/>
            <p:cNvSpPr>
              <a:spLocks noChangeArrowheads="1"/>
            </p:cNvSpPr>
            <p:nvPr/>
          </p:nvSpPr>
          <p:spPr bwMode="auto">
            <a:xfrm>
              <a:off x="7251526" y="4193778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6" name="Rectangle 222"/>
            <p:cNvSpPr>
              <a:spLocks noChangeArrowheads="1"/>
            </p:cNvSpPr>
            <p:nvPr/>
          </p:nvSpPr>
          <p:spPr bwMode="auto">
            <a:xfrm>
              <a:off x="7251526" y="3896915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7" name="Rectangle 223"/>
            <p:cNvSpPr>
              <a:spLocks noChangeArrowheads="1"/>
            </p:cNvSpPr>
            <p:nvPr/>
          </p:nvSpPr>
          <p:spPr bwMode="auto">
            <a:xfrm>
              <a:off x="7251526" y="3601640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8" name="Rectangle 224"/>
            <p:cNvSpPr>
              <a:spLocks noChangeArrowheads="1"/>
            </p:cNvSpPr>
            <p:nvPr/>
          </p:nvSpPr>
          <p:spPr bwMode="auto">
            <a:xfrm>
              <a:off x="7251526" y="3309540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9" name="Rectangle 225"/>
            <p:cNvSpPr>
              <a:spLocks noChangeArrowheads="1"/>
            </p:cNvSpPr>
            <p:nvPr/>
          </p:nvSpPr>
          <p:spPr bwMode="auto">
            <a:xfrm>
              <a:off x="7251526" y="3014265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0" name="Rectangle 226"/>
            <p:cNvSpPr>
              <a:spLocks noChangeArrowheads="1"/>
            </p:cNvSpPr>
            <p:nvPr/>
          </p:nvSpPr>
          <p:spPr bwMode="auto">
            <a:xfrm>
              <a:off x="7251526" y="2718990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1" name="Rectangle 227"/>
            <p:cNvSpPr>
              <a:spLocks noChangeArrowheads="1"/>
            </p:cNvSpPr>
            <p:nvPr/>
          </p:nvSpPr>
          <p:spPr bwMode="auto">
            <a:xfrm>
              <a:off x="7662623" y="4581144"/>
              <a:ext cx="3991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MCV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2" name="Rectangle 228"/>
            <p:cNvSpPr>
              <a:spLocks noChangeArrowheads="1"/>
            </p:cNvSpPr>
            <p:nvPr/>
          </p:nvSpPr>
          <p:spPr bwMode="auto">
            <a:xfrm>
              <a:off x="8199211" y="4581144"/>
              <a:ext cx="73539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RDW-SD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857" name="AutoShape 232"/>
          <p:cNvSpPr>
            <a:spLocks noChangeAspect="1" noChangeArrowheads="1" noTextEdit="1"/>
          </p:cNvSpPr>
          <p:nvPr/>
        </p:nvSpPr>
        <p:spPr bwMode="auto">
          <a:xfrm>
            <a:off x="9619487" y="2781633"/>
            <a:ext cx="1660059" cy="205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8" name="Rectangle 234"/>
          <p:cNvSpPr>
            <a:spLocks noChangeArrowheads="1"/>
          </p:cNvSpPr>
          <p:nvPr/>
        </p:nvSpPr>
        <p:spPr bwMode="auto">
          <a:xfrm>
            <a:off x="9616856" y="2778756"/>
            <a:ext cx="1660059" cy="20569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9" name="Freeform 235"/>
          <p:cNvSpPr>
            <a:spLocks noEditPoints="1"/>
          </p:cNvSpPr>
          <p:nvPr/>
        </p:nvSpPr>
        <p:spPr bwMode="auto">
          <a:xfrm>
            <a:off x="10044533" y="3113901"/>
            <a:ext cx="914400" cy="1464350"/>
          </a:xfrm>
          <a:custGeom>
            <a:avLst/>
            <a:gdLst>
              <a:gd name="T0" fmla="*/ 0 w 635"/>
              <a:gd name="T1" fmla="*/ 0 h 1018"/>
              <a:gd name="T2" fmla="*/ 117 w 635"/>
              <a:gd name="T3" fmla="*/ 0 h 1018"/>
              <a:gd name="T4" fmla="*/ 117 w 635"/>
              <a:gd name="T5" fmla="*/ 1018 h 1018"/>
              <a:gd name="T6" fmla="*/ 0 w 635"/>
              <a:gd name="T7" fmla="*/ 1018 h 1018"/>
              <a:gd name="T8" fmla="*/ 0 w 635"/>
              <a:gd name="T9" fmla="*/ 0 h 1018"/>
              <a:gd name="T10" fmla="*/ 518 w 635"/>
              <a:gd name="T11" fmla="*/ 849 h 1018"/>
              <a:gd name="T12" fmla="*/ 635 w 635"/>
              <a:gd name="T13" fmla="*/ 849 h 1018"/>
              <a:gd name="T14" fmla="*/ 635 w 635"/>
              <a:gd name="T15" fmla="*/ 1018 h 1018"/>
              <a:gd name="T16" fmla="*/ 518 w 635"/>
              <a:gd name="T17" fmla="*/ 1018 h 1018"/>
              <a:gd name="T18" fmla="*/ 518 w 635"/>
              <a:gd name="T19" fmla="*/ 84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5" h="1018">
                <a:moveTo>
                  <a:pt x="0" y="0"/>
                </a:moveTo>
                <a:lnTo>
                  <a:pt x="117" y="0"/>
                </a:lnTo>
                <a:lnTo>
                  <a:pt x="117" y="1018"/>
                </a:lnTo>
                <a:lnTo>
                  <a:pt x="0" y="1018"/>
                </a:lnTo>
                <a:lnTo>
                  <a:pt x="0" y="0"/>
                </a:lnTo>
                <a:close/>
                <a:moveTo>
                  <a:pt x="518" y="849"/>
                </a:moveTo>
                <a:lnTo>
                  <a:pt x="635" y="849"/>
                </a:lnTo>
                <a:lnTo>
                  <a:pt x="635" y="1018"/>
                </a:lnTo>
                <a:lnTo>
                  <a:pt x="518" y="1018"/>
                </a:lnTo>
                <a:lnTo>
                  <a:pt x="518" y="849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0" name="Freeform 236"/>
          <p:cNvSpPr>
            <a:spLocks noEditPoints="1"/>
          </p:cNvSpPr>
          <p:nvPr/>
        </p:nvSpPr>
        <p:spPr bwMode="auto">
          <a:xfrm>
            <a:off x="10267691" y="3241924"/>
            <a:ext cx="914400" cy="1336328"/>
          </a:xfrm>
          <a:custGeom>
            <a:avLst/>
            <a:gdLst>
              <a:gd name="T0" fmla="*/ 0 w 634"/>
              <a:gd name="T1" fmla="*/ 0 h 929"/>
              <a:gd name="T2" fmla="*/ 116 w 634"/>
              <a:gd name="T3" fmla="*/ 0 h 929"/>
              <a:gd name="T4" fmla="*/ 116 w 634"/>
              <a:gd name="T5" fmla="*/ 929 h 929"/>
              <a:gd name="T6" fmla="*/ 0 w 634"/>
              <a:gd name="T7" fmla="*/ 929 h 929"/>
              <a:gd name="T8" fmla="*/ 0 w 634"/>
              <a:gd name="T9" fmla="*/ 0 h 929"/>
              <a:gd name="T10" fmla="*/ 517 w 634"/>
              <a:gd name="T11" fmla="*/ 695 h 929"/>
              <a:gd name="T12" fmla="*/ 634 w 634"/>
              <a:gd name="T13" fmla="*/ 695 h 929"/>
              <a:gd name="T14" fmla="*/ 634 w 634"/>
              <a:gd name="T15" fmla="*/ 929 h 929"/>
              <a:gd name="T16" fmla="*/ 517 w 634"/>
              <a:gd name="T17" fmla="*/ 929 h 929"/>
              <a:gd name="T18" fmla="*/ 517 w 634"/>
              <a:gd name="T19" fmla="*/ 695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4" h="929">
                <a:moveTo>
                  <a:pt x="0" y="0"/>
                </a:moveTo>
                <a:lnTo>
                  <a:pt x="116" y="0"/>
                </a:lnTo>
                <a:lnTo>
                  <a:pt x="116" y="929"/>
                </a:lnTo>
                <a:lnTo>
                  <a:pt x="0" y="929"/>
                </a:lnTo>
                <a:lnTo>
                  <a:pt x="0" y="0"/>
                </a:lnTo>
                <a:close/>
                <a:moveTo>
                  <a:pt x="517" y="695"/>
                </a:moveTo>
                <a:lnTo>
                  <a:pt x="634" y="695"/>
                </a:lnTo>
                <a:lnTo>
                  <a:pt x="634" y="929"/>
                </a:lnTo>
                <a:lnTo>
                  <a:pt x="517" y="929"/>
                </a:lnTo>
                <a:lnTo>
                  <a:pt x="517" y="69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1" name="Freeform 237"/>
          <p:cNvSpPr>
            <a:spLocks noEditPoints="1"/>
          </p:cNvSpPr>
          <p:nvPr/>
        </p:nvSpPr>
        <p:spPr bwMode="auto">
          <a:xfrm>
            <a:off x="10118042" y="3003140"/>
            <a:ext cx="36576" cy="215769"/>
          </a:xfrm>
          <a:custGeom>
            <a:avLst/>
            <a:gdLst>
              <a:gd name="T0" fmla="*/ 10 w 19"/>
              <a:gd name="T1" fmla="*/ 75 h 150"/>
              <a:gd name="T2" fmla="*/ 10 w 19"/>
              <a:gd name="T3" fmla="*/ 150 h 150"/>
              <a:gd name="T4" fmla="*/ 10 w 19"/>
              <a:gd name="T5" fmla="*/ 75 h 150"/>
              <a:gd name="T6" fmla="*/ 10 w 19"/>
              <a:gd name="T7" fmla="*/ 0 h 150"/>
              <a:gd name="T8" fmla="*/ 0 w 19"/>
              <a:gd name="T9" fmla="*/ 150 h 150"/>
              <a:gd name="T10" fmla="*/ 19 w 19"/>
              <a:gd name="T11" fmla="*/ 150 h 150"/>
              <a:gd name="T12" fmla="*/ 0 w 19"/>
              <a:gd name="T13" fmla="*/ 0 h 150"/>
              <a:gd name="T14" fmla="*/ 19 w 19"/>
              <a:gd name="T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0">
                <a:moveTo>
                  <a:pt x="10" y="75"/>
                </a:moveTo>
                <a:lnTo>
                  <a:pt x="10" y="150"/>
                </a:lnTo>
                <a:moveTo>
                  <a:pt x="10" y="75"/>
                </a:moveTo>
                <a:lnTo>
                  <a:pt x="10" y="0"/>
                </a:lnTo>
                <a:moveTo>
                  <a:pt x="0" y="150"/>
                </a:moveTo>
                <a:lnTo>
                  <a:pt x="19" y="150"/>
                </a:lnTo>
                <a:moveTo>
                  <a:pt x="0" y="0"/>
                </a:moveTo>
                <a:lnTo>
                  <a:pt x="1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2" name="Freeform 238"/>
          <p:cNvSpPr>
            <a:spLocks noEditPoints="1"/>
          </p:cNvSpPr>
          <p:nvPr/>
        </p:nvSpPr>
        <p:spPr bwMode="auto">
          <a:xfrm>
            <a:off x="10845057" y="4291998"/>
            <a:ext cx="36576" cy="80554"/>
          </a:xfrm>
          <a:custGeom>
            <a:avLst/>
            <a:gdLst>
              <a:gd name="T0" fmla="*/ 9 w 19"/>
              <a:gd name="T1" fmla="*/ 28 h 56"/>
              <a:gd name="T2" fmla="*/ 9 w 19"/>
              <a:gd name="T3" fmla="*/ 56 h 56"/>
              <a:gd name="T4" fmla="*/ 9 w 19"/>
              <a:gd name="T5" fmla="*/ 28 h 56"/>
              <a:gd name="T6" fmla="*/ 9 w 19"/>
              <a:gd name="T7" fmla="*/ 0 h 56"/>
              <a:gd name="T8" fmla="*/ 0 w 19"/>
              <a:gd name="T9" fmla="*/ 56 h 56"/>
              <a:gd name="T10" fmla="*/ 19 w 19"/>
              <a:gd name="T11" fmla="*/ 56 h 56"/>
              <a:gd name="T12" fmla="*/ 0 w 19"/>
              <a:gd name="T13" fmla="*/ 0 h 56"/>
              <a:gd name="T14" fmla="*/ 19 w 19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56">
                <a:moveTo>
                  <a:pt x="9" y="28"/>
                </a:moveTo>
                <a:lnTo>
                  <a:pt x="9" y="56"/>
                </a:lnTo>
                <a:moveTo>
                  <a:pt x="9" y="28"/>
                </a:moveTo>
                <a:lnTo>
                  <a:pt x="9" y="0"/>
                </a:lnTo>
                <a:moveTo>
                  <a:pt x="0" y="56"/>
                </a:moveTo>
                <a:lnTo>
                  <a:pt x="19" y="56"/>
                </a:lnTo>
                <a:moveTo>
                  <a:pt x="0" y="0"/>
                </a:moveTo>
                <a:lnTo>
                  <a:pt x="1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3" name="Freeform 239"/>
          <p:cNvSpPr>
            <a:spLocks noEditPoints="1"/>
          </p:cNvSpPr>
          <p:nvPr/>
        </p:nvSpPr>
        <p:spPr bwMode="auto">
          <a:xfrm>
            <a:off x="10332145" y="3151301"/>
            <a:ext cx="36576" cy="182684"/>
          </a:xfrm>
          <a:custGeom>
            <a:avLst/>
            <a:gdLst>
              <a:gd name="T0" fmla="*/ 9 w 19"/>
              <a:gd name="T1" fmla="*/ 66 h 127"/>
              <a:gd name="T2" fmla="*/ 9 w 19"/>
              <a:gd name="T3" fmla="*/ 127 h 127"/>
              <a:gd name="T4" fmla="*/ 9 w 19"/>
              <a:gd name="T5" fmla="*/ 66 h 127"/>
              <a:gd name="T6" fmla="*/ 9 w 19"/>
              <a:gd name="T7" fmla="*/ 0 h 127"/>
              <a:gd name="T8" fmla="*/ 0 w 19"/>
              <a:gd name="T9" fmla="*/ 127 h 127"/>
              <a:gd name="T10" fmla="*/ 19 w 19"/>
              <a:gd name="T11" fmla="*/ 127 h 127"/>
              <a:gd name="T12" fmla="*/ 0 w 19"/>
              <a:gd name="T13" fmla="*/ 0 h 127"/>
              <a:gd name="T14" fmla="*/ 19 w 19"/>
              <a:gd name="T15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27">
                <a:moveTo>
                  <a:pt x="9" y="66"/>
                </a:moveTo>
                <a:lnTo>
                  <a:pt x="9" y="127"/>
                </a:lnTo>
                <a:moveTo>
                  <a:pt x="9" y="66"/>
                </a:moveTo>
                <a:lnTo>
                  <a:pt x="9" y="0"/>
                </a:lnTo>
                <a:moveTo>
                  <a:pt x="0" y="127"/>
                </a:moveTo>
                <a:lnTo>
                  <a:pt x="19" y="127"/>
                </a:lnTo>
                <a:moveTo>
                  <a:pt x="0" y="0"/>
                </a:moveTo>
                <a:lnTo>
                  <a:pt x="1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4" name="Freeform 240"/>
          <p:cNvSpPr>
            <a:spLocks noEditPoints="1"/>
          </p:cNvSpPr>
          <p:nvPr/>
        </p:nvSpPr>
        <p:spPr bwMode="auto">
          <a:xfrm>
            <a:off x="11082348" y="4197060"/>
            <a:ext cx="36576" cy="80554"/>
          </a:xfrm>
          <a:custGeom>
            <a:avLst/>
            <a:gdLst>
              <a:gd name="T0" fmla="*/ 9 w 19"/>
              <a:gd name="T1" fmla="*/ 28 h 56"/>
              <a:gd name="T2" fmla="*/ 9 w 19"/>
              <a:gd name="T3" fmla="*/ 56 h 56"/>
              <a:gd name="T4" fmla="*/ 9 w 19"/>
              <a:gd name="T5" fmla="*/ 28 h 56"/>
              <a:gd name="T6" fmla="*/ 9 w 19"/>
              <a:gd name="T7" fmla="*/ 0 h 56"/>
              <a:gd name="T8" fmla="*/ 0 w 19"/>
              <a:gd name="T9" fmla="*/ 56 h 56"/>
              <a:gd name="T10" fmla="*/ 19 w 19"/>
              <a:gd name="T11" fmla="*/ 56 h 56"/>
              <a:gd name="T12" fmla="*/ 0 w 19"/>
              <a:gd name="T13" fmla="*/ 0 h 56"/>
              <a:gd name="T14" fmla="*/ 19 w 19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56">
                <a:moveTo>
                  <a:pt x="9" y="28"/>
                </a:moveTo>
                <a:lnTo>
                  <a:pt x="9" y="56"/>
                </a:lnTo>
                <a:moveTo>
                  <a:pt x="9" y="28"/>
                </a:moveTo>
                <a:lnTo>
                  <a:pt x="9" y="0"/>
                </a:lnTo>
                <a:moveTo>
                  <a:pt x="0" y="56"/>
                </a:moveTo>
                <a:lnTo>
                  <a:pt x="19" y="56"/>
                </a:lnTo>
                <a:moveTo>
                  <a:pt x="0" y="0"/>
                </a:moveTo>
                <a:lnTo>
                  <a:pt x="1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5" name="Line 241"/>
          <p:cNvSpPr>
            <a:spLocks noChangeShapeType="1"/>
          </p:cNvSpPr>
          <p:nvPr/>
        </p:nvSpPr>
        <p:spPr bwMode="auto">
          <a:xfrm flipV="1">
            <a:off x="9886529" y="2915394"/>
            <a:ext cx="0" cy="1665734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6" name="Freeform 242"/>
          <p:cNvSpPr>
            <a:spLocks noEditPoints="1"/>
          </p:cNvSpPr>
          <p:nvPr/>
        </p:nvSpPr>
        <p:spPr bwMode="auto">
          <a:xfrm>
            <a:off x="9852482" y="2915394"/>
            <a:ext cx="45720" cy="1665734"/>
          </a:xfrm>
          <a:custGeom>
            <a:avLst/>
            <a:gdLst>
              <a:gd name="T0" fmla="*/ 0 w 19"/>
              <a:gd name="T1" fmla="*/ 1158 h 1158"/>
              <a:gd name="T2" fmla="*/ 19 w 19"/>
              <a:gd name="T3" fmla="*/ 1158 h 1158"/>
              <a:gd name="T4" fmla="*/ 0 w 19"/>
              <a:gd name="T5" fmla="*/ 990 h 1158"/>
              <a:gd name="T6" fmla="*/ 19 w 19"/>
              <a:gd name="T7" fmla="*/ 990 h 1158"/>
              <a:gd name="T8" fmla="*/ 0 w 19"/>
              <a:gd name="T9" fmla="*/ 825 h 1158"/>
              <a:gd name="T10" fmla="*/ 19 w 19"/>
              <a:gd name="T11" fmla="*/ 825 h 1158"/>
              <a:gd name="T12" fmla="*/ 0 w 19"/>
              <a:gd name="T13" fmla="*/ 661 h 1158"/>
              <a:gd name="T14" fmla="*/ 19 w 19"/>
              <a:gd name="T15" fmla="*/ 661 h 1158"/>
              <a:gd name="T16" fmla="*/ 0 w 19"/>
              <a:gd name="T17" fmla="*/ 492 h 1158"/>
              <a:gd name="T18" fmla="*/ 19 w 19"/>
              <a:gd name="T19" fmla="*/ 492 h 1158"/>
              <a:gd name="T20" fmla="*/ 0 w 19"/>
              <a:gd name="T21" fmla="*/ 328 h 1158"/>
              <a:gd name="T22" fmla="*/ 19 w 19"/>
              <a:gd name="T23" fmla="*/ 328 h 1158"/>
              <a:gd name="T24" fmla="*/ 0 w 19"/>
              <a:gd name="T25" fmla="*/ 164 h 1158"/>
              <a:gd name="T26" fmla="*/ 19 w 19"/>
              <a:gd name="T27" fmla="*/ 164 h 1158"/>
              <a:gd name="T28" fmla="*/ 0 w 19"/>
              <a:gd name="T29" fmla="*/ 0 h 1158"/>
              <a:gd name="T30" fmla="*/ 19 w 19"/>
              <a:gd name="T31" fmla="*/ 0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158">
                <a:moveTo>
                  <a:pt x="0" y="1158"/>
                </a:moveTo>
                <a:lnTo>
                  <a:pt x="19" y="1158"/>
                </a:lnTo>
                <a:moveTo>
                  <a:pt x="0" y="990"/>
                </a:moveTo>
                <a:lnTo>
                  <a:pt x="19" y="990"/>
                </a:lnTo>
                <a:moveTo>
                  <a:pt x="0" y="825"/>
                </a:moveTo>
                <a:lnTo>
                  <a:pt x="19" y="825"/>
                </a:lnTo>
                <a:moveTo>
                  <a:pt x="0" y="661"/>
                </a:moveTo>
                <a:lnTo>
                  <a:pt x="19" y="661"/>
                </a:lnTo>
                <a:moveTo>
                  <a:pt x="0" y="492"/>
                </a:moveTo>
                <a:lnTo>
                  <a:pt x="19" y="492"/>
                </a:lnTo>
                <a:moveTo>
                  <a:pt x="0" y="328"/>
                </a:moveTo>
                <a:lnTo>
                  <a:pt x="19" y="328"/>
                </a:lnTo>
                <a:moveTo>
                  <a:pt x="0" y="164"/>
                </a:moveTo>
                <a:lnTo>
                  <a:pt x="19" y="164"/>
                </a:lnTo>
                <a:moveTo>
                  <a:pt x="0" y="0"/>
                </a:moveTo>
                <a:lnTo>
                  <a:pt x="1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7" name="Line 243"/>
          <p:cNvSpPr>
            <a:spLocks noChangeShapeType="1"/>
          </p:cNvSpPr>
          <p:nvPr/>
        </p:nvSpPr>
        <p:spPr bwMode="auto">
          <a:xfrm>
            <a:off x="9886528" y="4581128"/>
            <a:ext cx="1453896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8" name="Rectangle 244"/>
          <p:cNvSpPr>
            <a:spLocks noChangeArrowheads="1"/>
          </p:cNvSpPr>
          <p:nvPr/>
        </p:nvSpPr>
        <p:spPr bwMode="auto">
          <a:xfrm>
            <a:off x="9712155" y="4471428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9" name="Rectangle 245"/>
          <p:cNvSpPr>
            <a:spLocks noChangeArrowheads="1"/>
          </p:cNvSpPr>
          <p:nvPr/>
        </p:nvSpPr>
        <p:spPr bwMode="auto">
          <a:xfrm>
            <a:off x="9616604" y="4224557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1" name="Rectangle 247"/>
          <p:cNvSpPr>
            <a:spLocks noChangeArrowheads="1"/>
          </p:cNvSpPr>
          <p:nvPr/>
        </p:nvSpPr>
        <p:spPr bwMode="auto">
          <a:xfrm>
            <a:off x="9616604" y="3748428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3" name="Rectangle 249"/>
          <p:cNvSpPr>
            <a:spLocks noChangeArrowheads="1"/>
          </p:cNvSpPr>
          <p:nvPr/>
        </p:nvSpPr>
        <p:spPr bwMode="auto">
          <a:xfrm>
            <a:off x="9525064" y="3272298"/>
            <a:ext cx="2981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5" name="Rectangle 251"/>
          <p:cNvSpPr>
            <a:spLocks noChangeArrowheads="1"/>
          </p:cNvSpPr>
          <p:nvPr/>
        </p:nvSpPr>
        <p:spPr bwMode="auto">
          <a:xfrm>
            <a:off x="9525064" y="2796168"/>
            <a:ext cx="2981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140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6" name="Rectangle 252"/>
          <p:cNvSpPr>
            <a:spLocks noChangeArrowheads="1"/>
          </p:cNvSpPr>
          <p:nvPr/>
        </p:nvSpPr>
        <p:spPr bwMode="auto">
          <a:xfrm>
            <a:off x="10046667" y="4581144"/>
            <a:ext cx="4087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AST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7" name="Rectangle 253"/>
          <p:cNvSpPr>
            <a:spLocks noChangeArrowheads="1"/>
          </p:cNvSpPr>
          <p:nvPr/>
        </p:nvSpPr>
        <p:spPr bwMode="auto">
          <a:xfrm>
            <a:off x="10791679" y="4581144"/>
            <a:ext cx="33451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ALT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6" name="Rectangle 645"/>
          <p:cNvSpPr/>
          <p:nvPr/>
        </p:nvSpPr>
        <p:spPr>
          <a:xfrm rot="16200000">
            <a:off x="4904792" y="5504688"/>
            <a:ext cx="532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[%]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sp>
        <p:nvSpPr>
          <p:cNvPr id="955" name="Freeform 288"/>
          <p:cNvSpPr>
            <a:spLocks noEditPoints="1"/>
          </p:cNvSpPr>
          <p:nvPr/>
        </p:nvSpPr>
        <p:spPr bwMode="auto">
          <a:xfrm>
            <a:off x="5838601" y="5259388"/>
            <a:ext cx="2265363" cy="1322387"/>
          </a:xfrm>
          <a:custGeom>
            <a:avLst/>
            <a:gdLst>
              <a:gd name="T0" fmla="*/ 0 w 1427"/>
              <a:gd name="T1" fmla="*/ 254 h 833"/>
              <a:gd name="T2" fmla="*/ 98 w 1427"/>
              <a:gd name="T3" fmla="*/ 254 h 833"/>
              <a:gd name="T4" fmla="*/ 98 w 1427"/>
              <a:gd name="T5" fmla="*/ 833 h 833"/>
              <a:gd name="T6" fmla="*/ 0 w 1427"/>
              <a:gd name="T7" fmla="*/ 833 h 833"/>
              <a:gd name="T8" fmla="*/ 0 w 1427"/>
              <a:gd name="T9" fmla="*/ 254 h 833"/>
              <a:gd name="T10" fmla="*/ 440 w 1427"/>
              <a:gd name="T11" fmla="*/ 535 h 833"/>
              <a:gd name="T12" fmla="*/ 543 w 1427"/>
              <a:gd name="T13" fmla="*/ 535 h 833"/>
              <a:gd name="T14" fmla="*/ 543 w 1427"/>
              <a:gd name="T15" fmla="*/ 833 h 833"/>
              <a:gd name="T16" fmla="*/ 440 w 1427"/>
              <a:gd name="T17" fmla="*/ 833 h 833"/>
              <a:gd name="T18" fmla="*/ 440 w 1427"/>
              <a:gd name="T19" fmla="*/ 535 h 833"/>
              <a:gd name="T20" fmla="*/ 884 w 1427"/>
              <a:gd name="T21" fmla="*/ 246 h 833"/>
              <a:gd name="T22" fmla="*/ 982 w 1427"/>
              <a:gd name="T23" fmla="*/ 246 h 833"/>
              <a:gd name="T24" fmla="*/ 982 w 1427"/>
              <a:gd name="T25" fmla="*/ 833 h 833"/>
              <a:gd name="T26" fmla="*/ 884 w 1427"/>
              <a:gd name="T27" fmla="*/ 833 h 833"/>
              <a:gd name="T28" fmla="*/ 884 w 1427"/>
              <a:gd name="T29" fmla="*/ 246 h 833"/>
              <a:gd name="T30" fmla="*/ 1324 w 1427"/>
              <a:gd name="T31" fmla="*/ 0 h 833"/>
              <a:gd name="T32" fmla="*/ 1427 w 1427"/>
              <a:gd name="T33" fmla="*/ 0 h 833"/>
              <a:gd name="T34" fmla="*/ 1427 w 1427"/>
              <a:gd name="T35" fmla="*/ 833 h 833"/>
              <a:gd name="T36" fmla="*/ 1324 w 1427"/>
              <a:gd name="T37" fmla="*/ 833 h 833"/>
              <a:gd name="T38" fmla="*/ 1324 w 1427"/>
              <a:gd name="T39" fmla="*/ 0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27" h="833">
                <a:moveTo>
                  <a:pt x="0" y="254"/>
                </a:moveTo>
                <a:lnTo>
                  <a:pt x="98" y="254"/>
                </a:lnTo>
                <a:lnTo>
                  <a:pt x="98" y="833"/>
                </a:lnTo>
                <a:lnTo>
                  <a:pt x="0" y="833"/>
                </a:lnTo>
                <a:lnTo>
                  <a:pt x="0" y="254"/>
                </a:lnTo>
                <a:close/>
                <a:moveTo>
                  <a:pt x="440" y="535"/>
                </a:moveTo>
                <a:lnTo>
                  <a:pt x="543" y="535"/>
                </a:lnTo>
                <a:lnTo>
                  <a:pt x="543" y="833"/>
                </a:lnTo>
                <a:lnTo>
                  <a:pt x="440" y="833"/>
                </a:lnTo>
                <a:lnTo>
                  <a:pt x="440" y="535"/>
                </a:lnTo>
                <a:close/>
                <a:moveTo>
                  <a:pt x="884" y="246"/>
                </a:moveTo>
                <a:lnTo>
                  <a:pt x="982" y="246"/>
                </a:lnTo>
                <a:lnTo>
                  <a:pt x="982" y="833"/>
                </a:lnTo>
                <a:lnTo>
                  <a:pt x="884" y="833"/>
                </a:lnTo>
                <a:lnTo>
                  <a:pt x="884" y="246"/>
                </a:lnTo>
                <a:close/>
                <a:moveTo>
                  <a:pt x="1324" y="0"/>
                </a:moveTo>
                <a:lnTo>
                  <a:pt x="1427" y="0"/>
                </a:lnTo>
                <a:lnTo>
                  <a:pt x="1427" y="833"/>
                </a:lnTo>
                <a:lnTo>
                  <a:pt x="1324" y="833"/>
                </a:lnTo>
                <a:lnTo>
                  <a:pt x="1324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56" name="Freeform 289"/>
          <p:cNvSpPr>
            <a:spLocks noEditPoints="1"/>
          </p:cNvSpPr>
          <p:nvPr/>
        </p:nvSpPr>
        <p:spPr bwMode="auto">
          <a:xfrm>
            <a:off x="6038626" y="5426075"/>
            <a:ext cx="2259013" cy="1155700"/>
          </a:xfrm>
          <a:custGeom>
            <a:avLst/>
            <a:gdLst>
              <a:gd name="T0" fmla="*/ 0 w 1423"/>
              <a:gd name="T1" fmla="*/ 196 h 728"/>
              <a:gd name="T2" fmla="*/ 98 w 1423"/>
              <a:gd name="T3" fmla="*/ 196 h 728"/>
              <a:gd name="T4" fmla="*/ 98 w 1423"/>
              <a:gd name="T5" fmla="*/ 728 h 728"/>
              <a:gd name="T6" fmla="*/ 0 w 1423"/>
              <a:gd name="T7" fmla="*/ 728 h 728"/>
              <a:gd name="T8" fmla="*/ 0 w 1423"/>
              <a:gd name="T9" fmla="*/ 196 h 728"/>
              <a:gd name="T10" fmla="*/ 440 w 1423"/>
              <a:gd name="T11" fmla="*/ 383 h 728"/>
              <a:gd name="T12" fmla="*/ 543 w 1423"/>
              <a:gd name="T13" fmla="*/ 383 h 728"/>
              <a:gd name="T14" fmla="*/ 543 w 1423"/>
              <a:gd name="T15" fmla="*/ 728 h 728"/>
              <a:gd name="T16" fmla="*/ 440 w 1423"/>
              <a:gd name="T17" fmla="*/ 728 h 728"/>
              <a:gd name="T18" fmla="*/ 440 w 1423"/>
              <a:gd name="T19" fmla="*/ 383 h 728"/>
              <a:gd name="T20" fmla="*/ 885 w 1423"/>
              <a:gd name="T21" fmla="*/ 0 h 728"/>
              <a:gd name="T22" fmla="*/ 983 w 1423"/>
              <a:gd name="T23" fmla="*/ 0 h 728"/>
              <a:gd name="T24" fmla="*/ 983 w 1423"/>
              <a:gd name="T25" fmla="*/ 728 h 728"/>
              <a:gd name="T26" fmla="*/ 885 w 1423"/>
              <a:gd name="T27" fmla="*/ 728 h 728"/>
              <a:gd name="T28" fmla="*/ 885 w 1423"/>
              <a:gd name="T29" fmla="*/ 0 h 728"/>
              <a:gd name="T30" fmla="*/ 1325 w 1423"/>
              <a:gd name="T31" fmla="*/ 102 h 728"/>
              <a:gd name="T32" fmla="*/ 1423 w 1423"/>
              <a:gd name="T33" fmla="*/ 102 h 728"/>
              <a:gd name="T34" fmla="*/ 1423 w 1423"/>
              <a:gd name="T35" fmla="*/ 728 h 728"/>
              <a:gd name="T36" fmla="*/ 1325 w 1423"/>
              <a:gd name="T37" fmla="*/ 728 h 728"/>
              <a:gd name="T38" fmla="*/ 1325 w 1423"/>
              <a:gd name="T39" fmla="*/ 102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23" h="728">
                <a:moveTo>
                  <a:pt x="0" y="196"/>
                </a:moveTo>
                <a:lnTo>
                  <a:pt x="98" y="196"/>
                </a:lnTo>
                <a:lnTo>
                  <a:pt x="98" y="728"/>
                </a:lnTo>
                <a:lnTo>
                  <a:pt x="0" y="728"/>
                </a:lnTo>
                <a:lnTo>
                  <a:pt x="0" y="196"/>
                </a:lnTo>
                <a:close/>
                <a:moveTo>
                  <a:pt x="440" y="383"/>
                </a:moveTo>
                <a:lnTo>
                  <a:pt x="543" y="383"/>
                </a:lnTo>
                <a:lnTo>
                  <a:pt x="543" y="728"/>
                </a:lnTo>
                <a:lnTo>
                  <a:pt x="440" y="728"/>
                </a:lnTo>
                <a:lnTo>
                  <a:pt x="440" y="383"/>
                </a:lnTo>
                <a:close/>
                <a:moveTo>
                  <a:pt x="885" y="0"/>
                </a:moveTo>
                <a:lnTo>
                  <a:pt x="983" y="0"/>
                </a:lnTo>
                <a:lnTo>
                  <a:pt x="983" y="728"/>
                </a:lnTo>
                <a:lnTo>
                  <a:pt x="885" y="728"/>
                </a:lnTo>
                <a:lnTo>
                  <a:pt x="885" y="0"/>
                </a:lnTo>
                <a:close/>
                <a:moveTo>
                  <a:pt x="1325" y="102"/>
                </a:moveTo>
                <a:lnTo>
                  <a:pt x="1423" y="102"/>
                </a:lnTo>
                <a:lnTo>
                  <a:pt x="1423" y="728"/>
                </a:lnTo>
                <a:lnTo>
                  <a:pt x="1325" y="728"/>
                </a:lnTo>
                <a:lnTo>
                  <a:pt x="1325" y="10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57" name="Freeform 290"/>
          <p:cNvSpPr>
            <a:spLocks noEditPoints="1"/>
          </p:cNvSpPr>
          <p:nvPr/>
        </p:nvSpPr>
        <p:spPr bwMode="auto">
          <a:xfrm>
            <a:off x="5894163" y="5646738"/>
            <a:ext cx="36576" cy="31750"/>
          </a:xfrm>
          <a:custGeom>
            <a:avLst/>
            <a:gdLst>
              <a:gd name="T0" fmla="*/ 14 w 28"/>
              <a:gd name="T1" fmla="*/ 8 h 20"/>
              <a:gd name="T2" fmla="*/ 14 w 28"/>
              <a:gd name="T3" fmla="*/ 20 h 20"/>
              <a:gd name="T4" fmla="*/ 14 w 28"/>
              <a:gd name="T5" fmla="*/ 8 h 20"/>
              <a:gd name="T6" fmla="*/ 14 w 28"/>
              <a:gd name="T7" fmla="*/ 0 h 20"/>
              <a:gd name="T8" fmla="*/ 0 w 28"/>
              <a:gd name="T9" fmla="*/ 20 h 20"/>
              <a:gd name="T10" fmla="*/ 28 w 28"/>
              <a:gd name="T11" fmla="*/ 20 h 20"/>
              <a:gd name="T12" fmla="*/ 0 w 28"/>
              <a:gd name="T13" fmla="*/ 0 h 20"/>
              <a:gd name="T14" fmla="*/ 28 w 28"/>
              <a:gd name="T1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0">
                <a:moveTo>
                  <a:pt x="14" y="8"/>
                </a:moveTo>
                <a:lnTo>
                  <a:pt x="14" y="20"/>
                </a:lnTo>
                <a:moveTo>
                  <a:pt x="14" y="8"/>
                </a:moveTo>
                <a:lnTo>
                  <a:pt x="14" y="0"/>
                </a:lnTo>
                <a:moveTo>
                  <a:pt x="0" y="20"/>
                </a:moveTo>
                <a:lnTo>
                  <a:pt x="28" y="20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58" name="Freeform 291"/>
          <p:cNvSpPr>
            <a:spLocks noEditPoints="1"/>
          </p:cNvSpPr>
          <p:nvPr/>
        </p:nvSpPr>
        <p:spPr bwMode="auto">
          <a:xfrm>
            <a:off x="6599013" y="6099175"/>
            <a:ext cx="36576" cy="19050"/>
          </a:xfrm>
          <a:custGeom>
            <a:avLst/>
            <a:gdLst>
              <a:gd name="T0" fmla="*/ 14 w 28"/>
              <a:gd name="T1" fmla="*/ 8 h 12"/>
              <a:gd name="T2" fmla="*/ 14 w 28"/>
              <a:gd name="T3" fmla="*/ 12 h 12"/>
              <a:gd name="T4" fmla="*/ 14 w 28"/>
              <a:gd name="T5" fmla="*/ 8 h 12"/>
              <a:gd name="T6" fmla="*/ 14 w 28"/>
              <a:gd name="T7" fmla="*/ 0 h 12"/>
              <a:gd name="T8" fmla="*/ 0 w 28"/>
              <a:gd name="T9" fmla="*/ 12 h 12"/>
              <a:gd name="T10" fmla="*/ 28 w 28"/>
              <a:gd name="T11" fmla="*/ 12 h 12"/>
              <a:gd name="T12" fmla="*/ 0 w 28"/>
              <a:gd name="T13" fmla="*/ 0 h 12"/>
              <a:gd name="T14" fmla="*/ 28 w 28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2">
                <a:moveTo>
                  <a:pt x="14" y="8"/>
                </a:moveTo>
                <a:lnTo>
                  <a:pt x="14" y="12"/>
                </a:lnTo>
                <a:moveTo>
                  <a:pt x="14" y="8"/>
                </a:moveTo>
                <a:lnTo>
                  <a:pt x="14" y="0"/>
                </a:lnTo>
                <a:moveTo>
                  <a:pt x="0" y="12"/>
                </a:moveTo>
                <a:lnTo>
                  <a:pt x="28" y="12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59" name="Freeform 292"/>
          <p:cNvSpPr>
            <a:spLocks noEditPoints="1"/>
          </p:cNvSpPr>
          <p:nvPr/>
        </p:nvSpPr>
        <p:spPr bwMode="auto">
          <a:xfrm>
            <a:off x="7306056" y="5597525"/>
            <a:ext cx="36576" cy="104775"/>
          </a:xfrm>
          <a:custGeom>
            <a:avLst/>
            <a:gdLst>
              <a:gd name="T0" fmla="*/ 14 w 28"/>
              <a:gd name="T1" fmla="*/ 31 h 66"/>
              <a:gd name="T2" fmla="*/ 14 w 28"/>
              <a:gd name="T3" fmla="*/ 66 h 66"/>
              <a:gd name="T4" fmla="*/ 14 w 28"/>
              <a:gd name="T5" fmla="*/ 31 h 66"/>
              <a:gd name="T6" fmla="*/ 14 w 28"/>
              <a:gd name="T7" fmla="*/ 0 h 66"/>
              <a:gd name="T8" fmla="*/ 0 w 28"/>
              <a:gd name="T9" fmla="*/ 66 h 66"/>
              <a:gd name="T10" fmla="*/ 28 w 28"/>
              <a:gd name="T11" fmla="*/ 66 h 66"/>
              <a:gd name="T12" fmla="*/ 0 w 28"/>
              <a:gd name="T13" fmla="*/ 0 h 66"/>
              <a:gd name="T14" fmla="*/ 28 w 28"/>
              <a:gd name="T1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66">
                <a:moveTo>
                  <a:pt x="14" y="31"/>
                </a:moveTo>
                <a:lnTo>
                  <a:pt x="14" y="66"/>
                </a:lnTo>
                <a:moveTo>
                  <a:pt x="14" y="31"/>
                </a:moveTo>
                <a:lnTo>
                  <a:pt x="14" y="0"/>
                </a:lnTo>
                <a:moveTo>
                  <a:pt x="0" y="66"/>
                </a:moveTo>
                <a:lnTo>
                  <a:pt x="28" y="66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0" name="Freeform 293"/>
          <p:cNvSpPr>
            <a:spLocks noEditPoints="1"/>
          </p:cNvSpPr>
          <p:nvPr/>
        </p:nvSpPr>
        <p:spPr bwMode="auto">
          <a:xfrm>
            <a:off x="8005066" y="5199063"/>
            <a:ext cx="36576" cy="119062"/>
          </a:xfrm>
          <a:custGeom>
            <a:avLst/>
            <a:gdLst>
              <a:gd name="T0" fmla="*/ 14 w 28"/>
              <a:gd name="T1" fmla="*/ 39 h 75"/>
              <a:gd name="T2" fmla="*/ 14 w 28"/>
              <a:gd name="T3" fmla="*/ 75 h 75"/>
              <a:gd name="T4" fmla="*/ 14 w 28"/>
              <a:gd name="T5" fmla="*/ 39 h 75"/>
              <a:gd name="T6" fmla="*/ 14 w 28"/>
              <a:gd name="T7" fmla="*/ 0 h 75"/>
              <a:gd name="T8" fmla="*/ 0 w 28"/>
              <a:gd name="T9" fmla="*/ 75 h 75"/>
              <a:gd name="T10" fmla="*/ 28 w 28"/>
              <a:gd name="T11" fmla="*/ 75 h 75"/>
              <a:gd name="T12" fmla="*/ 0 w 28"/>
              <a:gd name="T13" fmla="*/ 0 h 75"/>
              <a:gd name="T14" fmla="*/ 28 w 28"/>
              <a:gd name="T15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75">
                <a:moveTo>
                  <a:pt x="14" y="39"/>
                </a:moveTo>
                <a:lnTo>
                  <a:pt x="14" y="75"/>
                </a:lnTo>
                <a:moveTo>
                  <a:pt x="14" y="39"/>
                </a:moveTo>
                <a:lnTo>
                  <a:pt x="14" y="0"/>
                </a:lnTo>
                <a:moveTo>
                  <a:pt x="0" y="75"/>
                </a:moveTo>
                <a:lnTo>
                  <a:pt x="28" y="75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1" name="Freeform 294"/>
          <p:cNvSpPr>
            <a:spLocks noEditPoints="1"/>
          </p:cNvSpPr>
          <p:nvPr/>
        </p:nvSpPr>
        <p:spPr bwMode="auto">
          <a:xfrm>
            <a:off x="6094188" y="5721350"/>
            <a:ext cx="36576" cy="36512"/>
          </a:xfrm>
          <a:custGeom>
            <a:avLst/>
            <a:gdLst>
              <a:gd name="T0" fmla="*/ 14 w 28"/>
              <a:gd name="T1" fmla="*/ 12 h 23"/>
              <a:gd name="T2" fmla="*/ 14 w 28"/>
              <a:gd name="T3" fmla="*/ 23 h 23"/>
              <a:gd name="T4" fmla="*/ 14 w 28"/>
              <a:gd name="T5" fmla="*/ 12 h 23"/>
              <a:gd name="T6" fmla="*/ 14 w 28"/>
              <a:gd name="T7" fmla="*/ 0 h 23"/>
              <a:gd name="T8" fmla="*/ 0 w 28"/>
              <a:gd name="T9" fmla="*/ 23 h 23"/>
              <a:gd name="T10" fmla="*/ 28 w 28"/>
              <a:gd name="T11" fmla="*/ 23 h 23"/>
              <a:gd name="T12" fmla="*/ 0 w 28"/>
              <a:gd name="T13" fmla="*/ 0 h 23"/>
              <a:gd name="T14" fmla="*/ 28 w 28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3">
                <a:moveTo>
                  <a:pt x="14" y="12"/>
                </a:moveTo>
                <a:lnTo>
                  <a:pt x="14" y="23"/>
                </a:lnTo>
                <a:moveTo>
                  <a:pt x="14" y="12"/>
                </a:moveTo>
                <a:lnTo>
                  <a:pt x="14" y="0"/>
                </a:lnTo>
                <a:moveTo>
                  <a:pt x="0" y="23"/>
                </a:moveTo>
                <a:lnTo>
                  <a:pt x="28" y="23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2" name="Freeform 295"/>
          <p:cNvSpPr>
            <a:spLocks noEditPoints="1"/>
          </p:cNvSpPr>
          <p:nvPr/>
        </p:nvSpPr>
        <p:spPr bwMode="auto">
          <a:xfrm>
            <a:off x="6792688" y="6013450"/>
            <a:ext cx="36576" cy="49212"/>
          </a:xfrm>
          <a:custGeom>
            <a:avLst/>
            <a:gdLst>
              <a:gd name="T0" fmla="*/ 14 w 28"/>
              <a:gd name="T1" fmla="*/ 15 h 31"/>
              <a:gd name="T2" fmla="*/ 14 w 28"/>
              <a:gd name="T3" fmla="*/ 31 h 31"/>
              <a:gd name="T4" fmla="*/ 14 w 28"/>
              <a:gd name="T5" fmla="*/ 15 h 31"/>
              <a:gd name="T6" fmla="*/ 14 w 28"/>
              <a:gd name="T7" fmla="*/ 0 h 31"/>
              <a:gd name="T8" fmla="*/ 0 w 28"/>
              <a:gd name="T9" fmla="*/ 31 h 31"/>
              <a:gd name="T10" fmla="*/ 28 w 28"/>
              <a:gd name="T11" fmla="*/ 31 h 31"/>
              <a:gd name="T12" fmla="*/ 0 w 28"/>
              <a:gd name="T13" fmla="*/ 0 h 31"/>
              <a:gd name="T14" fmla="*/ 28 w 28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31">
                <a:moveTo>
                  <a:pt x="14" y="15"/>
                </a:moveTo>
                <a:lnTo>
                  <a:pt x="14" y="31"/>
                </a:lnTo>
                <a:moveTo>
                  <a:pt x="14" y="15"/>
                </a:moveTo>
                <a:lnTo>
                  <a:pt x="14" y="0"/>
                </a:lnTo>
                <a:moveTo>
                  <a:pt x="0" y="31"/>
                </a:moveTo>
                <a:lnTo>
                  <a:pt x="28" y="31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3" name="Freeform 296"/>
          <p:cNvSpPr>
            <a:spLocks noEditPoints="1"/>
          </p:cNvSpPr>
          <p:nvPr/>
        </p:nvSpPr>
        <p:spPr bwMode="auto">
          <a:xfrm>
            <a:off x="7499126" y="5330825"/>
            <a:ext cx="36576" cy="192087"/>
          </a:xfrm>
          <a:custGeom>
            <a:avLst/>
            <a:gdLst>
              <a:gd name="T0" fmla="*/ 14 w 28"/>
              <a:gd name="T1" fmla="*/ 62 h 121"/>
              <a:gd name="T2" fmla="*/ 14 w 28"/>
              <a:gd name="T3" fmla="*/ 121 h 121"/>
              <a:gd name="T4" fmla="*/ 14 w 28"/>
              <a:gd name="T5" fmla="*/ 62 h 121"/>
              <a:gd name="T6" fmla="*/ 14 w 28"/>
              <a:gd name="T7" fmla="*/ 0 h 121"/>
              <a:gd name="T8" fmla="*/ 0 w 28"/>
              <a:gd name="T9" fmla="*/ 121 h 121"/>
              <a:gd name="T10" fmla="*/ 28 w 28"/>
              <a:gd name="T11" fmla="*/ 121 h 121"/>
              <a:gd name="T12" fmla="*/ 0 w 28"/>
              <a:gd name="T13" fmla="*/ 0 h 121"/>
              <a:gd name="T14" fmla="*/ 28 w 28"/>
              <a:gd name="T15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21">
                <a:moveTo>
                  <a:pt x="14" y="62"/>
                </a:moveTo>
                <a:lnTo>
                  <a:pt x="14" y="121"/>
                </a:lnTo>
                <a:moveTo>
                  <a:pt x="14" y="62"/>
                </a:moveTo>
                <a:lnTo>
                  <a:pt x="14" y="0"/>
                </a:lnTo>
                <a:moveTo>
                  <a:pt x="0" y="121"/>
                </a:moveTo>
                <a:lnTo>
                  <a:pt x="28" y="121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4" name="Freeform 297"/>
          <p:cNvSpPr>
            <a:spLocks noEditPoints="1"/>
          </p:cNvSpPr>
          <p:nvPr/>
        </p:nvSpPr>
        <p:spPr bwMode="auto">
          <a:xfrm>
            <a:off x="8197626" y="5510213"/>
            <a:ext cx="36576" cy="155575"/>
          </a:xfrm>
          <a:custGeom>
            <a:avLst/>
            <a:gdLst>
              <a:gd name="T0" fmla="*/ 14 w 28"/>
              <a:gd name="T1" fmla="*/ 47 h 98"/>
              <a:gd name="T2" fmla="*/ 14 w 28"/>
              <a:gd name="T3" fmla="*/ 98 h 98"/>
              <a:gd name="T4" fmla="*/ 14 w 28"/>
              <a:gd name="T5" fmla="*/ 47 h 98"/>
              <a:gd name="T6" fmla="*/ 14 w 28"/>
              <a:gd name="T7" fmla="*/ 0 h 98"/>
              <a:gd name="T8" fmla="*/ 0 w 28"/>
              <a:gd name="T9" fmla="*/ 98 h 98"/>
              <a:gd name="T10" fmla="*/ 28 w 28"/>
              <a:gd name="T11" fmla="*/ 98 h 98"/>
              <a:gd name="T12" fmla="*/ 0 w 28"/>
              <a:gd name="T13" fmla="*/ 0 h 98"/>
              <a:gd name="T14" fmla="*/ 28 w 28"/>
              <a:gd name="T15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98">
                <a:moveTo>
                  <a:pt x="14" y="47"/>
                </a:moveTo>
                <a:lnTo>
                  <a:pt x="14" y="98"/>
                </a:lnTo>
                <a:moveTo>
                  <a:pt x="14" y="47"/>
                </a:moveTo>
                <a:lnTo>
                  <a:pt x="14" y="0"/>
                </a:lnTo>
                <a:moveTo>
                  <a:pt x="0" y="98"/>
                </a:moveTo>
                <a:lnTo>
                  <a:pt x="28" y="98"/>
                </a:lnTo>
                <a:moveTo>
                  <a:pt x="0" y="0"/>
                </a:moveTo>
                <a:lnTo>
                  <a:pt x="28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5" name="Line 298"/>
          <p:cNvSpPr>
            <a:spLocks noChangeShapeType="1"/>
          </p:cNvSpPr>
          <p:nvPr/>
        </p:nvSpPr>
        <p:spPr bwMode="auto">
          <a:xfrm flipV="1">
            <a:off x="5663976" y="4913313"/>
            <a:ext cx="0" cy="1665287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6" name="Freeform 299"/>
          <p:cNvSpPr>
            <a:spLocks noEditPoints="1"/>
          </p:cNvSpPr>
          <p:nvPr/>
        </p:nvSpPr>
        <p:spPr bwMode="auto">
          <a:xfrm>
            <a:off x="5625876" y="4913313"/>
            <a:ext cx="45720" cy="1665287"/>
          </a:xfrm>
          <a:custGeom>
            <a:avLst/>
            <a:gdLst>
              <a:gd name="T0" fmla="*/ 0 w 24"/>
              <a:gd name="T1" fmla="*/ 1049 h 1049"/>
              <a:gd name="T2" fmla="*/ 24 w 24"/>
              <a:gd name="T3" fmla="*/ 1049 h 1049"/>
              <a:gd name="T4" fmla="*/ 0 w 24"/>
              <a:gd name="T5" fmla="*/ 900 h 1049"/>
              <a:gd name="T6" fmla="*/ 24 w 24"/>
              <a:gd name="T7" fmla="*/ 900 h 1049"/>
              <a:gd name="T8" fmla="*/ 0 w 24"/>
              <a:gd name="T9" fmla="*/ 751 h 1049"/>
              <a:gd name="T10" fmla="*/ 24 w 24"/>
              <a:gd name="T11" fmla="*/ 751 h 1049"/>
              <a:gd name="T12" fmla="*/ 0 w 24"/>
              <a:gd name="T13" fmla="*/ 599 h 1049"/>
              <a:gd name="T14" fmla="*/ 24 w 24"/>
              <a:gd name="T15" fmla="*/ 599 h 1049"/>
              <a:gd name="T16" fmla="*/ 0 w 24"/>
              <a:gd name="T17" fmla="*/ 450 h 1049"/>
              <a:gd name="T18" fmla="*/ 24 w 24"/>
              <a:gd name="T19" fmla="*/ 450 h 1049"/>
              <a:gd name="T20" fmla="*/ 0 w 24"/>
              <a:gd name="T21" fmla="*/ 302 h 1049"/>
              <a:gd name="T22" fmla="*/ 24 w 24"/>
              <a:gd name="T23" fmla="*/ 302 h 1049"/>
              <a:gd name="T24" fmla="*/ 0 w 24"/>
              <a:gd name="T25" fmla="*/ 153 h 1049"/>
              <a:gd name="T26" fmla="*/ 24 w 24"/>
              <a:gd name="T27" fmla="*/ 153 h 1049"/>
              <a:gd name="T28" fmla="*/ 0 w 24"/>
              <a:gd name="T29" fmla="*/ 0 h 1049"/>
              <a:gd name="T30" fmla="*/ 24 w 24"/>
              <a:gd name="T31" fmla="*/ 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" h="1049">
                <a:moveTo>
                  <a:pt x="0" y="1049"/>
                </a:moveTo>
                <a:lnTo>
                  <a:pt x="24" y="1049"/>
                </a:lnTo>
                <a:moveTo>
                  <a:pt x="0" y="900"/>
                </a:moveTo>
                <a:lnTo>
                  <a:pt x="24" y="900"/>
                </a:lnTo>
                <a:moveTo>
                  <a:pt x="0" y="751"/>
                </a:moveTo>
                <a:lnTo>
                  <a:pt x="24" y="751"/>
                </a:lnTo>
                <a:moveTo>
                  <a:pt x="0" y="599"/>
                </a:moveTo>
                <a:lnTo>
                  <a:pt x="24" y="599"/>
                </a:lnTo>
                <a:moveTo>
                  <a:pt x="0" y="450"/>
                </a:moveTo>
                <a:lnTo>
                  <a:pt x="24" y="450"/>
                </a:lnTo>
                <a:moveTo>
                  <a:pt x="0" y="302"/>
                </a:moveTo>
                <a:lnTo>
                  <a:pt x="24" y="302"/>
                </a:lnTo>
                <a:moveTo>
                  <a:pt x="0" y="153"/>
                </a:moveTo>
                <a:lnTo>
                  <a:pt x="24" y="153"/>
                </a:lnTo>
                <a:moveTo>
                  <a:pt x="0" y="0"/>
                </a:moveTo>
                <a:lnTo>
                  <a:pt x="24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7" name="Line 300"/>
          <p:cNvSpPr>
            <a:spLocks noChangeShapeType="1"/>
          </p:cNvSpPr>
          <p:nvPr/>
        </p:nvSpPr>
        <p:spPr bwMode="auto">
          <a:xfrm>
            <a:off x="5663976" y="6578600"/>
            <a:ext cx="28082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8" name="Rectangle 301"/>
          <p:cNvSpPr>
            <a:spLocks noChangeArrowheads="1"/>
          </p:cNvSpPr>
          <p:nvPr/>
        </p:nvSpPr>
        <p:spPr bwMode="auto">
          <a:xfrm>
            <a:off x="5473476" y="6508750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9" name="Rectangle 302"/>
          <p:cNvSpPr>
            <a:spLocks noChangeArrowheads="1"/>
          </p:cNvSpPr>
          <p:nvPr/>
        </p:nvSpPr>
        <p:spPr bwMode="auto">
          <a:xfrm>
            <a:off x="5395688" y="6269038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0" name="Rectangle 303"/>
          <p:cNvSpPr>
            <a:spLocks noChangeArrowheads="1"/>
          </p:cNvSpPr>
          <p:nvPr/>
        </p:nvSpPr>
        <p:spPr bwMode="auto">
          <a:xfrm>
            <a:off x="5395688" y="6034088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1" name="Rectangle 304"/>
          <p:cNvSpPr>
            <a:spLocks noChangeArrowheads="1"/>
          </p:cNvSpPr>
          <p:nvPr/>
        </p:nvSpPr>
        <p:spPr bwMode="auto">
          <a:xfrm>
            <a:off x="5395688" y="579596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2" name="Rectangle 305"/>
          <p:cNvSpPr>
            <a:spLocks noChangeArrowheads="1"/>
          </p:cNvSpPr>
          <p:nvPr/>
        </p:nvSpPr>
        <p:spPr bwMode="auto">
          <a:xfrm>
            <a:off x="5395688" y="5556250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3" name="Rectangle 306"/>
          <p:cNvSpPr>
            <a:spLocks noChangeArrowheads="1"/>
          </p:cNvSpPr>
          <p:nvPr/>
        </p:nvSpPr>
        <p:spPr bwMode="auto">
          <a:xfrm>
            <a:off x="5395688" y="5321300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4" name="Rectangle 307"/>
          <p:cNvSpPr>
            <a:spLocks noChangeArrowheads="1"/>
          </p:cNvSpPr>
          <p:nvPr/>
        </p:nvSpPr>
        <p:spPr bwMode="auto">
          <a:xfrm>
            <a:off x="5395688" y="5083175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5" name="Rectangle 308"/>
          <p:cNvSpPr>
            <a:spLocks noChangeArrowheads="1"/>
          </p:cNvSpPr>
          <p:nvPr/>
        </p:nvSpPr>
        <p:spPr bwMode="auto">
          <a:xfrm>
            <a:off x="5395688" y="484346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6" name="Rectangle 309"/>
          <p:cNvSpPr>
            <a:spLocks noChangeArrowheads="1"/>
          </p:cNvSpPr>
          <p:nvPr/>
        </p:nvSpPr>
        <p:spPr bwMode="auto">
          <a:xfrm>
            <a:off x="5823361" y="6601968"/>
            <a:ext cx="3686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HCT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7" name="Rectangle 310"/>
          <p:cNvSpPr>
            <a:spLocks noChangeArrowheads="1"/>
          </p:cNvSpPr>
          <p:nvPr/>
        </p:nvSpPr>
        <p:spPr bwMode="auto">
          <a:xfrm>
            <a:off x="6352831" y="6601968"/>
            <a:ext cx="73539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RDW-CV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9" name="Rectangle 312"/>
          <p:cNvSpPr>
            <a:spLocks noChangeArrowheads="1"/>
          </p:cNvSpPr>
          <p:nvPr/>
        </p:nvSpPr>
        <p:spPr bwMode="auto">
          <a:xfrm>
            <a:off x="7191412" y="6601968"/>
            <a:ext cx="4889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NEUT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0" name="Rectangle 313"/>
          <p:cNvSpPr>
            <a:spLocks noChangeArrowheads="1"/>
          </p:cNvSpPr>
          <p:nvPr/>
        </p:nvSpPr>
        <p:spPr bwMode="auto">
          <a:xfrm>
            <a:off x="7803032" y="6601968"/>
            <a:ext cx="61189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LYMPH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6" name="AutoShape 345"/>
          <p:cNvSpPr>
            <a:spLocks noChangeAspect="1" noChangeArrowheads="1" noTextEdit="1"/>
          </p:cNvSpPr>
          <p:nvPr/>
        </p:nvSpPr>
        <p:spPr bwMode="auto">
          <a:xfrm>
            <a:off x="923544" y="4943441"/>
            <a:ext cx="133350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7" name="Rectangle 347"/>
          <p:cNvSpPr>
            <a:spLocks noChangeArrowheads="1"/>
          </p:cNvSpPr>
          <p:nvPr/>
        </p:nvSpPr>
        <p:spPr bwMode="auto">
          <a:xfrm>
            <a:off x="821500" y="4898992"/>
            <a:ext cx="1333500" cy="194151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8" name="Rectangle 348"/>
          <p:cNvSpPr>
            <a:spLocks noChangeArrowheads="1"/>
          </p:cNvSpPr>
          <p:nvPr/>
        </p:nvSpPr>
        <p:spPr bwMode="auto">
          <a:xfrm>
            <a:off x="1380129" y="5211728"/>
            <a:ext cx="173736" cy="134302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9" name="Rectangle 349"/>
          <p:cNvSpPr>
            <a:spLocks noChangeArrowheads="1"/>
          </p:cNvSpPr>
          <p:nvPr/>
        </p:nvSpPr>
        <p:spPr bwMode="auto">
          <a:xfrm>
            <a:off x="1618726" y="5156166"/>
            <a:ext cx="173736" cy="139858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0" name="Freeform 350"/>
          <p:cNvSpPr>
            <a:spLocks noEditPoints="1"/>
          </p:cNvSpPr>
          <p:nvPr/>
        </p:nvSpPr>
        <p:spPr bwMode="auto">
          <a:xfrm>
            <a:off x="1448392" y="5152991"/>
            <a:ext cx="36513" cy="123825"/>
          </a:xfrm>
          <a:custGeom>
            <a:avLst/>
            <a:gdLst>
              <a:gd name="T0" fmla="*/ 12 w 23"/>
              <a:gd name="T1" fmla="*/ 39 h 78"/>
              <a:gd name="T2" fmla="*/ 12 w 23"/>
              <a:gd name="T3" fmla="*/ 78 h 78"/>
              <a:gd name="T4" fmla="*/ 12 w 23"/>
              <a:gd name="T5" fmla="*/ 39 h 78"/>
              <a:gd name="T6" fmla="*/ 12 w 23"/>
              <a:gd name="T7" fmla="*/ 0 h 78"/>
              <a:gd name="T8" fmla="*/ 0 w 23"/>
              <a:gd name="T9" fmla="*/ 78 h 78"/>
              <a:gd name="T10" fmla="*/ 23 w 23"/>
              <a:gd name="T11" fmla="*/ 78 h 78"/>
              <a:gd name="T12" fmla="*/ 0 w 23"/>
              <a:gd name="T13" fmla="*/ 0 h 78"/>
              <a:gd name="T14" fmla="*/ 23 w 23"/>
              <a:gd name="T15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78">
                <a:moveTo>
                  <a:pt x="12" y="39"/>
                </a:moveTo>
                <a:lnTo>
                  <a:pt x="12" y="78"/>
                </a:lnTo>
                <a:moveTo>
                  <a:pt x="12" y="39"/>
                </a:moveTo>
                <a:lnTo>
                  <a:pt x="12" y="0"/>
                </a:lnTo>
                <a:moveTo>
                  <a:pt x="0" y="78"/>
                </a:moveTo>
                <a:lnTo>
                  <a:pt x="23" y="78"/>
                </a:lnTo>
                <a:moveTo>
                  <a:pt x="0" y="0"/>
                </a:moveTo>
                <a:lnTo>
                  <a:pt x="23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1" name="Freeform 351"/>
          <p:cNvSpPr>
            <a:spLocks noEditPoints="1"/>
          </p:cNvSpPr>
          <p:nvPr/>
        </p:nvSpPr>
        <p:spPr bwMode="auto">
          <a:xfrm>
            <a:off x="1686989" y="5095841"/>
            <a:ext cx="36513" cy="125412"/>
          </a:xfrm>
          <a:custGeom>
            <a:avLst/>
            <a:gdLst>
              <a:gd name="T0" fmla="*/ 11 w 23"/>
              <a:gd name="T1" fmla="*/ 40 h 79"/>
              <a:gd name="T2" fmla="*/ 11 w 23"/>
              <a:gd name="T3" fmla="*/ 79 h 79"/>
              <a:gd name="T4" fmla="*/ 11 w 23"/>
              <a:gd name="T5" fmla="*/ 40 h 79"/>
              <a:gd name="T6" fmla="*/ 11 w 23"/>
              <a:gd name="T7" fmla="*/ 0 h 79"/>
              <a:gd name="T8" fmla="*/ 0 w 23"/>
              <a:gd name="T9" fmla="*/ 79 h 79"/>
              <a:gd name="T10" fmla="*/ 23 w 23"/>
              <a:gd name="T11" fmla="*/ 79 h 79"/>
              <a:gd name="T12" fmla="*/ 0 w 23"/>
              <a:gd name="T13" fmla="*/ 0 h 79"/>
              <a:gd name="T14" fmla="*/ 23 w 23"/>
              <a:gd name="T1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79">
                <a:moveTo>
                  <a:pt x="11" y="40"/>
                </a:moveTo>
                <a:lnTo>
                  <a:pt x="11" y="79"/>
                </a:lnTo>
                <a:moveTo>
                  <a:pt x="11" y="40"/>
                </a:moveTo>
                <a:lnTo>
                  <a:pt x="11" y="0"/>
                </a:lnTo>
                <a:moveTo>
                  <a:pt x="0" y="79"/>
                </a:moveTo>
                <a:lnTo>
                  <a:pt x="23" y="79"/>
                </a:lnTo>
                <a:moveTo>
                  <a:pt x="0" y="0"/>
                </a:moveTo>
                <a:lnTo>
                  <a:pt x="23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2" name="Line 352"/>
          <p:cNvSpPr>
            <a:spLocks noChangeShapeType="1"/>
          </p:cNvSpPr>
          <p:nvPr/>
        </p:nvSpPr>
        <p:spPr bwMode="auto">
          <a:xfrm flipV="1">
            <a:off x="1120551" y="5062503"/>
            <a:ext cx="0" cy="1495425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3" name="Freeform 353"/>
          <p:cNvSpPr>
            <a:spLocks noEditPoints="1"/>
          </p:cNvSpPr>
          <p:nvPr/>
        </p:nvSpPr>
        <p:spPr bwMode="auto">
          <a:xfrm>
            <a:off x="1074985" y="5062503"/>
            <a:ext cx="45720" cy="1495425"/>
          </a:xfrm>
          <a:custGeom>
            <a:avLst/>
            <a:gdLst>
              <a:gd name="T0" fmla="*/ 0 w 23"/>
              <a:gd name="T1" fmla="*/ 942 h 942"/>
              <a:gd name="T2" fmla="*/ 23 w 23"/>
              <a:gd name="T3" fmla="*/ 942 h 942"/>
              <a:gd name="T4" fmla="*/ 0 w 23"/>
              <a:gd name="T5" fmla="*/ 824 h 942"/>
              <a:gd name="T6" fmla="*/ 23 w 23"/>
              <a:gd name="T7" fmla="*/ 824 h 942"/>
              <a:gd name="T8" fmla="*/ 0 w 23"/>
              <a:gd name="T9" fmla="*/ 705 h 942"/>
              <a:gd name="T10" fmla="*/ 23 w 23"/>
              <a:gd name="T11" fmla="*/ 705 h 942"/>
              <a:gd name="T12" fmla="*/ 0 w 23"/>
              <a:gd name="T13" fmla="*/ 587 h 942"/>
              <a:gd name="T14" fmla="*/ 23 w 23"/>
              <a:gd name="T15" fmla="*/ 587 h 942"/>
              <a:gd name="T16" fmla="*/ 0 w 23"/>
              <a:gd name="T17" fmla="*/ 473 h 942"/>
              <a:gd name="T18" fmla="*/ 23 w 23"/>
              <a:gd name="T19" fmla="*/ 473 h 942"/>
              <a:gd name="T20" fmla="*/ 0 w 23"/>
              <a:gd name="T21" fmla="*/ 355 h 942"/>
              <a:gd name="T22" fmla="*/ 23 w 23"/>
              <a:gd name="T23" fmla="*/ 355 h 942"/>
              <a:gd name="T24" fmla="*/ 0 w 23"/>
              <a:gd name="T25" fmla="*/ 236 h 942"/>
              <a:gd name="T26" fmla="*/ 23 w 23"/>
              <a:gd name="T27" fmla="*/ 236 h 942"/>
              <a:gd name="T28" fmla="*/ 0 w 23"/>
              <a:gd name="T29" fmla="*/ 118 h 942"/>
              <a:gd name="T30" fmla="*/ 23 w 23"/>
              <a:gd name="T31" fmla="*/ 118 h 942"/>
              <a:gd name="T32" fmla="*/ 0 w 23"/>
              <a:gd name="T33" fmla="*/ 0 h 942"/>
              <a:gd name="T34" fmla="*/ 23 w 23"/>
              <a:gd name="T35" fmla="*/ 0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" h="942">
                <a:moveTo>
                  <a:pt x="0" y="942"/>
                </a:moveTo>
                <a:lnTo>
                  <a:pt x="23" y="942"/>
                </a:lnTo>
                <a:moveTo>
                  <a:pt x="0" y="824"/>
                </a:moveTo>
                <a:lnTo>
                  <a:pt x="23" y="824"/>
                </a:lnTo>
                <a:moveTo>
                  <a:pt x="0" y="705"/>
                </a:moveTo>
                <a:lnTo>
                  <a:pt x="23" y="705"/>
                </a:lnTo>
                <a:moveTo>
                  <a:pt x="0" y="587"/>
                </a:moveTo>
                <a:lnTo>
                  <a:pt x="23" y="587"/>
                </a:lnTo>
                <a:moveTo>
                  <a:pt x="0" y="473"/>
                </a:moveTo>
                <a:lnTo>
                  <a:pt x="23" y="473"/>
                </a:lnTo>
                <a:moveTo>
                  <a:pt x="0" y="355"/>
                </a:moveTo>
                <a:lnTo>
                  <a:pt x="23" y="355"/>
                </a:lnTo>
                <a:moveTo>
                  <a:pt x="0" y="236"/>
                </a:moveTo>
                <a:lnTo>
                  <a:pt x="23" y="236"/>
                </a:lnTo>
                <a:moveTo>
                  <a:pt x="0" y="118"/>
                </a:moveTo>
                <a:lnTo>
                  <a:pt x="23" y="118"/>
                </a:lnTo>
                <a:moveTo>
                  <a:pt x="0" y="0"/>
                </a:moveTo>
                <a:lnTo>
                  <a:pt x="23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4" name="Line 354"/>
          <p:cNvSpPr>
            <a:spLocks noChangeShapeType="1"/>
          </p:cNvSpPr>
          <p:nvPr/>
        </p:nvSpPr>
        <p:spPr bwMode="auto">
          <a:xfrm>
            <a:off x="1120550" y="6557928"/>
            <a:ext cx="969264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5" name="Rectangle 355"/>
          <p:cNvSpPr>
            <a:spLocks noChangeArrowheads="1"/>
          </p:cNvSpPr>
          <p:nvPr/>
        </p:nvSpPr>
        <p:spPr bwMode="auto">
          <a:xfrm>
            <a:off x="963389" y="6441793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7" name="Rectangle 357"/>
          <p:cNvSpPr>
            <a:spLocks noChangeArrowheads="1"/>
          </p:cNvSpPr>
          <p:nvPr/>
        </p:nvSpPr>
        <p:spPr bwMode="auto">
          <a:xfrm>
            <a:off x="821285" y="6076333"/>
            <a:ext cx="2258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0.1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9" name="Rectangle 359"/>
          <p:cNvSpPr>
            <a:spLocks noChangeArrowheads="1"/>
          </p:cNvSpPr>
          <p:nvPr/>
        </p:nvSpPr>
        <p:spPr bwMode="auto">
          <a:xfrm>
            <a:off x="821285" y="5703271"/>
            <a:ext cx="2258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1" name="Rectangle 361"/>
          <p:cNvSpPr>
            <a:spLocks noChangeArrowheads="1"/>
          </p:cNvSpPr>
          <p:nvPr/>
        </p:nvSpPr>
        <p:spPr bwMode="auto">
          <a:xfrm>
            <a:off x="821285" y="5330208"/>
            <a:ext cx="2258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3" name="Rectangle 363"/>
          <p:cNvSpPr>
            <a:spLocks noChangeArrowheads="1"/>
          </p:cNvSpPr>
          <p:nvPr/>
        </p:nvSpPr>
        <p:spPr bwMode="auto">
          <a:xfrm>
            <a:off x="821285" y="4957146"/>
            <a:ext cx="2258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4" name="Rectangle 364"/>
          <p:cNvSpPr>
            <a:spLocks noChangeArrowheads="1"/>
          </p:cNvSpPr>
          <p:nvPr/>
        </p:nvSpPr>
        <p:spPr bwMode="auto">
          <a:xfrm>
            <a:off x="1263916" y="6601968"/>
            <a:ext cx="60542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CREAT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057" name="Group 368"/>
          <p:cNvGrpSpPr>
            <a:grpSpLocks noChangeAspect="1"/>
          </p:cNvGrpSpPr>
          <p:nvPr/>
        </p:nvGrpSpPr>
        <p:grpSpPr bwMode="auto">
          <a:xfrm>
            <a:off x="2882173" y="4900873"/>
            <a:ext cx="1716090" cy="1954896"/>
            <a:chOff x="6894" y="373"/>
            <a:chExt cx="1081" cy="1348"/>
          </a:xfrm>
        </p:grpSpPr>
        <p:sp>
          <p:nvSpPr>
            <p:cNvPr id="1058" name="AutoShape 367"/>
            <p:cNvSpPr>
              <a:spLocks noChangeAspect="1" noChangeArrowheads="1" noTextEdit="1"/>
            </p:cNvSpPr>
            <p:nvPr/>
          </p:nvSpPr>
          <p:spPr bwMode="auto">
            <a:xfrm>
              <a:off x="6894" y="373"/>
              <a:ext cx="1081" cy="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0" name="Rectangle 370"/>
            <p:cNvSpPr>
              <a:spLocks noChangeArrowheads="1"/>
            </p:cNvSpPr>
            <p:nvPr/>
          </p:nvSpPr>
          <p:spPr bwMode="auto">
            <a:xfrm>
              <a:off x="7283" y="597"/>
              <a:ext cx="109" cy="9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1" name="Rectangle 371"/>
            <p:cNvSpPr>
              <a:spLocks noChangeArrowheads="1"/>
            </p:cNvSpPr>
            <p:nvPr/>
          </p:nvSpPr>
          <p:spPr bwMode="auto">
            <a:xfrm>
              <a:off x="7425" y="523"/>
              <a:ext cx="109" cy="101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2" name="Freeform 372"/>
            <p:cNvSpPr>
              <a:spLocks noEditPoints="1"/>
            </p:cNvSpPr>
            <p:nvPr/>
          </p:nvSpPr>
          <p:spPr bwMode="auto">
            <a:xfrm>
              <a:off x="7330" y="576"/>
              <a:ext cx="22" cy="42"/>
            </a:xfrm>
            <a:custGeom>
              <a:avLst/>
              <a:gdLst>
                <a:gd name="T0" fmla="*/ 11 w 22"/>
                <a:gd name="T1" fmla="*/ 19 h 42"/>
                <a:gd name="T2" fmla="*/ 11 w 22"/>
                <a:gd name="T3" fmla="*/ 42 h 42"/>
                <a:gd name="T4" fmla="*/ 11 w 22"/>
                <a:gd name="T5" fmla="*/ 19 h 42"/>
                <a:gd name="T6" fmla="*/ 11 w 22"/>
                <a:gd name="T7" fmla="*/ 0 h 42"/>
                <a:gd name="T8" fmla="*/ 0 w 22"/>
                <a:gd name="T9" fmla="*/ 42 h 42"/>
                <a:gd name="T10" fmla="*/ 22 w 22"/>
                <a:gd name="T11" fmla="*/ 42 h 42"/>
                <a:gd name="T12" fmla="*/ 0 w 22"/>
                <a:gd name="T13" fmla="*/ 0 h 42"/>
                <a:gd name="T14" fmla="*/ 22 w 22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2">
                  <a:moveTo>
                    <a:pt x="11" y="19"/>
                  </a:moveTo>
                  <a:lnTo>
                    <a:pt x="11" y="42"/>
                  </a:lnTo>
                  <a:moveTo>
                    <a:pt x="11" y="19"/>
                  </a:moveTo>
                  <a:lnTo>
                    <a:pt x="11" y="0"/>
                  </a:lnTo>
                  <a:moveTo>
                    <a:pt x="0" y="42"/>
                  </a:moveTo>
                  <a:lnTo>
                    <a:pt x="22" y="42"/>
                  </a:lnTo>
                  <a:moveTo>
                    <a:pt x="0" y="0"/>
                  </a:moveTo>
                  <a:lnTo>
                    <a:pt x="22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3" name="Freeform 373"/>
            <p:cNvSpPr>
              <a:spLocks noEditPoints="1"/>
            </p:cNvSpPr>
            <p:nvPr/>
          </p:nvSpPr>
          <p:spPr bwMode="auto">
            <a:xfrm>
              <a:off x="7472" y="493"/>
              <a:ext cx="23" cy="60"/>
            </a:xfrm>
            <a:custGeom>
              <a:avLst/>
              <a:gdLst>
                <a:gd name="T0" fmla="*/ 11 w 23"/>
                <a:gd name="T1" fmla="*/ 32 h 60"/>
                <a:gd name="T2" fmla="*/ 11 w 23"/>
                <a:gd name="T3" fmla="*/ 60 h 60"/>
                <a:gd name="T4" fmla="*/ 11 w 23"/>
                <a:gd name="T5" fmla="*/ 32 h 60"/>
                <a:gd name="T6" fmla="*/ 11 w 23"/>
                <a:gd name="T7" fmla="*/ 0 h 60"/>
                <a:gd name="T8" fmla="*/ 0 w 23"/>
                <a:gd name="T9" fmla="*/ 60 h 60"/>
                <a:gd name="T10" fmla="*/ 23 w 23"/>
                <a:gd name="T11" fmla="*/ 60 h 60"/>
                <a:gd name="T12" fmla="*/ 0 w 23"/>
                <a:gd name="T13" fmla="*/ 0 h 60"/>
                <a:gd name="T14" fmla="*/ 23 w 23"/>
                <a:gd name="T1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60">
                  <a:moveTo>
                    <a:pt x="11" y="32"/>
                  </a:moveTo>
                  <a:lnTo>
                    <a:pt x="11" y="60"/>
                  </a:lnTo>
                  <a:moveTo>
                    <a:pt x="11" y="32"/>
                  </a:moveTo>
                  <a:lnTo>
                    <a:pt x="11" y="0"/>
                  </a:lnTo>
                  <a:moveTo>
                    <a:pt x="0" y="60"/>
                  </a:moveTo>
                  <a:lnTo>
                    <a:pt x="23" y="60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4" name="Line 374"/>
            <p:cNvSpPr>
              <a:spLocks noChangeShapeType="1"/>
            </p:cNvSpPr>
            <p:nvPr/>
          </p:nvSpPr>
          <p:spPr bwMode="auto">
            <a:xfrm flipV="1">
              <a:off x="7129" y="451"/>
              <a:ext cx="0" cy="108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5" name="Freeform 375"/>
            <p:cNvSpPr>
              <a:spLocks noEditPoints="1"/>
            </p:cNvSpPr>
            <p:nvPr/>
          </p:nvSpPr>
          <p:spPr bwMode="auto">
            <a:xfrm>
              <a:off x="7100" y="451"/>
              <a:ext cx="29" cy="1081"/>
            </a:xfrm>
            <a:custGeom>
              <a:avLst/>
              <a:gdLst>
                <a:gd name="T0" fmla="*/ 0 w 19"/>
                <a:gd name="T1" fmla="*/ 1081 h 1081"/>
                <a:gd name="T2" fmla="*/ 19 w 19"/>
                <a:gd name="T3" fmla="*/ 1081 h 1081"/>
                <a:gd name="T4" fmla="*/ 0 w 19"/>
                <a:gd name="T5" fmla="*/ 868 h 1081"/>
                <a:gd name="T6" fmla="*/ 19 w 19"/>
                <a:gd name="T7" fmla="*/ 868 h 1081"/>
                <a:gd name="T8" fmla="*/ 0 w 19"/>
                <a:gd name="T9" fmla="*/ 651 h 1081"/>
                <a:gd name="T10" fmla="*/ 19 w 19"/>
                <a:gd name="T11" fmla="*/ 651 h 1081"/>
                <a:gd name="T12" fmla="*/ 0 w 19"/>
                <a:gd name="T13" fmla="*/ 434 h 1081"/>
                <a:gd name="T14" fmla="*/ 19 w 19"/>
                <a:gd name="T15" fmla="*/ 434 h 1081"/>
                <a:gd name="T16" fmla="*/ 0 w 19"/>
                <a:gd name="T17" fmla="*/ 217 h 1081"/>
                <a:gd name="T18" fmla="*/ 19 w 19"/>
                <a:gd name="T19" fmla="*/ 217 h 1081"/>
                <a:gd name="T20" fmla="*/ 0 w 19"/>
                <a:gd name="T21" fmla="*/ 0 h 1081"/>
                <a:gd name="T22" fmla="*/ 19 w 19"/>
                <a:gd name="T23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081">
                  <a:moveTo>
                    <a:pt x="0" y="1081"/>
                  </a:moveTo>
                  <a:lnTo>
                    <a:pt x="19" y="1081"/>
                  </a:lnTo>
                  <a:moveTo>
                    <a:pt x="0" y="868"/>
                  </a:moveTo>
                  <a:lnTo>
                    <a:pt x="19" y="868"/>
                  </a:lnTo>
                  <a:moveTo>
                    <a:pt x="0" y="651"/>
                  </a:moveTo>
                  <a:lnTo>
                    <a:pt x="19" y="651"/>
                  </a:lnTo>
                  <a:moveTo>
                    <a:pt x="0" y="434"/>
                  </a:moveTo>
                  <a:lnTo>
                    <a:pt x="19" y="434"/>
                  </a:lnTo>
                  <a:moveTo>
                    <a:pt x="0" y="217"/>
                  </a:moveTo>
                  <a:lnTo>
                    <a:pt x="19" y="217"/>
                  </a:lnTo>
                  <a:moveTo>
                    <a:pt x="0" y="0"/>
                  </a:moveTo>
                  <a:lnTo>
                    <a:pt x="19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6" name="Line 376"/>
            <p:cNvSpPr>
              <a:spLocks noChangeShapeType="1"/>
            </p:cNvSpPr>
            <p:nvPr/>
          </p:nvSpPr>
          <p:spPr bwMode="auto">
            <a:xfrm>
              <a:off x="7127" y="1530"/>
              <a:ext cx="611" cy="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7" name="Rectangle 377"/>
            <p:cNvSpPr>
              <a:spLocks noChangeArrowheads="1"/>
            </p:cNvSpPr>
            <p:nvPr/>
          </p:nvSpPr>
          <p:spPr bwMode="auto">
            <a:xfrm>
              <a:off x="7025" y="1460"/>
              <a:ext cx="63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68" name="Rectangle 378"/>
            <p:cNvSpPr>
              <a:spLocks noChangeArrowheads="1"/>
            </p:cNvSpPr>
            <p:nvPr/>
          </p:nvSpPr>
          <p:spPr bwMode="auto">
            <a:xfrm>
              <a:off x="7025" y="1244"/>
              <a:ext cx="63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69" name="Rectangle 379"/>
            <p:cNvSpPr>
              <a:spLocks noChangeArrowheads="1"/>
            </p:cNvSpPr>
            <p:nvPr/>
          </p:nvSpPr>
          <p:spPr bwMode="auto">
            <a:xfrm>
              <a:off x="6971" y="1031"/>
              <a:ext cx="12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70" name="Rectangle 380"/>
            <p:cNvSpPr>
              <a:spLocks noChangeArrowheads="1"/>
            </p:cNvSpPr>
            <p:nvPr/>
          </p:nvSpPr>
          <p:spPr bwMode="auto">
            <a:xfrm>
              <a:off x="6971" y="813"/>
              <a:ext cx="12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71" name="Rectangle 381"/>
            <p:cNvSpPr>
              <a:spLocks noChangeArrowheads="1"/>
            </p:cNvSpPr>
            <p:nvPr/>
          </p:nvSpPr>
          <p:spPr bwMode="auto">
            <a:xfrm>
              <a:off x="6971" y="598"/>
              <a:ext cx="12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72" name="Rectangle 382"/>
            <p:cNvSpPr>
              <a:spLocks noChangeArrowheads="1"/>
            </p:cNvSpPr>
            <p:nvPr/>
          </p:nvSpPr>
          <p:spPr bwMode="auto">
            <a:xfrm>
              <a:off x="6971" y="382"/>
              <a:ext cx="12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73" name="Rectangle 383"/>
            <p:cNvSpPr>
              <a:spLocks noChangeArrowheads="1"/>
            </p:cNvSpPr>
            <p:nvPr/>
          </p:nvSpPr>
          <p:spPr bwMode="auto">
            <a:xfrm>
              <a:off x="7293" y="1548"/>
              <a:ext cx="24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BUN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1077" name="AutoShape 386"/>
          <p:cNvSpPr>
            <a:spLocks noChangeAspect="1" noChangeArrowheads="1" noTextEdit="1"/>
          </p:cNvSpPr>
          <p:nvPr/>
        </p:nvSpPr>
        <p:spPr bwMode="auto">
          <a:xfrm>
            <a:off x="925407" y="667512"/>
            <a:ext cx="1271588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78" name="Rectangle 388"/>
          <p:cNvSpPr>
            <a:spLocks noChangeArrowheads="1"/>
          </p:cNvSpPr>
          <p:nvPr/>
        </p:nvSpPr>
        <p:spPr bwMode="auto">
          <a:xfrm>
            <a:off x="922232" y="731838"/>
            <a:ext cx="1271588" cy="19764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77115" y="726167"/>
            <a:ext cx="1628083" cy="1793419"/>
            <a:chOff x="477115" y="726167"/>
            <a:chExt cx="1628083" cy="1793419"/>
          </a:xfrm>
        </p:grpSpPr>
        <p:sp>
          <p:nvSpPr>
            <p:cNvPr id="511" name="Rectangle 510"/>
            <p:cNvSpPr/>
            <p:nvPr/>
          </p:nvSpPr>
          <p:spPr>
            <a:xfrm rot="16200000">
              <a:off x="270168" y="1435026"/>
              <a:ext cx="72167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[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M/</a:t>
              </a:r>
              <a:r>
                <a:rPr lang="el-GR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μ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L]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079" name="Rectangle 389"/>
            <p:cNvSpPr>
              <a:spLocks noChangeArrowheads="1"/>
            </p:cNvSpPr>
            <p:nvPr/>
          </p:nvSpPr>
          <p:spPr bwMode="auto">
            <a:xfrm>
              <a:off x="1373360" y="920943"/>
              <a:ext cx="173736" cy="14938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0" name="Rectangle 390"/>
            <p:cNvSpPr>
              <a:spLocks noChangeArrowheads="1"/>
            </p:cNvSpPr>
            <p:nvPr/>
          </p:nvSpPr>
          <p:spPr bwMode="auto">
            <a:xfrm>
              <a:off x="1604320" y="1101918"/>
              <a:ext cx="173736" cy="131286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1" name="Freeform 391"/>
            <p:cNvSpPr>
              <a:spLocks noEditPoints="1"/>
            </p:cNvSpPr>
            <p:nvPr/>
          </p:nvSpPr>
          <p:spPr bwMode="auto">
            <a:xfrm>
              <a:off x="1445857" y="897130"/>
              <a:ext cx="34925" cy="49212"/>
            </a:xfrm>
            <a:custGeom>
              <a:avLst/>
              <a:gdLst>
                <a:gd name="T0" fmla="*/ 11 w 22"/>
                <a:gd name="T1" fmla="*/ 13 h 31"/>
                <a:gd name="T2" fmla="*/ 11 w 22"/>
                <a:gd name="T3" fmla="*/ 31 h 31"/>
                <a:gd name="T4" fmla="*/ 11 w 22"/>
                <a:gd name="T5" fmla="*/ 13 h 31"/>
                <a:gd name="T6" fmla="*/ 11 w 22"/>
                <a:gd name="T7" fmla="*/ 0 h 31"/>
                <a:gd name="T8" fmla="*/ 0 w 22"/>
                <a:gd name="T9" fmla="*/ 31 h 31"/>
                <a:gd name="T10" fmla="*/ 22 w 22"/>
                <a:gd name="T11" fmla="*/ 31 h 31"/>
                <a:gd name="T12" fmla="*/ 0 w 22"/>
                <a:gd name="T13" fmla="*/ 0 h 31"/>
                <a:gd name="T14" fmla="*/ 22 w 22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1">
                  <a:moveTo>
                    <a:pt x="11" y="13"/>
                  </a:moveTo>
                  <a:lnTo>
                    <a:pt x="11" y="31"/>
                  </a:lnTo>
                  <a:moveTo>
                    <a:pt x="11" y="13"/>
                  </a:moveTo>
                  <a:lnTo>
                    <a:pt x="11" y="0"/>
                  </a:lnTo>
                  <a:moveTo>
                    <a:pt x="0" y="31"/>
                  </a:moveTo>
                  <a:lnTo>
                    <a:pt x="22" y="31"/>
                  </a:lnTo>
                  <a:moveTo>
                    <a:pt x="0" y="0"/>
                  </a:moveTo>
                  <a:lnTo>
                    <a:pt x="22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2" name="Freeform 392"/>
            <p:cNvSpPr>
              <a:spLocks noEditPoints="1"/>
            </p:cNvSpPr>
            <p:nvPr/>
          </p:nvSpPr>
          <p:spPr bwMode="auto">
            <a:xfrm>
              <a:off x="1670467" y="1076518"/>
              <a:ext cx="36513" cy="49212"/>
            </a:xfrm>
            <a:custGeom>
              <a:avLst/>
              <a:gdLst>
                <a:gd name="T0" fmla="*/ 12 w 23"/>
                <a:gd name="T1" fmla="*/ 13 h 31"/>
                <a:gd name="T2" fmla="*/ 12 w 23"/>
                <a:gd name="T3" fmla="*/ 31 h 31"/>
                <a:gd name="T4" fmla="*/ 12 w 23"/>
                <a:gd name="T5" fmla="*/ 13 h 31"/>
                <a:gd name="T6" fmla="*/ 12 w 23"/>
                <a:gd name="T7" fmla="*/ 0 h 31"/>
                <a:gd name="T8" fmla="*/ 0 w 23"/>
                <a:gd name="T9" fmla="*/ 31 h 31"/>
                <a:gd name="T10" fmla="*/ 23 w 23"/>
                <a:gd name="T11" fmla="*/ 31 h 31"/>
                <a:gd name="T12" fmla="*/ 0 w 23"/>
                <a:gd name="T13" fmla="*/ 0 h 31"/>
                <a:gd name="T14" fmla="*/ 23 w 23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1">
                  <a:moveTo>
                    <a:pt x="12" y="13"/>
                  </a:moveTo>
                  <a:lnTo>
                    <a:pt x="12" y="31"/>
                  </a:lnTo>
                  <a:moveTo>
                    <a:pt x="12" y="13"/>
                  </a:moveTo>
                  <a:lnTo>
                    <a:pt x="12" y="0"/>
                  </a:lnTo>
                  <a:moveTo>
                    <a:pt x="0" y="31"/>
                  </a:moveTo>
                  <a:lnTo>
                    <a:pt x="23" y="31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3" name="Line 393"/>
            <p:cNvSpPr>
              <a:spLocks noChangeShapeType="1"/>
            </p:cNvSpPr>
            <p:nvPr/>
          </p:nvSpPr>
          <p:spPr bwMode="auto">
            <a:xfrm flipV="1">
              <a:off x="1135235" y="835218"/>
              <a:ext cx="0" cy="15748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4" name="Freeform 394"/>
            <p:cNvSpPr>
              <a:spLocks noEditPoints="1"/>
            </p:cNvSpPr>
            <p:nvPr/>
          </p:nvSpPr>
          <p:spPr bwMode="auto">
            <a:xfrm>
              <a:off x="1098721" y="835218"/>
              <a:ext cx="45720" cy="1574800"/>
            </a:xfrm>
            <a:custGeom>
              <a:avLst/>
              <a:gdLst>
                <a:gd name="T0" fmla="*/ 0 w 23"/>
                <a:gd name="T1" fmla="*/ 992 h 992"/>
                <a:gd name="T2" fmla="*/ 23 w 23"/>
                <a:gd name="T3" fmla="*/ 992 h 992"/>
                <a:gd name="T4" fmla="*/ 0 w 23"/>
                <a:gd name="T5" fmla="*/ 871 h 992"/>
                <a:gd name="T6" fmla="*/ 23 w 23"/>
                <a:gd name="T7" fmla="*/ 871 h 992"/>
                <a:gd name="T8" fmla="*/ 0 w 23"/>
                <a:gd name="T9" fmla="*/ 744 h 992"/>
                <a:gd name="T10" fmla="*/ 23 w 23"/>
                <a:gd name="T11" fmla="*/ 744 h 992"/>
                <a:gd name="T12" fmla="*/ 0 w 23"/>
                <a:gd name="T13" fmla="*/ 622 h 992"/>
                <a:gd name="T14" fmla="*/ 23 w 23"/>
                <a:gd name="T15" fmla="*/ 622 h 992"/>
                <a:gd name="T16" fmla="*/ 0 w 23"/>
                <a:gd name="T17" fmla="*/ 496 h 992"/>
                <a:gd name="T18" fmla="*/ 23 w 23"/>
                <a:gd name="T19" fmla="*/ 496 h 992"/>
                <a:gd name="T20" fmla="*/ 0 w 23"/>
                <a:gd name="T21" fmla="*/ 374 h 992"/>
                <a:gd name="T22" fmla="*/ 23 w 23"/>
                <a:gd name="T23" fmla="*/ 374 h 992"/>
                <a:gd name="T24" fmla="*/ 0 w 23"/>
                <a:gd name="T25" fmla="*/ 248 h 992"/>
                <a:gd name="T26" fmla="*/ 23 w 23"/>
                <a:gd name="T27" fmla="*/ 248 h 992"/>
                <a:gd name="T28" fmla="*/ 0 w 23"/>
                <a:gd name="T29" fmla="*/ 126 h 992"/>
                <a:gd name="T30" fmla="*/ 23 w 23"/>
                <a:gd name="T31" fmla="*/ 126 h 992"/>
                <a:gd name="T32" fmla="*/ 0 w 23"/>
                <a:gd name="T33" fmla="*/ 0 h 992"/>
                <a:gd name="T34" fmla="*/ 23 w 23"/>
                <a:gd name="T35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992">
                  <a:moveTo>
                    <a:pt x="0" y="992"/>
                  </a:moveTo>
                  <a:lnTo>
                    <a:pt x="23" y="992"/>
                  </a:lnTo>
                  <a:moveTo>
                    <a:pt x="0" y="871"/>
                  </a:moveTo>
                  <a:lnTo>
                    <a:pt x="23" y="871"/>
                  </a:lnTo>
                  <a:moveTo>
                    <a:pt x="0" y="744"/>
                  </a:moveTo>
                  <a:lnTo>
                    <a:pt x="23" y="744"/>
                  </a:lnTo>
                  <a:moveTo>
                    <a:pt x="0" y="622"/>
                  </a:moveTo>
                  <a:lnTo>
                    <a:pt x="23" y="622"/>
                  </a:lnTo>
                  <a:moveTo>
                    <a:pt x="0" y="496"/>
                  </a:moveTo>
                  <a:lnTo>
                    <a:pt x="23" y="496"/>
                  </a:lnTo>
                  <a:moveTo>
                    <a:pt x="0" y="374"/>
                  </a:moveTo>
                  <a:lnTo>
                    <a:pt x="23" y="374"/>
                  </a:lnTo>
                  <a:moveTo>
                    <a:pt x="0" y="248"/>
                  </a:moveTo>
                  <a:lnTo>
                    <a:pt x="23" y="248"/>
                  </a:lnTo>
                  <a:moveTo>
                    <a:pt x="0" y="126"/>
                  </a:moveTo>
                  <a:lnTo>
                    <a:pt x="23" y="126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5" name="Line 395"/>
            <p:cNvSpPr>
              <a:spLocks noChangeShapeType="1"/>
            </p:cNvSpPr>
            <p:nvPr/>
          </p:nvSpPr>
          <p:spPr bwMode="auto">
            <a:xfrm>
              <a:off x="1135235" y="2410018"/>
              <a:ext cx="969963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6" name="Rectangle 396"/>
            <p:cNvSpPr>
              <a:spLocks noChangeArrowheads="1"/>
            </p:cNvSpPr>
            <p:nvPr/>
          </p:nvSpPr>
          <p:spPr bwMode="auto">
            <a:xfrm>
              <a:off x="940583" y="2304142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8" name="Rectangle 398"/>
            <p:cNvSpPr>
              <a:spLocks noChangeArrowheads="1"/>
            </p:cNvSpPr>
            <p:nvPr/>
          </p:nvSpPr>
          <p:spPr bwMode="auto">
            <a:xfrm>
              <a:off x="940583" y="1910442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0" name="Rectangle 400"/>
            <p:cNvSpPr>
              <a:spLocks noChangeArrowheads="1"/>
            </p:cNvSpPr>
            <p:nvPr/>
          </p:nvSpPr>
          <p:spPr bwMode="auto">
            <a:xfrm>
              <a:off x="940583" y="1516742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2" name="Rectangle 402"/>
            <p:cNvSpPr>
              <a:spLocks noChangeArrowheads="1"/>
            </p:cNvSpPr>
            <p:nvPr/>
          </p:nvSpPr>
          <p:spPr bwMode="auto">
            <a:xfrm>
              <a:off x="940583" y="1119867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4" name="Rectangle 404"/>
            <p:cNvSpPr>
              <a:spLocks noChangeArrowheads="1"/>
            </p:cNvSpPr>
            <p:nvPr/>
          </p:nvSpPr>
          <p:spPr bwMode="auto">
            <a:xfrm>
              <a:off x="940583" y="726167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095" name="Rectangle 405"/>
          <p:cNvSpPr>
            <a:spLocks noChangeArrowheads="1"/>
          </p:cNvSpPr>
          <p:nvPr/>
        </p:nvSpPr>
        <p:spPr bwMode="auto">
          <a:xfrm>
            <a:off x="1411586" y="2430528"/>
            <a:ext cx="3895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RBC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AutoShape 70"/>
          <p:cNvSpPr>
            <a:spLocks noChangeAspect="1" noChangeArrowheads="1" noTextEdit="1"/>
          </p:cNvSpPr>
          <p:nvPr/>
        </p:nvSpPr>
        <p:spPr bwMode="auto">
          <a:xfrm>
            <a:off x="5316478" y="693349"/>
            <a:ext cx="972512" cy="205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20" name="Group 219"/>
          <p:cNvGrpSpPr/>
          <p:nvPr/>
        </p:nvGrpSpPr>
        <p:grpSpPr>
          <a:xfrm>
            <a:off x="4376390" y="662728"/>
            <a:ext cx="2220213" cy="1994166"/>
            <a:chOff x="1363462" y="1077332"/>
            <a:chExt cx="2769418" cy="2895642"/>
          </a:xfrm>
        </p:grpSpPr>
        <p:sp>
          <p:nvSpPr>
            <p:cNvPr id="222" name="Freeform 221"/>
            <p:cNvSpPr>
              <a:spLocks noEditPoints="1"/>
            </p:cNvSpPr>
            <p:nvPr/>
          </p:nvSpPr>
          <p:spPr bwMode="auto">
            <a:xfrm>
              <a:off x="2564862" y="1711323"/>
              <a:ext cx="1140591" cy="1925636"/>
            </a:xfrm>
            <a:custGeom>
              <a:avLst/>
              <a:gdLst>
                <a:gd name="T0" fmla="*/ 0 w 874"/>
                <a:gd name="T1" fmla="*/ 0 h 1213"/>
                <a:gd name="T2" fmla="*/ 157 w 874"/>
                <a:gd name="T3" fmla="*/ 0 h 1213"/>
                <a:gd name="T4" fmla="*/ 157 w 874"/>
                <a:gd name="T5" fmla="*/ 1213 h 1213"/>
                <a:gd name="T6" fmla="*/ 0 w 874"/>
                <a:gd name="T7" fmla="*/ 1213 h 1213"/>
                <a:gd name="T8" fmla="*/ 0 w 874"/>
                <a:gd name="T9" fmla="*/ 0 h 1213"/>
                <a:gd name="T10" fmla="*/ 710 w 874"/>
                <a:gd name="T11" fmla="*/ 734 h 1213"/>
                <a:gd name="T12" fmla="*/ 874 w 874"/>
                <a:gd name="T13" fmla="*/ 734 h 1213"/>
                <a:gd name="T14" fmla="*/ 874 w 874"/>
                <a:gd name="T15" fmla="*/ 1213 h 1213"/>
                <a:gd name="T16" fmla="*/ 710 w 874"/>
                <a:gd name="T17" fmla="*/ 1213 h 1213"/>
                <a:gd name="T18" fmla="*/ 710 w 874"/>
                <a:gd name="T19" fmla="*/ 734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4" h="1213">
                  <a:moveTo>
                    <a:pt x="0" y="0"/>
                  </a:moveTo>
                  <a:lnTo>
                    <a:pt x="157" y="0"/>
                  </a:lnTo>
                  <a:lnTo>
                    <a:pt x="157" y="1213"/>
                  </a:lnTo>
                  <a:lnTo>
                    <a:pt x="0" y="1213"/>
                  </a:lnTo>
                  <a:lnTo>
                    <a:pt x="0" y="0"/>
                  </a:lnTo>
                  <a:close/>
                  <a:moveTo>
                    <a:pt x="710" y="734"/>
                  </a:moveTo>
                  <a:lnTo>
                    <a:pt x="874" y="734"/>
                  </a:lnTo>
                  <a:lnTo>
                    <a:pt x="874" y="1213"/>
                  </a:lnTo>
                  <a:lnTo>
                    <a:pt x="710" y="1213"/>
                  </a:lnTo>
                  <a:lnTo>
                    <a:pt x="710" y="734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>
              <a:off x="2840369" y="1878012"/>
              <a:ext cx="1140591" cy="1758949"/>
            </a:xfrm>
            <a:custGeom>
              <a:avLst/>
              <a:gdLst>
                <a:gd name="T0" fmla="*/ 0 w 874"/>
                <a:gd name="T1" fmla="*/ 0 h 1108"/>
                <a:gd name="T2" fmla="*/ 164 w 874"/>
                <a:gd name="T3" fmla="*/ 0 h 1108"/>
                <a:gd name="T4" fmla="*/ 164 w 874"/>
                <a:gd name="T5" fmla="*/ 1108 h 1108"/>
                <a:gd name="T6" fmla="*/ 0 w 874"/>
                <a:gd name="T7" fmla="*/ 1108 h 1108"/>
                <a:gd name="T8" fmla="*/ 0 w 874"/>
                <a:gd name="T9" fmla="*/ 0 h 1108"/>
                <a:gd name="T10" fmla="*/ 717 w 874"/>
                <a:gd name="T11" fmla="*/ 576 h 1108"/>
                <a:gd name="T12" fmla="*/ 874 w 874"/>
                <a:gd name="T13" fmla="*/ 576 h 1108"/>
                <a:gd name="T14" fmla="*/ 874 w 874"/>
                <a:gd name="T15" fmla="*/ 1108 h 1108"/>
                <a:gd name="T16" fmla="*/ 717 w 874"/>
                <a:gd name="T17" fmla="*/ 1108 h 1108"/>
                <a:gd name="T18" fmla="*/ 717 w 874"/>
                <a:gd name="T19" fmla="*/ 576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4" h="1108">
                  <a:moveTo>
                    <a:pt x="0" y="0"/>
                  </a:moveTo>
                  <a:lnTo>
                    <a:pt x="164" y="0"/>
                  </a:lnTo>
                  <a:lnTo>
                    <a:pt x="164" y="1108"/>
                  </a:lnTo>
                  <a:lnTo>
                    <a:pt x="0" y="1108"/>
                  </a:lnTo>
                  <a:lnTo>
                    <a:pt x="0" y="0"/>
                  </a:lnTo>
                  <a:close/>
                  <a:moveTo>
                    <a:pt x="717" y="576"/>
                  </a:moveTo>
                  <a:lnTo>
                    <a:pt x="874" y="576"/>
                  </a:lnTo>
                  <a:lnTo>
                    <a:pt x="874" y="1108"/>
                  </a:lnTo>
                  <a:lnTo>
                    <a:pt x="717" y="1108"/>
                  </a:lnTo>
                  <a:lnTo>
                    <a:pt x="717" y="57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>
              <a:off x="2642470" y="1336674"/>
              <a:ext cx="45720" cy="749299"/>
            </a:xfrm>
            <a:custGeom>
              <a:avLst/>
              <a:gdLst>
                <a:gd name="T0" fmla="*/ 22 w 45"/>
                <a:gd name="T1" fmla="*/ 232 h 472"/>
                <a:gd name="T2" fmla="*/ 22 w 45"/>
                <a:gd name="T3" fmla="*/ 472 h 472"/>
                <a:gd name="T4" fmla="*/ 22 w 45"/>
                <a:gd name="T5" fmla="*/ 232 h 472"/>
                <a:gd name="T6" fmla="*/ 22 w 45"/>
                <a:gd name="T7" fmla="*/ 0 h 472"/>
                <a:gd name="T8" fmla="*/ 0 w 45"/>
                <a:gd name="T9" fmla="*/ 472 h 472"/>
                <a:gd name="T10" fmla="*/ 45 w 45"/>
                <a:gd name="T11" fmla="*/ 472 h 472"/>
                <a:gd name="T12" fmla="*/ 0 w 45"/>
                <a:gd name="T13" fmla="*/ 0 h 472"/>
                <a:gd name="T14" fmla="*/ 45 w 45"/>
                <a:gd name="T1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72">
                  <a:moveTo>
                    <a:pt x="22" y="232"/>
                  </a:moveTo>
                  <a:lnTo>
                    <a:pt x="22" y="472"/>
                  </a:lnTo>
                  <a:moveTo>
                    <a:pt x="22" y="232"/>
                  </a:moveTo>
                  <a:lnTo>
                    <a:pt x="22" y="0"/>
                  </a:lnTo>
                  <a:moveTo>
                    <a:pt x="0" y="472"/>
                  </a:moveTo>
                  <a:lnTo>
                    <a:pt x="45" y="472"/>
                  </a:lnTo>
                  <a:moveTo>
                    <a:pt x="0" y="0"/>
                  </a:moveTo>
                  <a:lnTo>
                    <a:pt x="4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>
              <a:off x="3571659" y="2655886"/>
              <a:ext cx="45720" cy="439738"/>
            </a:xfrm>
            <a:custGeom>
              <a:avLst/>
              <a:gdLst>
                <a:gd name="T0" fmla="*/ 23 w 45"/>
                <a:gd name="T1" fmla="*/ 135 h 277"/>
                <a:gd name="T2" fmla="*/ 23 w 45"/>
                <a:gd name="T3" fmla="*/ 277 h 277"/>
                <a:gd name="T4" fmla="*/ 23 w 45"/>
                <a:gd name="T5" fmla="*/ 135 h 277"/>
                <a:gd name="T6" fmla="*/ 23 w 45"/>
                <a:gd name="T7" fmla="*/ 0 h 277"/>
                <a:gd name="T8" fmla="*/ 0 w 45"/>
                <a:gd name="T9" fmla="*/ 277 h 277"/>
                <a:gd name="T10" fmla="*/ 45 w 45"/>
                <a:gd name="T11" fmla="*/ 277 h 277"/>
                <a:gd name="T12" fmla="*/ 0 w 45"/>
                <a:gd name="T13" fmla="*/ 0 h 277"/>
                <a:gd name="T14" fmla="*/ 45 w 45"/>
                <a:gd name="T1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277">
                  <a:moveTo>
                    <a:pt x="23" y="135"/>
                  </a:moveTo>
                  <a:lnTo>
                    <a:pt x="23" y="277"/>
                  </a:lnTo>
                  <a:moveTo>
                    <a:pt x="23" y="135"/>
                  </a:moveTo>
                  <a:lnTo>
                    <a:pt x="23" y="0"/>
                  </a:lnTo>
                  <a:moveTo>
                    <a:pt x="0" y="277"/>
                  </a:moveTo>
                  <a:lnTo>
                    <a:pt x="45" y="277"/>
                  </a:lnTo>
                  <a:moveTo>
                    <a:pt x="0" y="0"/>
                  </a:moveTo>
                  <a:lnTo>
                    <a:pt x="4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>
              <a:off x="2929268" y="1562098"/>
              <a:ext cx="45720" cy="630238"/>
            </a:xfrm>
            <a:custGeom>
              <a:avLst/>
              <a:gdLst>
                <a:gd name="T0" fmla="*/ 22 w 44"/>
                <a:gd name="T1" fmla="*/ 203 h 397"/>
                <a:gd name="T2" fmla="*/ 22 w 44"/>
                <a:gd name="T3" fmla="*/ 397 h 397"/>
                <a:gd name="T4" fmla="*/ 22 w 44"/>
                <a:gd name="T5" fmla="*/ 203 h 397"/>
                <a:gd name="T6" fmla="*/ 22 w 44"/>
                <a:gd name="T7" fmla="*/ 0 h 397"/>
                <a:gd name="T8" fmla="*/ 0 w 44"/>
                <a:gd name="T9" fmla="*/ 397 h 397"/>
                <a:gd name="T10" fmla="*/ 44 w 44"/>
                <a:gd name="T11" fmla="*/ 397 h 397"/>
                <a:gd name="T12" fmla="*/ 0 w 44"/>
                <a:gd name="T13" fmla="*/ 0 h 397"/>
                <a:gd name="T14" fmla="*/ 44 w 44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97">
                  <a:moveTo>
                    <a:pt x="22" y="203"/>
                  </a:moveTo>
                  <a:lnTo>
                    <a:pt x="22" y="397"/>
                  </a:lnTo>
                  <a:moveTo>
                    <a:pt x="22" y="203"/>
                  </a:moveTo>
                  <a:lnTo>
                    <a:pt x="22" y="0"/>
                  </a:lnTo>
                  <a:moveTo>
                    <a:pt x="0" y="397"/>
                  </a:moveTo>
                  <a:lnTo>
                    <a:pt x="44" y="397"/>
                  </a:lnTo>
                  <a:moveTo>
                    <a:pt x="0" y="0"/>
                  </a:moveTo>
                  <a:lnTo>
                    <a:pt x="44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>
              <a:off x="3852949" y="2620961"/>
              <a:ext cx="45720" cy="333375"/>
            </a:xfrm>
            <a:custGeom>
              <a:avLst/>
              <a:gdLst>
                <a:gd name="T0" fmla="*/ 23 w 45"/>
                <a:gd name="T1" fmla="*/ 105 h 210"/>
                <a:gd name="T2" fmla="*/ 23 w 45"/>
                <a:gd name="T3" fmla="*/ 210 h 210"/>
                <a:gd name="T4" fmla="*/ 23 w 45"/>
                <a:gd name="T5" fmla="*/ 105 h 210"/>
                <a:gd name="T6" fmla="*/ 23 w 45"/>
                <a:gd name="T7" fmla="*/ 0 h 210"/>
                <a:gd name="T8" fmla="*/ 0 w 45"/>
                <a:gd name="T9" fmla="*/ 210 h 210"/>
                <a:gd name="T10" fmla="*/ 45 w 45"/>
                <a:gd name="T11" fmla="*/ 210 h 210"/>
                <a:gd name="T12" fmla="*/ 0 w 45"/>
                <a:gd name="T13" fmla="*/ 0 h 210"/>
                <a:gd name="T14" fmla="*/ 45 w 45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210">
                  <a:moveTo>
                    <a:pt x="23" y="105"/>
                  </a:moveTo>
                  <a:lnTo>
                    <a:pt x="23" y="210"/>
                  </a:lnTo>
                  <a:moveTo>
                    <a:pt x="23" y="105"/>
                  </a:moveTo>
                  <a:lnTo>
                    <a:pt x="23" y="0"/>
                  </a:lnTo>
                  <a:moveTo>
                    <a:pt x="0" y="210"/>
                  </a:moveTo>
                  <a:lnTo>
                    <a:pt x="45" y="210"/>
                  </a:lnTo>
                  <a:moveTo>
                    <a:pt x="0" y="0"/>
                  </a:moveTo>
                  <a:lnTo>
                    <a:pt x="4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Line 12"/>
            <p:cNvSpPr>
              <a:spLocks noChangeShapeType="1"/>
            </p:cNvSpPr>
            <p:nvPr/>
          </p:nvSpPr>
          <p:spPr bwMode="auto">
            <a:xfrm flipV="1">
              <a:off x="2319340" y="1217612"/>
              <a:ext cx="0" cy="241299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>
              <a:off x="2270328" y="1217612"/>
              <a:ext cx="57030" cy="2412999"/>
            </a:xfrm>
            <a:custGeom>
              <a:avLst/>
              <a:gdLst>
                <a:gd name="T0" fmla="*/ 0 w 37"/>
                <a:gd name="T1" fmla="*/ 1520 h 1520"/>
                <a:gd name="T2" fmla="*/ 37 w 37"/>
                <a:gd name="T3" fmla="*/ 1520 h 1520"/>
                <a:gd name="T4" fmla="*/ 0 w 37"/>
                <a:gd name="T5" fmla="*/ 1138 h 1520"/>
                <a:gd name="T6" fmla="*/ 37 w 37"/>
                <a:gd name="T7" fmla="*/ 1138 h 1520"/>
                <a:gd name="T8" fmla="*/ 0 w 37"/>
                <a:gd name="T9" fmla="*/ 764 h 1520"/>
                <a:gd name="T10" fmla="*/ 37 w 37"/>
                <a:gd name="T11" fmla="*/ 764 h 1520"/>
                <a:gd name="T12" fmla="*/ 0 w 37"/>
                <a:gd name="T13" fmla="*/ 382 h 1520"/>
                <a:gd name="T14" fmla="*/ 37 w 37"/>
                <a:gd name="T15" fmla="*/ 382 h 1520"/>
                <a:gd name="T16" fmla="*/ 0 w 37"/>
                <a:gd name="T17" fmla="*/ 0 h 1520"/>
                <a:gd name="T18" fmla="*/ 37 w 37"/>
                <a:gd name="T19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1520">
                  <a:moveTo>
                    <a:pt x="0" y="1520"/>
                  </a:moveTo>
                  <a:lnTo>
                    <a:pt x="37" y="1520"/>
                  </a:lnTo>
                  <a:moveTo>
                    <a:pt x="0" y="1138"/>
                  </a:moveTo>
                  <a:lnTo>
                    <a:pt x="37" y="1138"/>
                  </a:lnTo>
                  <a:moveTo>
                    <a:pt x="0" y="764"/>
                  </a:moveTo>
                  <a:lnTo>
                    <a:pt x="37" y="764"/>
                  </a:lnTo>
                  <a:moveTo>
                    <a:pt x="0" y="382"/>
                  </a:moveTo>
                  <a:lnTo>
                    <a:pt x="37" y="382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Line 14"/>
            <p:cNvSpPr>
              <a:spLocks noChangeShapeType="1"/>
            </p:cNvSpPr>
            <p:nvPr/>
          </p:nvSpPr>
          <p:spPr bwMode="auto">
            <a:xfrm>
              <a:off x="2319340" y="3630611"/>
              <a:ext cx="181354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231"/>
            <p:cNvSpPr>
              <a:spLocks noChangeArrowheads="1"/>
            </p:cNvSpPr>
            <p:nvPr/>
          </p:nvSpPr>
          <p:spPr bwMode="auto">
            <a:xfrm>
              <a:off x="1923099" y="3484594"/>
              <a:ext cx="248467" cy="215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3" name="Rectangle 232"/>
            <p:cNvSpPr>
              <a:spLocks noChangeArrowheads="1"/>
            </p:cNvSpPr>
            <p:nvPr/>
          </p:nvSpPr>
          <p:spPr bwMode="auto">
            <a:xfrm>
              <a:off x="1802903" y="2896605"/>
              <a:ext cx="347852" cy="215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Rectangle 233"/>
            <p:cNvSpPr>
              <a:spLocks noChangeArrowheads="1"/>
            </p:cNvSpPr>
            <p:nvPr/>
          </p:nvSpPr>
          <p:spPr bwMode="auto">
            <a:xfrm>
              <a:off x="1811019" y="2288594"/>
              <a:ext cx="347852" cy="215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0.10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5" name="Rectangle 234"/>
            <p:cNvSpPr>
              <a:spLocks noChangeArrowheads="1"/>
            </p:cNvSpPr>
            <p:nvPr/>
          </p:nvSpPr>
          <p:spPr bwMode="auto">
            <a:xfrm>
              <a:off x="1813314" y="1683756"/>
              <a:ext cx="347852" cy="215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0.15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6" name="Rectangle 235"/>
            <p:cNvSpPr>
              <a:spLocks noChangeArrowheads="1"/>
            </p:cNvSpPr>
            <p:nvPr/>
          </p:nvSpPr>
          <p:spPr bwMode="auto">
            <a:xfrm>
              <a:off x="1811850" y="1077332"/>
              <a:ext cx="347852" cy="215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0.20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7" name="Rectangle 236"/>
            <p:cNvSpPr>
              <a:spLocks noChangeArrowheads="1"/>
            </p:cNvSpPr>
            <p:nvPr/>
          </p:nvSpPr>
          <p:spPr bwMode="auto">
            <a:xfrm>
              <a:off x="2450974" y="3660134"/>
              <a:ext cx="695838" cy="312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MONO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8" name="Rectangle 237"/>
            <p:cNvSpPr>
              <a:spLocks noChangeArrowheads="1"/>
            </p:cNvSpPr>
            <p:nvPr/>
          </p:nvSpPr>
          <p:spPr bwMode="auto">
            <a:xfrm rot="16200000">
              <a:off x="1121915" y="2220285"/>
              <a:ext cx="751832" cy="268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[K/</a:t>
              </a:r>
              <a:r>
                <a:rPr lang="el-GR" altLang="en-US" sz="1400" b="1" dirty="0" smtClean="0">
                  <a:solidFill>
                    <a:srgbClr val="000000"/>
                  </a:solidFill>
                </a:rPr>
                <a:t>μ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L]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9" name="Rectangle 238"/>
            <p:cNvSpPr>
              <a:spLocks noChangeArrowheads="1"/>
            </p:cNvSpPr>
            <p:nvPr/>
          </p:nvSpPr>
          <p:spPr bwMode="auto">
            <a:xfrm>
              <a:off x="3571186" y="3660137"/>
              <a:ext cx="385910" cy="312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EO 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332492" y="646024"/>
            <a:ext cx="2012743" cy="1917602"/>
            <a:chOff x="2157240" y="4851054"/>
            <a:chExt cx="2012743" cy="1917602"/>
          </a:xfrm>
        </p:grpSpPr>
        <p:sp>
          <p:nvSpPr>
            <p:cNvPr id="241" name="Freeform 28"/>
            <p:cNvSpPr>
              <a:spLocks noEditPoints="1"/>
            </p:cNvSpPr>
            <p:nvPr/>
          </p:nvSpPr>
          <p:spPr bwMode="auto">
            <a:xfrm>
              <a:off x="2856562" y="5218176"/>
              <a:ext cx="914400" cy="1358999"/>
            </a:xfrm>
            <a:custGeom>
              <a:avLst/>
              <a:gdLst>
                <a:gd name="T0" fmla="*/ 0 w 962"/>
                <a:gd name="T1" fmla="*/ 0 h 1320"/>
                <a:gd name="T2" fmla="*/ 175 w 962"/>
                <a:gd name="T3" fmla="*/ 0 h 1320"/>
                <a:gd name="T4" fmla="*/ 175 w 962"/>
                <a:gd name="T5" fmla="*/ 1320 h 1320"/>
                <a:gd name="T6" fmla="*/ 0 w 962"/>
                <a:gd name="T7" fmla="*/ 1320 h 1320"/>
                <a:gd name="T8" fmla="*/ 0 w 962"/>
                <a:gd name="T9" fmla="*/ 0 h 1320"/>
                <a:gd name="T10" fmla="*/ 787 w 962"/>
                <a:gd name="T11" fmla="*/ 777 h 1320"/>
                <a:gd name="T12" fmla="*/ 962 w 962"/>
                <a:gd name="T13" fmla="*/ 777 h 1320"/>
                <a:gd name="T14" fmla="*/ 962 w 962"/>
                <a:gd name="T15" fmla="*/ 1320 h 1320"/>
                <a:gd name="T16" fmla="*/ 787 w 962"/>
                <a:gd name="T17" fmla="*/ 1320 h 1320"/>
                <a:gd name="T18" fmla="*/ 787 w 962"/>
                <a:gd name="T19" fmla="*/ 777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2" h="1320">
                  <a:moveTo>
                    <a:pt x="0" y="0"/>
                  </a:moveTo>
                  <a:lnTo>
                    <a:pt x="175" y="0"/>
                  </a:lnTo>
                  <a:lnTo>
                    <a:pt x="175" y="1320"/>
                  </a:lnTo>
                  <a:lnTo>
                    <a:pt x="0" y="1320"/>
                  </a:lnTo>
                  <a:lnTo>
                    <a:pt x="0" y="0"/>
                  </a:lnTo>
                  <a:close/>
                  <a:moveTo>
                    <a:pt x="787" y="777"/>
                  </a:moveTo>
                  <a:lnTo>
                    <a:pt x="962" y="777"/>
                  </a:lnTo>
                  <a:lnTo>
                    <a:pt x="962" y="1320"/>
                  </a:lnTo>
                  <a:lnTo>
                    <a:pt x="787" y="1320"/>
                  </a:lnTo>
                  <a:lnTo>
                    <a:pt x="787" y="777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9"/>
            <p:cNvSpPr>
              <a:spLocks noEditPoints="1"/>
            </p:cNvSpPr>
            <p:nvPr/>
          </p:nvSpPr>
          <p:spPr bwMode="auto">
            <a:xfrm>
              <a:off x="3075190" y="5687648"/>
              <a:ext cx="914400" cy="889527"/>
            </a:xfrm>
            <a:custGeom>
              <a:avLst/>
              <a:gdLst>
                <a:gd name="T0" fmla="*/ 0 w 962"/>
                <a:gd name="T1" fmla="*/ 0 h 864"/>
                <a:gd name="T2" fmla="*/ 175 w 962"/>
                <a:gd name="T3" fmla="*/ 0 h 864"/>
                <a:gd name="T4" fmla="*/ 175 w 962"/>
                <a:gd name="T5" fmla="*/ 864 h 864"/>
                <a:gd name="T6" fmla="*/ 0 w 962"/>
                <a:gd name="T7" fmla="*/ 864 h 864"/>
                <a:gd name="T8" fmla="*/ 0 w 962"/>
                <a:gd name="T9" fmla="*/ 0 h 864"/>
                <a:gd name="T10" fmla="*/ 781 w 962"/>
                <a:gd name="T11" fmla="*/ 432 h 864"/>
                <a:gd name="T12" fmla="*/ 962 w 962"/>
                <a:gd name="T13" fmla="*/ 432 h 864"/>
                <a:gd name="T14" fmla="*/ 962 w 962"/>
                <a:gd name="T15" fmla="*/ 864 h 864"/>
                <a:gd name="T16" fmla="*/ 781 w 962"/>
                <a:gd name="T17" fmla="*/ 864 h 864"/>
                <a:gd name="T18" fmla="*/ 781 w 962"/>
                <a:gd name="T19" fmla="*/ 43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2" h="864">
                  <a:moveTo>
                    <a:pt x="0" y="0"/>
                  </a:moveTo>
                  <a:lnTo>
                    <a:pt x="175" y="0"/>
                  </a:lnTo>
                  <a:lnTo>
                    <a:pt x="175" y="864"/>
                  </a:lnTo>
                  <a:lnTo>
                    <a:pt x="0" y="864"/>
                  </a:lnTo>
                  <a:lnTo>
                    <a:pt x="0" y="0"/>
                  </a:lnTo>
                  <a:close/>
                  <a:moveTo>
                    <a:pt x="781" y="432"/>
                  </a:moveTo>
                  <a:lnTo>
                    <a:pt x="962" y="432"/>
                  </a:lnTo>
                  <a:lnTo>
                    <a:pt x="962" y="864"/>
                  </a:lnTo>
                  <a:lnTo>
                    <a:pt x="781" y="864"/>
                  </a:lnTo>
                  <a:lnTo>
                    <a:pt x="781" y="43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30"/>
            <p:cNvSpPr>
              <a:spLocks noEditPoints="1"/>
            </p:cNvSpPr>
            <p:nvPr/>
          </p:nvSpPr>
          <p:spPr bwMode="auto">
            <a:xfrm>
              <a:off x="2917352" y="5022562"/>
              <a:ext cx="36576" cy="391227"/>
            </a:xfrm>
            <a:custGeom>
              <a:avLst/>
              <a:gdLst>
                <a:gd name="T0" fmla="*/ 17 w 35"/>
                <a:gd name="T1" fmla="*/ 193 h 380"/>
                <a:gd name="T2" fmla="*/ 17 w 35"/>
                <a:gd name="T3" fmla="*/ 380 h 380"/>
                <a:gd name="T4" fmla="*/ 17 w 35"/>
                <a:gd name="T5" fmla="*/ 193 h 380"/>
                <a:gd name="T6" fmla="*/ 17 w 35"/>
                <a:gd name="T7" fmla="*/ 0 h 380"/>
                <a:gd name="T8" fmla="*/ 0 w 35"/>
                <a:gd name="T9" fmla="*/ 380 h 380"/>
                <a:gd name="T10" fmla="*/ 35 w 35"/>
                <a:gd name="T11" fmla="*/ 380 h 380"/>
                <a:gd name="T12" fmla="*/ 0 w 35"/>
                <a:gd name="T13" fmla="*/ 0 h 380"/>
                <a:gd name="T14" fmla="*/ 35 w 35"/>
                <a:gd name="T15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80">
                  <a:moveTo>
                    <a:pt x="17" y="193"/>
                  </a:moveTo>
                  <a:lnTo>
                    <a:pt x="17" y="380"/>
                  </a:lnTo>
                  <a:moveTo>
                    <a:pt x="17" y="193"/>
                  </a:moveTo>
                  <a:lnTo>
                    <a:pt x="17" y="0"/>
                  </a:lnTo>
                  <a:moveTo>
                    <a:pt x="0" y="380"/>
                  </a:moveTo>
                  <a:lnTo>
                    <a:pt x="35" y="380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31"/>
            <p:cNvSpPr>
              <a:spLocks noEditPoints="1"/>
            </p:cNvSpPr>
            <p:nvPr/>
          </p:nvSpPr>
          <p:spPr bwMode="auto">
            <a:xfrm>
              <a:off x="3667495" y="5924444"/>
              <a:ext cx="36576" cy="187377"/>
            </a:xfrm>
            <a:custGeom>
              <a:avLst/>
              <a:gdLst>
                <a:gd name="T0" fmla="*/ 18 w 35"/>
                <a:gd name="T1" fmla="*/ 94 h 182"/>
                <a:gd name="T2" fmla="*/ 18 w 35"/>
                <a:gd name="T3" fmla="*/ 182 h 182"/>
                <a:gd name="T4" fmla="*/ 18 w 35"/>
                <a:gd name="T5" fmla="*/ 94 h 182"/>
                <a:gd name="T6" fmla="*/ 18 w 35"/>
                <a:gd name="T7" fmla="*/ 0 h 182"/>
                <a:gd name="T8" fmla="*/ 0 w 35"/>
                <a:gd name="T9" fmla="*/ 182 h 182"/>
                <a:gd name="T10" fmla="*/ 35 w 35"/>
                <a:gd name="T11" fmla="*/ 182 h 182"/>
                <a:gd name="T12" fmla="*/ 0 w 35"/>
                <a:gd name="T13" fmla="*/ 0 h 182"/>
                <a:gd name="T14" fmla="*/ 35 w 35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82">
                  <a:moveTo>
                    <a:pt x="18" y="94"/>
                  </a:moveTo>
                  <a:lnTo>
                    <a:pt x="18" y="182"/>
                  </a:lnTo>
                  <a:moveTo>
                    <a:pt x="18" y="94"/>
                  </a:moveTo>
                  <a:lnTo>
                    <a:pt x="18" y="0"/>
                  </a:lnTo>
                  <a:moveTo>
                    <a:pt x="0" y="182"/>
                  </a:moveTo>
                  <a:lnTo>
                    <a:pt x="35" y="182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32"/>
            <p:cNvSpPr>
              <a:spLocks noEditPoints="1"/>
            </p:cNvSpPr>
            <p:nvPr/>
          </p:nvSpPr>
          <p:spPr bwMode="auto">
            <a:xfrm>
              <a:off x="3147330" y="5528069"/>
              <a:ext cx="36576" cy="312982"/>
            </a:xfrm>
            <a:custGeom>
              <a:avLst/>
              <a:gdLst>
                <a:gd name="T0" fmla="*/ 17 w 35"/>
                <a:gd name="T1" fmla="*/ 152 h 304"/>
                <a:gd name="T2" fmla="*/ 17 w 35"/>
                <a:gd name="T3" fmla="*/ 304 h 304"/>
                <a:gd name="T4" fmla="*/ 17 w 35"/>
                <a:gd name="T5" fmla="*/ 152 h 304"/>
                <a:gd name="T6" fmla="*/ 17 w 35"/>
                <a:gd name="T7" fmla="*/ 0 h 304"/>
                <a:gd name="T8" fmla="*/ 0 w 35"/>
                <a:gd name="T9" fmla="*/ 304 h 304"/>
                <a:gd name="T10" fmla="*/ 35 w 35"/>
                <a:gd name="T11" fmla="*/ 304 h 304"/>
                <a:gd name="T12" fmla="*/ 0 w 35"/>
                <a:gd name="T13" fmla="*/ 0 h 304"/>
                <a:gd name="T14" fmla="*/ 35 w 35"/>
                <a:gd name="T15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04">
                  <a:moveTo>
                    <a:pt x="17" y="152"/>
                  </a:moveTo>
                  <a:lnTo>
                    <a:pt x="17" y="304"/>
                  </a:lnTo>
                  <a:moveTo>
                    <a:pt x="17" y="152"/>
                  </a:moveTo>
                  <a:lnTo>
                    <a:pt x="17" y="0"/>
                  </a:lnTo>
                  <a:moveTo>
                    <a:pt x="0" y="304"/>
                  </a:moveTo>
                  <a:lnTo>
                    <a:pt x="35" y="304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3"/>
            <p:cNvSpPr>
              <a:spLocks noEditPoints="1"/>
            </p:cNvSpPr>
            <p:nvPr/>
          </p:nvSpPr>
          <p:spPr bwMode="auto">
            <a:xfrm>
              <a:off x="3891892" y="6038723"/>
              <a:ext cx="36576" cy="181200"/>
            </a:xfrm>
            <a:custGeom>
              <a:avLst/>
              <a:gdLst>
                <a:gd name="T0" fmla="*/ 18 w 35"/>
                <a:gd name="T1" fmla="*/ 88 h 176"/>
                <a:gd name="T2" fmla="*/ 18 w 35"/>
                <a:gd name="T3" fmla="*/ 176 h 176"/>
                <a:gd name="T4" fmla="*/ 18 w 35"/>
                <a:gd name="T5" fmla="*/ 88 h 176"/>
                <a:gd name="T6" fmla="*/ 18 w 35"/>
                <a:gd name="T7" fmla="*/ 0 h 176"/>
                <a:gd name="T8" fmla="*/ 0 w 35"/>
                <a:gd name="T9" fmla="*/ 176 h 176"/>
                <a:gd name="T10" fmla="*/ 35 w 35"/>
                <a:gd name="T11" fmla="*/ 176 h 176"/>
                <a:gd name="T12" fmla="*/ 0 w 35"/>
                <a:gd name="T13" fmla="*/ 0 h 176"/>
                <a:gd name="T14" fmla="*/ 35 w 35"/>
                <a:gd name="T1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76">
                  <a:moveTo>
                    <a:pt x="18" y="88"/>
                  </a:moveTo>
                  <a:lnTo>
                    <a:pt x="18" y="176"/>
                  </a:lnTo>
                  <a:moveTo>
                    <a:pt x="18" y="88"/>
                  </a:moveTo>
                  <a:lnTo>
                    <a:pt x="18" y="0"/>
                  </a:lnTo>
                  <a:moveTo>
                    <a:pt x="0" y="176"/>
                  </a:moveTo>
                  <a:lnTo>
                    <a:pt x="35" y="176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Line 34"/>
            <p:cNvSpPr>
              <a:spLocks noChangeShapeType="1"/>
            </p:cNvSpPr>
            <p:nvPr/>
          </p:nvSpPr>
          <p:spPr bwMode="auto">
            <a:xfrm flipV="1">
              <a:off x="2716087" y="4938140"/>
              <a:ext cx="0" cy="164212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35"/>
            <p:cNvSpPr>
              <a:spLocks noEditPoints="1"/>
            </p:cNvSpPr>
            <p:nvPr/>
          </p:nvSpPr>
          <p:spPr bwMode="auto">
            <a:xfrm>
              <a:off x="2675025" y="4938140"/>
              <a:ext cx="41062" cy="1642124"/>
            </a:xfrm>
            <a:custGeom>
              <a:avLst/>
              <a:gdLst>
                <a:gd name="T0" fmla="*/ 0 w 30"/>
                <a:gd name="T1" fmla="*/ 1595 h 1595"/>
                <a:gd name="T2" fmla="*/ 30 w 30"/>
                <a:gd name="T3" fmla="*/ 1595 h 1595"/>
                <a:gd name="T4" fmla="*/ 0 w 30"/>
                <a:gd name="T5" fmla="*/ 1432 h 1595"/>
                <a:gd name="T6" fmla="*/ 30 w 30"/>
                <a:gd name="T7" fmla="*/ 1432 h 1595"/>
                <a:gd name="T8" fmla="*/ 0 w 30"/>
                <a:gd name="T9" fmla="*/ 1274 h 1595"/>
                <a:gd name="T10" fmla="*/ 30 w 30"/>
                <a:gd name="T11" fmla="*/ 1274 h 1595"/>
                <a:gd name="T12" fmla="*/ 0 w 30"/>
                <a:gd name="T13" fmla="*/ 1116 h 1595"/>
                <a:gd name="T14" fmla="*/ 30 w 30"/>
                <a:gd name="T15" fmla="*/ 1116 h 1595"/>
                <a:gd name="T16" fmla="*/ 0 w 30"/>
                <a:gd name="T17" fmla="*/ 958 h 1595"/>
                <a:gd name="T18" fmla="*/ 30 w 30"/>
                <a:gd name="T19" fmla="*/ 958 h 1595"/>
                <a:gd name="T20" fmla="*/ 0 w 30"/>
                <a:gd name="T21" fmla="*/ 795 h 1595"/>
                <a:gd name="T22" fmla="*/ 30 w 30"/>
                <a:gd name="T23" fmla="*/ 795 h 1595"/>
                <a:gd name="T24" fmla="*/ 0 w 30"/>
                <a:gd name="T25" fmla="*/ 637 h 1595"/>
                <a:gd name="T26" fmla="*/ 30 w 30"/>
                <a:gd name="T27" fmla="*/ 637 h 1595"/>
                <a:gd name="T28" fmla="*/ 0 w 30"/>
                <a:gd name="T29" fmla="*/ 479 h 1595"/>
                <a:gd name="T30" fmla="*/ 30 w 30"/>
                <a:gd name="T31" fmla="*/ 479 h 1595"/>
                <a:gd name="T32" fmla="*/ 0 w 30"/>
                <a:gd name="T33" fmla="*/ 316 h 1595"/>
                <a:gd name="T34" fmla="*/ 30 w 30"/>
                <a:gd name="T35" fmla="*/ 316 h 1595"/>
                <a:gd name="T36" fmla="*/ 0 w 30"/>
                <a:gd name="T37" fmla="*/ 158 h 1595"/>
                <a:gd name="T38" fmla="*/ 30 w 30"/>
                <a:gd name="T39" fmla="*/ 158 h 1595"/>
                <a:gd name="T40" fmla="*/ 0 w 30"/>
                <a:gd name="T41" fmla="*/ 0 h 1595"/>
                <a:gd name="T42" fmla="*/ 30 w 30"/>
                <a:gd name="T43" fmla="*/ 0 h 1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1595">
                  <a:moveTo>
                    <a:pt x="0" y="1595"/>
                  </a:moveTo>
                  <a:lnTo>
                    <a:pt x="30" y="1595"/>
                  </a:lnTo>
                  <a:moveTo>
                    <a:pt x="0" y="1432"/>
                  </a:moveTo>
                  <a:lnTo>
                    <a:pt x="30" y="1432"/>
                  </a:lnTo>
                  <a:moveTo>
                    <a:pt x="0" y="1274"/>
                  </a:moveTo>
                  <a:lnTo>
                    <a:pt x="30" y="1274"/>
                  </a:lnTo>
                  <a:moveTo>
                    <a:pt x="0" y="1116"/>
                  </a:moveTo>
                  <a:lnTo>
                    <a:pt x="30" y="1116"/>
                  </a:lnTo>
                  <a:moveTo>
                    <a:pt x="0" y="958"/>
                  </a:moveTo>
                  <a:lnTo>
                    <a:pt x="30" y="958"/>
                  </a:lnTo>
                  <a:moveTo>
                    <a:pt x="0" y="795"/>
                  </a:moveTo>
                  <a:lnTo>
                    <a:pt x="30" y="795"/>
                  </a:lnTo>
                  <a:moveTo>
                    <a:pt x="0" y="637"/>
                  </a:moveTo>
                  <a:lnTo>
                    <a:pt x="30" y="637"/>
                  </a:lnTo>
                  <a:moveTo>
                    <a:pt x="0" y="479"/>
                  </a:moveTo>
                  <a:lnTo>
                    <a:pt x="30" y="479"/>
                  </a:lnTo>
                  <a:moveTo>
                    <a:pt x="0" y="316"/>
                  </a:moveTo>
                  <a:lnTo>
                    <a:pt x="30" y="316"/>
                  </a:lnTo>
                  <a:moveTo>
                    <a:pt x="0" y="158"/>
                  </a:moveTo>
                  <a:lnTo>
                    <a:pt x="30" y="158"/>
                  </a:lnTo>
                  <a:moveTo>
                    <a:pt x="0" y="0"/>
                  </a:moveTo>
                  <a:lnTo>
                    <a:pt x="3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Line 36"/>
            <p:cNvSpPr>
              <a:spLocks noChangeShapeType="1"/>
            </p:cNvSpPr>
            <p:nvPr/>
          </p:nvSpPr>
          <p:spPr bwMode="auto">
            <a:xfrm>
              <a:off x="2716087" y="6580263"/>
              <a:ext cx="1453896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37"/>
            <p:cNvSpPr>
              <a:spLocks noChangeArrowheads="1"/>
            </p:cNvSpPr>
            <p:nvPr/>
          </p:nvSpPr>
          <p:spPr bwMode="auto">
            <a:xfrm>
              <a:off x="2548356" y="6473013"/>
              <a:ext cx="158775" cy="15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2" name="Rectangle 39"/>
            <p:cNvSpPr>
              <a:spLocks noChangeArrowheads="1"/>
            </p:cNvSpPr>
            <p:nvPr/>
          </p:nvSpPr>
          <p:spPr bwMode="auto">
            <a:xfrm>
              <a:off x="2539303" y="6163724"/>
              <a:ext cx="158775" cy="15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4" name="Rectangle 41"/>
            <p:cNvSpPr>
              <a:spLocks noChangeArrowheads="1"/>
            </p:cNvSpPr>
            <p:nvPr/>
          </p:nvSpPr>
          <p:spPr bwMode="auto">
            <a:xfrm>
              <a:off x="2539303" y="5835299"/>
              <a:ext cx="158775" cy="15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6" name="Rectangle 43"/>
            <p:cNvSpPr>
              <a:spLocks noChangeArrowheads="1"/>
            </p:cNvSpPr>
            <p:nvPr/>
          </p:nvSpPr>
          <p:spPr bwMode="auto">
            <a:xfrm>
              <a:off x="2539303" y="5505844"/>
              <a:ext cx="158775" cy="15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8" name="Rectangle 45"/>
            <p:cNvSpPr>
              <a:spLocks noChangeArrowheads="1"/>
            </p:cNvSpPr>
            <p:nvPr/>
          </p:nvSpPr>
          <p:spPr bwMode="auto">
            <a:xfrm>
              <a:off x="2539303" y="5179479"/>
              <a:ext cx="158775" cy="15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" name="Rectangle 47"/>
            <p:cNvSpPr>
              <a:spLocks noChangeArrowheads="1"/>
            </p:cNvSpPr>
            <p:nvPr/>
          </p:nvSpPr>
          <p:spPr bwMode="auto">
            <a:xfrm>
              <a:off x="2539303" y="4851054"/>
              <a:ext cx="158775" cy="15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" name="Rectangle 48"/>
            <p:cNvSpPr>
              <a:spLocks noChangeArrowheads="1"/>
            </p:cNvSpPr>
            <p:nvPr/>
          </p:nvSpPr>
          <p:spPr bwMode="auto">
            <a:xfrm>
              <a:off x="2891019" y="6628934"/>
              <a:ext cx="370407" cy="139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WBC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Rectangle 49"/>
            <p:cNvSpPr>
              <a:spLocks noChangeArrowheads="1"/>
            </p:cNvSpPr>
            <p:nvPr/>
          </p:nvSpPr>
          <p:spPr bwMode="auto">
            <a:xfrm>
              <a:off x="3594585" y="6628934"/>
              <a:ext cx="464390" cy="139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NEUT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3" name="Rectangle 262"/>
            <p:cNvSpPr>
              <a:spLocks noChangeArrowheads="1"/>
            </p:cNvSpPr>
            <p:nvPr/>
          </p:nvSpPr>
          <p:spPr bwMode="auto">
            <a:xfrm rot="16200000">
              <a:off x="2006077" y="5640638"/>
              <a:ext cx="5177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[K/</a:t>
              </a:r>
              <a:r>
                <a:rPr lang="el-GR" altLang="en-US" sz="1400" b="1" dirty="0" smtClean="0">
                  <a:solidFill>
                    <a:srgbClr val="000000"/>
                  </a:solidFill>
                </a:rPr>
                <a:t>μ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L]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98946" y="663568"/>
            <a:ext cx="1816247" cy="1993323"/>
            <a:chOff x="7098946" y="663568"/>
            <a:chExt cx="1816247" cy="1993323"/>
          </a:xfrm>
        </p:grpSpPr>
        <p:grpSp>
          <p:nvGrpSpPr>
            <p:cNvPr id="264" name="Group 263"/>
            <p:cNvGrpSpPr/>
            <p:nvPr/>
          </p:nvGrpSpPr>
          <p:grpSpPr>
            <a:xfrm>
              <a:off x="7428404" y="663568"/>
              <a:ext cx="1486789" cy="1993323"/>
              <a:chOff x="2211388" y="1535113"/>
              <a:chExt cx="1486789" cy="2290210"/>
            </a:xfrm>
          </p:grpSpPr>
          <p:sp>
            <p:nvSpPr>
              <p:cNvPr id="265" name="Rectangle 55"/>
              <p:cNvSpPr>
                <a:spLocks noChangeArrowheads="1"/>
              </p:cNvSpPr>
              <p:nvPr/>
            </p:nvSpPr>
            <p:spPr bwMode="auto">
              <a:xfrm>
                <a:off x="2972705" y="2693987"/>
                <a:ext cx="173736" cy="82708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Rectangle 56"/>
              <p:cNvSpPr>
                <a:spLocks noChangeArrowheads="1"/>
              </p:cNvSpPr>
              <p:nvPr/>
            </p:nvSpPr>
            <p:spPr bwMode="auto">
              <a:xfrm>
                <a:off x="3194104" y="2292350"/>
                <a:ext cx="173736" cy="12287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57"/>
              <p:cNvSpPr>
                <a:spLocks noEditPoints="1"/>
              </p:cNvSpPr>
              <p:nvPr/>
            </p:nvSpPr>
            <p:spPr bwMode="auto">
              <a:xfrm>
                <a:off x="3039834" y="2438400"/>
                <a:ext cx="36576" cy="519112"/>
              </a:xfrm>
              <a:custGeom>
                <a:avLst/>
                <a:gdLst>
                  <a:gd name="T0" fmla="*/ 16 w 32"/>
                  <a:gd name="T1" fmla="*/ 163 h 327"/>
                  <a:gd name="T2" fmla="*/ 16 w 32"/>
                  <a:gd name="T3" fmla="*/ 327 h 327"/>
                  <a:gd name="T4" fmla="*/ 16 w 32"/>
                  <a:gd name="T5" fmla="*/ 163 h 327"/>
                  <a:gd name="T6" fmla="*/ 16 w 32"/>
                  <a:gd name="T7" fmla="*/ 0 h 327"/>
                  <a:gd name="T8" fmla="*/ 0 w 32"/>
                  <a:gd name="T9" fmla="*/ 327 h 327"/>
                  <a:gd name="T10" fmla="*/ 32 w 32"/>
                  <a:gd name="T11" fmla="*/ 327 h 327"/>
                  <a:gd name="T12" fmla="*/ 0 w 32"/>
                  <a:gd name="T13" fmla="*/ 0 h 327"/>
                  <a:gd name="T14" fmla="*/ 32 w 32"/>
                  <a:gd name="T15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7">
                    <a:moveTo>
                      <a:pt x="16" y="163"/>
                    </a:moveTo>
                    <a:lnTo>
                      <a:pt x="16" y="327"/>
                    </a:lnTo>
                    <a:moveTo>
                      <a:pt x="16" y="163"/>
                    </a:moveTo>
                    <a:lnTo>
                      <a:pt x="16" y="0"/>
                    </a:lnTo>
                    <a:moveTo>
                      <a:pt x="0" y="327"/>
                    </a:moveTo>
                    <a:lnTo>
                      <a:pt x="32" y="327"/>
                    </a:lnTo>
                    <a:moveTo>
                      <a:pt x="0" y="0"/>
                    </a:moveTo>
                    <a:lnTo>
                      <a:pt x="32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58"/>
              <p:cNvSpPr>
                <a:spLocks noEditPoints="1"/>
              </p:cNvSpPr>
              <p:nvPr/>
            </p:nvSpPr>
            <p:spPr bwMode="auto">
              <a:xfrm>
                <a:off x="3269131" y="1944689"/>
                <a:ext cx="36576" cy="693737"/>
              </a:xfrm>
              <a:custGeom>
                <a:avLst/>
                <a:gdLst>
                  <a:gd name="T0" fmla="*/ 15 w 31"/>
                  <a:gd name="T1" fmla="*/ 221 h 437"/>
                  <a:gd name="T2" fmla="*/ 15 w 31"/>
                  <a:gd name="T3" fmla="*/ 437 h 437"/>
                  <a:gd name="T4" fmla="*/ 15 w 31"/>
                  <a:gd name="T5" fmla="*/ 221 h 437"/>
                  <a:gd name="T6" fmla="*/ 15 w 31"/>
                  <a:gd name="T7" fmla="*/ 0 h 437"/>
                  <a:gd name="T8" fmla="*/ 0 w 31"/>
                  <a:gd name="T9" fmla="*/ 437 h 437"/>
                  <a:gd name="T10" fmla="*/ 31 w 31"/>
                  <a:gd name="T11" fmla="*/ 437 h 437"/>
                  <a:gd name="T12" fmla="*/ 0 w 31"/>
                  <a:gd name="T13" fmla="*/ 0 h 437"/>
                  <a:gd name="T14" fmla="*/ 31 w 31"/>
                  <a:gd name="T15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437">
                    <a:moveTo>
                      <a:pt x="15" y="221"/>
                    </a:moveTo>
                    <a:lnTo>
                      <a:pt x="15" y="437"/>
                    </a:lnTo>
                    <a:moveTo>
                      <a:pt x="15" y="221"/>
                    </a:moveTo>
                    <a:lnTo>
                      <a:pt x="15" y="0"/>
                    </a:lnTo>
                    <a:moveTo>
                      <a:pt x="0" y="437"/>
                    </a:moveTo>
                    <a:lnTo>
                      <a:pt x="31" y="437"/>
                    </a:lnTo>
                    <a:moveTo>
                      <a:pt x="0" y="0"/>
                    </a:moveTo>
                    <a:lnTo>
                      <a:pt x="31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59"/>
              <p:cNvSpPr>
                <a:spLocks noChangeShapeType="1"/>
              </p:cNvSpPr>
              <p:nvPr/>
            </p:nvSpPr>
            <p:spPr bwMode="auto">
              <a:xfrm flipV="1">
                <a:off x="2728913" y="1635125"/>
                <a:ext cx="0" cy="1890712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60"/>
              <p:cNvSpPr>
                <a:spLocks noEditPoints="1"/>
              </p:cNvSpPr>
              <p:nvPr/>
            </p:nvSpPr>
            <p:spPr bwMode="auto">
              <a:xfrm>
                <a:off x="2686051" y="1635125"/>
                <a:ext cx="42863" cy="1890712"/>
              </a:xfrm>
              <a:custGeom>
                <a:avLst/>
                <a:gdLst>
                  <a:gd name="T0" fmla="*/ 0 w 27"/>
                  <a:gd name="T1" fmla="*/ 1191 h 1191"/>
                  <a:gd name="T2" fmla="*/ 27 w 27"/>
                  <a:gd name="T3" fmla="*/ 1191 h 1191"/>
                  <a:gd name="T4" fmla="*/ 0 w 27"/>
                  <a:gd name="T5" fmla="*/ 949 h 1191"/>
                  <a:gd name="T6" fmla="*/ 27 w 27"/>
                  <a:gd name="T7" fmla="*/ 949 h 1191"/>
                  <a:gd name="T8" fmla="*/ 0 w 27"/>
                  <a:gd name="T9" fmla="*/ 711 h 1191"/>
                  <a:gd name="T10" fmla="*/ 27 w 27"/>
                  <a:gd name="T11" fmla="*/ 711 h 1191"/>
                  <a:gd name="T12" fmla="*/ 0 w 27"/>
                  <a:gd name="T13" fmla="*/ 474 h 1191"/>
                  <a:gd name="T14" fmla="*/ 27 w 27"/>
                  <a:gd name="T15" fmla="*/ 474 h 1191"/>
                  <a:gd name="T16" fmla="*/ 0 w 27"/>
                  <a:gd name="T17" fmla="*/ 237 h 1191"/>
                  <a:gd name="T18" fmla="*/ 27 w 27"/>
                  <a:gd name="T19" fmla="*/ 237 h 1191"/>
                  <a:gd name="T20" fmla="*/ 0 w 27"/>
                  <a:gd name="T21" fmla="*/ 0 h 1191"/>
                  <a:gd name="T22" fmla="*/ 27 w 27"/>
                  <a:gd name="T23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1191">
                    <a:moveTo>
                      <a:pt x="0" y="1191"/>
                    </a:moveTo>
                    <a:lnTo>
                      <a:pt x="27" y="1191"/>
                    </a:lnTo>
                    <a:moveTo>
                      <a:pt x="0" y="949"/>
                    </a:moveTo>
                    <a:lnTo>
                      <a:pt x="27" y="949"/>
                    </a:lnTo>
                    <a:moveTo>
                      <a:pt x="0" y="711"/>
                    </a:moveTo>
                    <a:lnTo>
                      <a:pt x="27" y="711"/>
                    </a:lnTo>
                    <a:moveTo>
                      <a:pt x="0" y="474"/>
                    </a:moveTo>
                    <a:lnTo>
                      <a:pt x="27" y="474"/>
                    </a:lnTo>
                    <a:moveTo>
                      <a:pt x="0" y="237"/>
                    </a:moveTo>
                    <a:lnTo>
                      <a:pt x="27" y="237"/>
                    </a:lnTo>
                    <a:moveTo>
                      <a:pt x="0" y="0"/>
                    </a:moveTo>
                    <a:lnTo>
                      <a:pt x="27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61"/>
              <p:cNvSpPr>
                <a:spLocks noChangeShapeType="1"/>
              </p:cNvSpPr>
              <p:nvPr/>
            </p:nvSpPr>
            <p:spPr bwMode="auto">
              <a:xfrm>
                <a:off x="2728913" y="3525838"/>
                <a:ext cx="969264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Rectangle 62"/>
              <p:cNvSpPr>
                <a:spLocks noChangeArrowheads="1"/>
              </p:cNvSpPr>
              <p:nvPr/>
            </p:nvSpPr>
            <p:spPr bwMode="auto">
              <a:xfrm>
                <a:off x="2514601" y="3425825"/>
                <a:ext cx="993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5" name="Rectangle 63"/>
              <p:cNvSpPr>
                <a:spLocks noChangeArrowheads="1"/>
              </p:cNvSpPr>
              <p:nvPr/>
            </p:nvSpPr>
            <p:spPr bwMode="auto">
              <a:xfrm>
                <a:off x="2211388" y="3048000"/>
                <a:ext cx="44723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0.005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" name="Rectangle 64"/>
              <p:cNvSpPr>
                <a:spLocks noChangeArrowheads="1"/>
              </p:cNvSpPr>
              <p:nvPr/>
            </p:nvSpPr>
            <p:spPr bwMode="auto">
              <a:xfrm>
                <a:off x="2298701" y="2670175"/>
                <a:ext cx="34785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0.01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" name="Rectangle 65"/>
              <p:cNvSpPr>
                <a:spLocks noChangeArrowheads="1"/>
              </p:cNvSpPr>
              <p:nvPr/>
            </p:nvSpPr>
            <p:spPr bwMode="auto">
              <a:xfrm>
                <a:off x="2211388" y="2290763"/>
                <a:ext cx="44723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0.015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" name="Rectangle 66"/>
              <p:cNvSpPr>
                <a:spLocks noChangeArrowheads="1"/>
              </p:cNvSpPr>
              <p:nvPr/>
            </p:nvSpPr>
            <p:spPr bwMode="auto">
              <a:xfrm>
                <a:off x="2298701" y="1912938"/>
                <a:ext cx="34785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0.02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" name="Rectangle 67"/>
              <p:cNvSpPr>
                <a:spLocks noChangeArrowheads="1"/>
              </p:cNvSpPr>
              <p:nvPr/>
            </p:nvSpPr>
            <p:spPr bwMode="auto">
              <a:xfrm>
                <a:off x="2211388" y="1535113"/>
                <a:ext cx="44723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0.025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" name="Rectangle 68"/>
              <p:cNvSpPr>
                <a:spLocks noChangeArrowheads="1"/>
              </p:cNvSpPr>
              <p:nvPr/>
            </p:nvSpPr>
            <p:spPr bwMode="auto">
              <a:xfrm>
                <a:off x="2957616" y="3577791"/>
                <a:ext cx="565861" cy="247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BASO</a:t>
                </a:r>
                <a:r>
                  <a:rPr kumimoji="0" lang="en-US" altLang="en-US" sz="13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81" name="Rectangle 280"/>
            <p:cNvSpPr>
              <a:spLocks noChangeArrowheads="1"/>
            </p:cNvSpPr>
            <p:nvPr/>
          </p:nvSpPr>
          <p:spPr bwMode="auto">
            <a:xfrm rot="16200000">
              <a:off x="6947783" y="1435608"/>
              <a:ext cx="5177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[K/</a:t>
              </a:r>
              <a:r>
                <a:rPr lang="el-GR" altLang="en-US" sz="1400" b="1" dirty="0" smtClean="0">
                  <a:solidFill>
                    <a:srgbClr val="000000"/>
                  </a:solidFill>
                </a:rPr>
                <a:t>μ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L]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9529983" y="4823821"/>
            <a:ext cx="1797121" cy="1985890"/>
            <a:chOff x="1398263" y="1087925"/>
            <a:chExt cx="1797121" cy="2379208"/>
          </a:xfrm>
        </p:grpSpPr>
        <p:sp>
          <p:nvSpPr>
            <p:cNvPr id="283" name="Freeform 74"/>
            <p:cNvSpPr>
              <a:spLocks noEditPoints="1"/>
            </p:cNvSpPr>
            <p:nvPr/>
          </p:nvSpPr>
          <p:spPr bwMode="auto">
            <a:xfrm>
              <a:off x="1917187" y="2436813"/>
              <a:ext cx="914400" cy="750888"/>
            </a:xfrm>
            <a:custGeom>
              <a:avLst/>
              <a:gdLst>
                <a:gd name="T0" fmla="*/ 0 w 798"/>
                <a:gd name="T1" fmla="*/ 0 h 473"/>
                <a:gd name="T2" fmla="*/ 146 w 798"/>
                <a:gd name="T3" fmla="*/ 0 h 473"/>
                <a:gd name="T4" fmla="*/ 146 w 798"/>
                <a:gd name="T5" fmla="*/ 473 h 473"/>
                <a:gd name="T6" fmla="*/ 0 w 798"/>
                <a:gd name="T7" fmla="*/ 473 h 473"/>
                <a:gd name="T8" fmla="*/ 0 w 798"/>
                <a:gd name="T9" fmla="*/ 0 h 473"/>
                <a:gd name="T10" fmla="*/ 652 w 798"/>
                <a:gd name="T11" fmla="*/ 223 h 473"/>
                <a:gd name="T12" fmla="*/ 798 w 798"/>
                <a:gd name="T13" fmla="*/ 223 h 473"/>
                <a:gd name="T14" fmla="*/ 798 w 798"/>
                <a:gd name="T15" fmla="*/ 473 h 473"/>
                <a:gd name="T16" fmla="*/ 652 w 798"/>
                <a:gd name="T17" fmla="*/ 473 h 473"/>
                <a:gd name="T18" fmla="*/ 652 w 798"/>
                <a:gd name="T19" fmla="*/ 22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8" h="473">
                  <a:moveTo>
                    <a:pt x="0" y="0"/>
                  </a:moveTo>
                  <a:lnTo>
                    <a:pt x="146" y="0"/>
                  </a:lnTo>
                  <a:lnTo>
                    <a:pt x="146" y="473"/>
                  </a:lnTo>
                  <a:lnTo>
                    <a:pt x="0" y="473"/>
                  </a:lnTo>
                  <a:lnTo>
                    <a:pt x="0" y="0"/>
                  </a:lnTo>
                  <a:close/>
                  <a:moveTo>
                    <a:pt x="652" y="223"/>
                  </a:moveTo>
                  <a:lnTo>
                    <a:pt x="798" y="223"/>
                  </a:lnTo>
                  <a:lnTo>
                    <a:pt x="798" y="473"/>
                  </a:lnTo>
                  <a:lnTo>
                    <a:pt x="652" y="473"/>
                  </a:lnTo>
                  <a:lnTo>
                    <a:pt x="652" y="223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75"/>
            <p:cNvSpPr>
              <a:spLocks noEditPoints="1"/>
            </p:cNvSpPr>
            <p:nvPr/>
          </p:nvSpPr>
          <p:spPr bwMode="auto">
            <a:xfrm>
              <a:off x="2130984" y="1916113"/>
              <a:ext cx="914400" cy="1271588"/>
            </a:xfrm>
            <a:custGeom>
              <a:avLst/>
              <a:gdLst>
                <a:gd name="T0" fmla="*/ 0 w 798"/>
                <a:gd name="T1" fmla="*/ 419 h 801"/>
                <a:gd name="T2" fmla="*/ 146 w 798"/>
                <a:gd name="T3" fmla="*/ 419 h 801"/>
                <a:gd name="T4" fmla="*/ 146 w 798"/>
                <a:gd name="T5" fmla="*/ 801 h 801"/>
                <a:gd name="T6" fmla="*/ 0 w 798"/>
                <a:gd name="T7" fmla="*/ 801 h 801"/>
                <a:gd name="T8" fmla="*/ 0 w 798"/>
                <a:gd name="T9" fmla="*/ 419 h 801"/>
                <a:gd name="T10" fmla="*/ 652 w 798"/>
                <a:gd name="T11" fmla="*/ 0 h 801"/>
                <a:gd name="T12" fmla="*/ 798 w 798"/>
                <a:gd name="T13" fmla="*/ 0 h 801"/>
                <a:gd name="T14" fmla="*/ 798 w 798"/>
                <a:gd name="T15" fmla="*/ 801 h 801"/>
                <a:gd name="T16" fmla="*/ 652 w 798"/>
                <a:gd name="T17" fmla="*/ 801 h 801"/>
                <a:gd name="T18" fmla="*/ 652 w 798"/>
                <a:gd name="T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8" h="801">
                  <a:moveTo>
                    <a:pt x="0" y="419"/>
                  </a:moveTo>
                  <a:lnTo>
                    <a:pt x="146" y="419"/>
                  </a:lnTo>
                  <a:lnTo>
                    <a:pt x="146" y="801"/>
                  </a:lnTo>
                  <a:lnTo>
                    <a:pt x="0" y="801"/>
                  </a:lnTo>
                  <a:lnTo>
                    <a:pt x="0" y="419"/>
                  </a:lnTo>
                  <a:close/>
                  <a:moveTo>
                    <a:pt x="652" y="0"/>
                  </a:moveTo>
                  <a:lnTo>
                    <a:pt x="798" y="0"/>
                  </a:lnTo>
                  <a:lnTo>
                    <a:pt x="798" y="801"/>
                  </a:lnTo>
                  <a:lnTo>
                    <a:pt x="652" y="801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76"/>
            <p:cNvSpPr>
              <a:spLocks noEditPoints="1"/>
            </p:cNvSpPr>
            <p:nvPr/>
          </p:nvSpPr>
          <p:spPr bwMode="auto">
            <a:xfrm>
              <a:off x="1983814" y="2389188"/>
              <a:ext cx="34925" cy="101601"/>
            </a:xfrm>
            <a:custGeom>
              <a:avLst/>
              <a:gdLst>
                <a:gd name="T0" fmla="*/ 11 w 22"/>
                <a:gd name="T1" fmla="*/ 32 h 64"/>
                <a:gd name="T2" fmla="*/ 11 w 22"/>
                <a:gd name="T3" fmla="*/ 64 h 64"/>
                <a:gd name="T4" fmla="*/ 11 w 22"/>
                <a:gd name="T5" fmla="*/ 32 h 64"/>
                <a:gd name="T6" fmla="*/ 11 w 22"/>
                <a:gd name="T7" fmla="*/ 0 h 64"/>
                <a:gd name="T8" fmla="*/ 0 w 22"/>
                <a:gd name="T9" fmla="*/ 64 h 64"/>
                <a:gd name="T10" fmla="*/ 22 w 22"/>
                <a:gd name="T11" fmla="*/ 64 h 64"/>
                <a:gd name="T12" fmla="*/ 0 w 22"/>
                <a:gd name="T13" fmla="*/ 0 h 64"/>
                <a:gd name="T14" fmla="*/ 22 w 22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64">
                  <a:moveTo>
                    <a:pt x="11" y="32"/>
                  </a:moveTo>
                  <a:lnTo>
                    <a:pt x="11" y="64"/>
                  </a:lnTo>
                  <a:moveTo>
                    <a:pt x="11" y="32"/>
                  </a:moveTo>
                  <a:lnTo>
                    <a:pt x="11" y="0"/>
                  </a:lnTo>
                  <a:moveTo>
                    <a:pt x="0" y="64"/>
                  </a:moveTo>
                  <a:lnTo>
                    <a:pt x="22" y="64"/>
                  </a:lnTo>
                  <a:moveTo>
                    <a:pt x="0" y="0"/>
                  </a:moveTo>
                  <a:lnTo>
                    <a:pt x="22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77"/>
            <p:cNvSpPr>
              <a:spLocks noEditPoints="1"/>
            </p:cNvSpPr>
            <p:nvPr/>
          </p:nvSpPr>
          <p:spPr bwMode="auto">
            <a:xfrm>
              <a:off x="2735928" y="2681022"/>
              <a:ext cx="34925" cy="246063"/>
            </a:xfrm>
            <a:custGeom>
              <a:avLst/>
              <a:gdLst>
                <a:gd name="T0" fmla="*/ 11 w 22"/>
                <a:gd name="T1" fmla="*/ 78 h 155"/>
                <a:gd name="T2" fmla="*/ 11 w 22"/>
                <a:gd name="T3" fmla="*/ 155 h 155"/>
                <a:gd name="T4" fmla="*/ 11 w 22"/>
                <a:gd name="T5" fmla="*/ 78 h 155"/>
                <a:gd name="T6" fmla="*/ 11 w 22"/>
                <a:gd name="T7" fmla="*/ 0 h 155"/>
                <a:gd name="T8" fmla="*/ 0 w 22"/>
                <a:gd name="T9" fmla="*/ 155 h 155"/>
                <a:gd name="T10" fmla="*/ 22 w 22"/>
                <a:gd name="T11" fmla="*/ 155 h 155"/>
                <a:gd name="T12" fmla="*/ 0 w 22"/>
                <a:gd name="T13" fmla="*/ 0 h 155"/>
                <a:gd name="T14" fmla="*/ 22 w 2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55">
                  <a:moveTo>
                    <a:pt x="11" y="78"/>
                  </a:moveTo>
                  <a:lnTo>
                    <a:pt x="11" y="155"/>
                  </a:lnTo>
                  <a:moveTo>
                    <a:pt x="11" y="78"/>
                  </a:moveTo>
                  <a:lnTo>
                    <a:pt x="11" y="0"/>
                  </a:lnTo>
                  <a:moveTo>
                    <a:pt x="0" y="155"/>
                  </a:moveTo>
                  <a:lnTo>
                    <a:pt x="22" y="155"/>
                  </a:lnTo>
                  <a:moveTo>
                    <a:pt x="0" y="0"/>
                  </a:moveTo>
                  <a:lnTo>
                    <a:pt x="22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78"/>
            <p:cNvSpPr>
              <a:spLocks noEditPoints="1"/>
            </p:cNvSpPr>
            <p:nvPr/>
          </p:nvSpPr>
          <p:spPr bwMode="auto">
            <a:xfrm>
              <a:off x="2206663" y="2468563"/>
              <a:ext cx="34925" cy="223838"/>
            </a:xfrm>
            <a:custGeom>
              <a:avLst/>
              <a:gdLst>
                <a:gd name="T0" fmla="*/ 11 w 22"/>
                <a:gd name="T1" fmla="*/ 68 h 141"/>
                <a:gd name="T2" fmla="*/ 11 w 22"/>
                <a:gd name="T3" fmla="*/ 141 h 141"/>
                <a:gd name="T4" fmla="*/ 11 w 22"/>
                <a:gd name="T5" fmla="*/ 68 h 141"/>
                <a:gd name="T6" fmla="*/ 11 w 22"/>
                <a:gd name="T7" fmla="*/ 0 h 141"/>
                <a:gd name="T8" fmla="*/ 0 w 22"/>
                <a:gd name="T9" fmla="*/ 141 h 141"/>
                <a:gd name="T10" fmla="*/ 22 w 22"/>
                <a:gd name="T11" fmla="*/ 141 h 141"/>
                <a:gd name="T12" fmla="*/ 0 w 22"/>
                <a:gd name="T13" fmla="*/ 0 h 141"/>
                <a:gd name="T14" fmla="*/ 22 w 22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1">
                  <a:moveTo>
                    <a:pt x="11" y="68"/>
                  </a:moveTo>
                  <a:lnTo>
                    <a:pt x="11" y="141"/>
                  </a:lnTo>
                  <a:moveTo>
                    <a:pt x="11" y="68"/>
                  </a:moveTo>
                  <a:lnTo>
                    <a:pt x="11" y="0"/>
                  </a:lnTo>
                  <a:moveTo>
                    <a:pt x="0" y="141"/>
                  </a:moveTo>
                  <a:lnTo>
                    <a:pt x="22" y="141"/>
                  </a:lnTo>
                  <a:moveTo>
                    <a:pt x="0" y="0"/>
                  </a:moveTo>
                  <a:lnTo>
                    <a:pt x="22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79"/>
            <p:cNvSpPr>
              <a:spLocks noEditPoints="1"/>
            </p:cNvSpPr>
            <p:nvPr/>
          </p:nvSpPr>
          <p:spPr bwMode="auto">
            <a:xfrm>
              <a:off x="2940303" y="1377950"/>
              <a:ext cx="34925" cy="1082675"/>
            </a:xfrm>
            <a:custGeom>
              <a:avLst/>
              <a:gdLst>
                <a:gd name="T0" fmla="*/ 11 w 22"/>
                <a:gd name="T1" fmla="*/ 341 h 682"/>
                <a:gd name="T2" fmla="*/ 11 w 22"/>
                <a:gd name="T3" fmla="*/ 682 h 682"/>
                <a:gd name="T4" fmla="*/ 11 w 22"/>
                <a:gd name="T5" fmla="*/ 341 h 682"/>
                <a:gd name="T6" fmla="*/ 11 w 22"/>
                <a:gd name="T7" fmla="*/ 0 h 682"/>
                <a:gd name="T8" fmla="*/ 0 w 22"/>
                <a:gd name="T9" fmla="*/ 682 h 682"/>
                <a:gd name="T10" fmla="*/ 22 w 22"/>
                <a:gd name="T11" fmla="*/ 682 h 682"/>
                <a:gd name="T12" fmla="*/ 0 w 22"/>
                <a:gd name="T13" fmla="*/ 0 h 682"/>
                <a:gd name="T14" fmla="*/ 22 w 22"/>
                <a:gd name="T1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682">
                  <a:moveTo>
                    <a:pt x="11" y="341"/>
                  </a:moveTo>
                  <a:lnTo>
                    <a:pt x="11" y="682"/>
                  </a:lnTo>
                  <a:moveTo>
                    <a:pt x="11" y="341"/>
                  </a:moveTo>
                  <a:lnTo>
                    <a:pt x="11" y="0"/>
                  </a:lnTo>
                  <a:moveTo>
                    <a:pt x="0" y="682"/>
                  </a:moveTo>
                  <a:lnTo>
                    <a:pt x="22" y="682"/>
                  </a:lnTo>
                  <a:moveTo>
                    <a:pt x="0" y="0"/>
                  </a:moveTo>
                  <a:lnTo>
                    <a:pt x="22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Line 80"/>
            <p:cNvSpPr>
              <a:spLocks noChangeShapeType="1"/>
            </p:cNvSpPr>
            <p:nvPr/>
          </p:nvSpPr>
          <p:spPr bwMode="auto">
            <a:xfrm flipV="1">
              <a:off x="1741488" y="1211263"/>
              <a:ext cx="0" cy="1979613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81"/>
            <p:cNvSpPr>
              <a:spLocks noEditPoints="1"/>
            </p:cNvSpPr>
            <p:nvPr/>
          </p:nvSpPr>
          <p:spPr bwMode="auto">
            <a:xfrm>
              <a:off x="1702402" y="1211263"/>
              <a:ext cx="45720" cy="1979613"/>
            </a:xfrm>
            <a:custGeom>
              <a:avLst/>
              <a:gdLst>
                <a:gd name="T0" fmla="*/ 0 w 18"/>
                <a:gd name="T1" fmla="*/ 1247 h 1247"/>
                <a:gd name="T2" fmla="*/ 18 w 18"/>
                <a:gd name="T3" fmla="*/ 1247 h 1247"/>
                <a:gd name="T4" fmla="*/ 0 w 18"/>
                <a:gd name="T5" fmla="*/ 1070 h 1247"/>
                <a:gd name="T6" fmla="*/ 18 w 18"/>
                <a:gd name="T7" fmla="*/ 1070 h 1247"/>
                <a:gd name="T8" fmla="*/ 0 w 18"/>
                <a:gd name="T9" fmla="*/ 892 h 1247"/>
                <a:gd name="T10" fmla="*/ 18 w 18"/>
                <a:gd name="T11" fmla="*/ 892 h 1247"/>
                <a:gd name="T12" fmla="*/ 0 w 18"/>
                <a:gd name="T13" fmla="*/ 715 h 1247"/>
                <a:gd name="T14" fmla="*/ 18 w 18"/>
                <a:gd name="T15" fmla="*/ 715 h 1247"/>
                <a:gd name="T16" fmla="*/ 0 w 18"/>
                <a:gd name="T17" fmla="*/ 533 h 1247"/>
                <a:gd name="T18" fmla="*/ 18 w 18"/>
                <a:gd name="T19" fmla="*/ 533 h 1247"/>
                <a:gd name="T20" fmla="*/ 0 w 18"/>
                <a:gd name="T21" fmla="*/ 355 h 1247"/>
                <a:gd name="T22" fmla="*/ 18 w 18"/>
                <a:gd name="T23" fmla="*/ 355 h 1247"/>
                <a:gd name="T24" fmla="*/ 0 w 18"/>
                <a:gd name="T25" fmla="*/ 178 h 1247"/>
                <a:gd name="T26" fmla="*/ 18 w 18"/>
                <a:gd name="T27" fmla="*/ 178 h 1247"/>
                <a:gd name="T28" fmla="*/ 0 w 18"/>
                <a:gd name="T29" fmla="*/ 0 h 1247"/>
                <a:gd name="T30" fmla="*/ 18 w 18"/>
                <a:gd name="T3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247">
                  <a:moveTo>
                    <a:pt x="0" y="1247"/>
                  </a:moveTo>
                  <a:lnTo>
                    <a:pt x="18" y="1247"/>
                  </a:lnTo>
                  <a:moveTo>
                    <a:pt x="0" y="1070"/>
                  </a:moveTo>
                  <a:lnTo>
                    <a:pt x="18" y="1070"/>
                  </a:lnTo>
                  <a:moveTo>
                    <a:pt x="0" y="892"/>
                  </a:moveTo>
                  <a:lnTo>
                    <a:pt x="18" y="892"/>
                  </a:lnTo>
                  <a:moveTo>
                    <a:pt x="0" y="715"/>
                  </a:moveTo>
                  <a:lnTo>
                    <a:pt x="18" y="715"/>
                  </a:lnTo>
                  <a:moveTo>
                    <a:pt x="0" y="533"/>
                  </a:moveTo>
                  <a:lnTo>
                    <a:pt x="18" y="533"/>
                  </a:lnTo>
                  <a:moveTo>
                    <a:pt x="0" y="355"/>
                  </a:moveTo>
                  <a:lnTo>
                    <a:pt x="18" y="355"/>
                  </a:lnTo>
                  <a:moveTo>
                    <a:pt x="0" y="178"/>
                  </a:moveTo>
                  <a:lnTo>
                    <a:pt x="18" y="178"/>
                  </a:lnTo>
                  <a:moveTo>
                    <a:pt x="0" y="0"/>
                  </a:moveTo>
                  <a:lnTo>
                    <a:pt x="18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Line 82"/>
            <p:cNvSpPr>
              <a:spLocks noChangeShapeType="1"/>
            </p:cNvSpPr>
            <p:nvPr/>
          </p:nvSpPr>
          <p:spPr bwMode="auto">
            <a:xfrm>
              <a:off x="1741488" y="3190876"/>
              <a:ext cx="1453896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83"/>
            <p:cNvSpPr>
              <a:spLocks noChangeArrowheads="1"/>
            </p:cNvSpPr>
            <p:nvPr/>
          </p:nvSpPr>
          <p:spPr bwMode="auto">
            <a:xfrm>
              <a:off x="1541481" y="3062775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3" name="Rectangle 84"/>
            <p:cNvSpPr>
              <a:spLocks noChangeArrowheads="1"/>
            </p:cNvSpPr>
            <p:nvPr/>
          </p:nvSpPr>
          <p:spPr bwMode="auto">
            <a:xfrm>
              <a:off x="1398263" y="2781787"/>
              <a:ext cx="2484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5" name="Rectangle 86"/>
            <p:cNvSpPr>
              <a:spLocks noChangeArrowheads="1"/>
            </p:cNvSpPr>
            <p:nvPr/>
          </p:nvSpPr>
          <p:spPr bwMode="auto">
            <a:xfrm>
              <a:off x="1398263" y="2216637"/>
              <a:ext cx="2484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0.6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7" name="Rectangle 88"/>
            <p:cNvSpPr>
              <a:spLocks noChangeArrowheads="1"/>
            </p:cNvSpPr>
            <p:nvPr/>
          </p:nvSpPr>
          <p:spPr bwMode="auto">
            <a:xfrm>
              <a:off x="1405685" y="1653075"/>
              <a:ext cx="248466" cy="258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9" name="Rectangle 90"/>
            <p:cNvSpPr>
              <a:spLocks noChangeArrowheads="1"/>
            </p:cNvSpPr>
            <p:nvPr/>
          </p:nvSpPr>
          <p:spPr bwMode="auto">
            <a:xfrm>
              <a:off x="1398263" y="1087925"/>
              <a:ext cx="2484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1.4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0" name="Rectangle 91"/>
            <p:cNvSpPr>
              <a:spLocks noChangeArrowheads="1"/>
            </p:cNvSpPr>
            <p:nvPr/>
          </p:nvSpPr>
          <p:spPr bwMode="auto">
            <a:xfrm>
              <a:off x="1921600" y="3218245"/>
              <a:ext cx="408766" cy="24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PCT 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Rectangle 92"/>
            <p:cNvSpPr>
              <a:spLocks noChangeArrowheads="1"/>
            </p:cNvSpPr>
            <p:nvPr/>
          </p:nvSpPr>
          <p:spPr bwMode="auto">
            <a:xfrm>
              <a:off x="2610263" y="3218245"/>
              <a:ext cx="519373" cy="24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BASO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02" name="Rectangle 301"/>
          <p:cNvSpPr/>
          <p:nvPr/>
        </p:nvSpPr>
        <p:spPr>
          <a:xfrm rot="16200000">
            <a:off x="9108666" y="5505461"/>
            <a:ext cx="532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[%]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sp>
        <p:nvSpPr>
          <p:cNvPr id="538" name="Rectangle 537"/>
          <p:cNvSpPr/>
          <p:nvPr/>
        </p:nvSpPr>
        <p:spPr>
          <a:xfrm rot="16200000">
            <a:off x="2248043" y="5504688"/>
            <a:ext cx="949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[mg/dL]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0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162686</TotalTime>
  <Words>161</Words>
  <Application>Microsoft Office PowerPoint</Application>
  <PresentationFormat>Widescreen</PresentationFormat>
  <Paragraphs>123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Tan</dc:creator>
  <cp:lastModifiedBy>Quy Hoa Le Thi</cp:lastModifiedBy>
  <cp:revision>2884</cp:revision>
  <cp:lastPrinted>2016-10-28T19:53:27Z</cp:lastPrinted>
  <dcterms:created xsi:type="dcterms:W3CDTF">2016-10-05T17:02:29Z</dcterms:created>
  <dcterms:modified xsi:type="dcterms:W3CDTF">2019-06-19T21:19:28Z</dcterms:modified>
</cp:coreProperties>
</file>