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9" r:id="rId2"/>
    <p:sldId id="257" r:id="rId3"/>
    <p:sldId id="258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44"/>
    <p:restoredTop sz="94644"/>
  </p:normalViewPr>
  <p:slideViewPr>
    <p:cSldViewPr snapToGrid="0" snapToObjects="1" showGuides="1">
      <p:cViewPr varScale="1">
        <p:scale>
          <a:sx n="78" d="100"/>
          <a:sy n="78" d="100"/>
        </p:scale>
        <p:origin x="121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hiotam\Desktop\Thioacetamide-S-oxide-Rat%20Cells-ATP-LDH-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hiotam\Project%20Data\DOD\DOD-B\DoD-B-Y2-Thioacetamide\Aim%203a\Preliminary%20Studies\Rat%20Renal%20Cells\Rat%20Renal%20Cell-LD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hiotam\Desktop\Thioacetamide-S-oxide-Rat%20Cells-ATP-LDH-Fin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hiotam\Project%20Data\DOD\DOD-B\DoD-B-Y2-Thioacetamide\Aim%203a\Preliminary%20Studies\Rat%20Renal%20Cells\CTGlo-Graphs-HR-RR-ReDo-033016%20Conc&amp;Time3-12h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42409013998627"/>
          <c:y val="0.17610130008895095"/>
          <c:w val="0.8104846250526504"/>
          <c:h val="0.7197730500860805"/>
        </c:manualLayout>
      </c:layout>
      <c:scatterChart>
        <c:scatterStyle val="lineMarker"/>
        <c:varyColors val="0"/>
        <c:ser>
          <c:idx val="0"/>
          <c:order val="0"/>
          <c:tx>
            <c:strRef>
              <c:f>'Hep-LDH'!$N$2</c:f>
              <c:strCache>
                <c:ptCount val="1"/>
                <c:pt idx="0">
                  <c:v>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'Hep-LDH'!$V$3:$V$7</c:f>
                <c:numCache>
                  <c:formatCode>General</c:formatCode>
                  <c:ptCount val="5"/>
                  <c:pt idx="0">
                    <c:v>3</c:v>
                  </c:pt>
                  <c:pt idx="1">
                    <c:v>4</c:v>
                  </c:pt>
                  <c:pt idx="2">
                    <c:v>5</c:v>
                  </c:pt>
                  <c:pt idx="3">
                    <c:v>4</c:v>
                  </c:pt>
                  <c:pt idx="4">
                    <c:v>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'Hep-LDH'!$M$3:$M$7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'Hep-LDH'!$N$3:$N$7</c:f>
              <c:numCache>
                <c:formatCode>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AC5-044C-BAA5-31E87E70537F}"/>
            </c:ext>
          </c:extLst>
        </c:ser>
        <c:ser>
          <c:idx val="1"/>
          <c:order val="1"/>
          <c:tx>
            <c:strRef>
              <c:f>'Hep-LDH'!$O$2</c:f>
              <c:strCache>
                <c:ptCount val="1"/>
                <c:pt idx="0">
                  <c:v>0.025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'Hep-LDH'!$W$3:$W$7</c:f>
                <c:numCache>
                  <c:formatCode>General</c:formatCode>
                  <c:ptCount val="5"/>
                  <c:pt idx="0">
                    <c:v>2</c:v>
                  </c:pt>
                  <c:pt idx="1">
                    <c:v>5</c:v>
                  </c:pt>
                  <c:pt idx="2">
                    <c:v>5</c:v>
                  </c:pt>
                  <c:pt idx="3">
                    <c:v>4</c:v>
                  </c:pt>
                  <c:pt idx="4">
                    <c:v>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'Hep-LDH'!$M$3:$M$7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'Hep-LDH'!$O$3:$O$7</c:f>
              <c:numCache>
                <c:formatCode>0</c:formatCode>
                <c:ptCount val="5"/>
                <c:pt idx="0">
                  <c:v>99</c:v>
                </c:pt>
                <c:pt idx="1">
                  <c:v>101</c:v>
                </c:pt>
                <c:pt idx="2">
                  <c:v>102</c:v>
                </c:pt>
                <c:pt idx="3">
                  <c:v>99</c:v>
                </c:pt>
                <c:pt idx="4">
                  <c:v>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AC5-044C-BAA5-31E87E70537F}"/>
            </c:ext>
          </c:extLst>
        </c:ser>
        <c:ser>
          <c:idx val="2"/>
          <c:order val="2"/>
          <c:tx>
            <c:strRef>
              <c:f>'Hep-LDH'!$P$2</c:f>
              <c:strCache>
                <c:ptCount val="1"/>
                <c:pt idx="0">
                  <c:v>0.125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'Hep-LDH'!$X$3:$X$7</c:f>
                <c:numCache>
                  <c:formatCode>General</c:formatCode>
                  <c:ptCount val="5"/>
                  <c:pt idx="0">
                    <c:v>2</c:v>
                  </c:pt>
                  <c:pt idx="1">
                    <c:v>6</c:v>
                  </c:pt>
                  <c:pt idx="2">
                    <c:v>7</c:v>
                  </c:pt>
                  <c:pt idx="3">
                    <c:v>5</c:v>
                  </c:pt>
                  <c:pt idx="4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'Hep-LDH'!$M$3:$M$7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'Hep-LDH'!$P$3:$P$7</c:f>
              <c:numCache>
                <c:formatCode>0</c:formatCode>
                <c:ptCount val="5"/>
                <c:pt idx="0">
                  <c:v>101</c:v>
                </c:pt>
                <c:pt idx="1">
                  <c:v>101</c:v>
                </c:pt>
                <c:pt idx="2">
                  <c:v>97</c:v>
                </c:pt>
                <c:pt idx="3">
                  <c:v>100</c:v>
                </c:pt>
                <c:pt idx="4">
                  <c:v>101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AC5-044C-BAA5-31E87E70537F}"/>
            </c:ext>
          </c:extLst>
        </c:ser>
        <c:ser>
          <c:idx val="3"/>
          <c:order val="3"/>
          <c:tx>
            <c:strRef>
              <c:f>'Hep-LDH'!$Q$2</c:f>
              <c:strCache>
                <c:ptCount val="1"/>
                <c:pt idx="0">
                  <c:v>0.25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'Hep-LDH'!$Y$3:$Y$7</c:f>
                <c:numCache>
                  <c:formatCode>General</c:formatCode>
                  <c:ptCount val="5"/>
                  <c:pt idx="0">
                    <c:v>1</c:v>
                  </c:pt>
                  <c:pt idx="1">
                    <c:v>4</c:v>
                  </c:pt>
                  <c:pt idx="2">
                    <c:v>1</c:v>
                  </c:pt>
                  <c:pt idx="3">
                    <c:v>6</c:v>
                  </c:pt>
                  <c:pt idx="4">
                    <c:v>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'Hep-LDH'!$M$3:$M$7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'Hep-LDH'!$Q$3:$Q$7</c:f>
              <c:numCache>
                <c:formatCode>0</c:formatCode>
                <c:ptCount val="5"/>
                <c:pt idx="0">
                  <c:v>98</c:v>
                </c:pt>
                <c:pt idx="1">
                  <c:v>100</c:v>
                </c:pt>
                <c:pt idx="2">
                  <c:v>98</c:v>
                </c:pt>
                <c:pt idx="3">
                  <c:v>97</c:v>
                </c:pt>
                <c:pt idx="4">
                  <c:v>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AC5-044C-BAA5-31E87E70537F}"/>
            </c:ext>
          </c:extLst>
        </c:ser>
        <c:ser>
          <c:idx val="4"/>
          <c:order val="4"/>
          <c:tx>
            <c:strRef>
              <c:f>'Hep-LDH'!$R$2</c:f>
              <c:strCache>
                <c:ptCount val="1"/>
                <c:pt idx="0">
                  <c:v>0.5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'Hep-LDH'!$Z$3:$Z$7</c:f>
                <c:numCache>
                  <c:formatCode>General</c:formatCode>
                  <c:ptCount val="5"/>
                  <c:pt idx="0">
                    <c:v>2</c:v>
                  </c:pt>
                  <c:pt idx="1">
                    <c:v>7</c:v>
                  </c:pt>
                  <c:pt idx="2">
                    <c:v>9</c:v>
                  </c:pt>
                  <c:pt idx="3">
                    <c:v>8</c:v>
                  </c:pt>
                  <c:pt idx="4">
                    <c:v>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'Hep-LDH'!$M$3:$M$7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'Hep-LDH'!$R$3:$R$7</c:f>
              <c:numCache>
                <c:formatCode>0</c:formatCode>
                <c:ptCount val="5"/>
                <c:pt idx="0">
                  <c:v>99</c:v>
                </c:pt>
                <c:pt idx="1">
                  <c:v>96</c:v>
                </c:pt>
                <c:pt idx="2">
                  <c:v>85</c:v>
                </c:pt>
                <c:pt idx="3">
                  <c:v>88</c:v>
                </c:pt>
                <c:pt idx="4">
                  <c:v>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AC5-044C-BAA5-31E87E70537F}"/>
            </c:ext>
          </c:extLst>
        </c:ser>
        <c:ser>
          <c:idx val="5"/>
          <c:order val="5"/>
          <c:tx>
            <c:strRef>
              <c:f>'Hep-LDH'!$S$2</c:f>
              <c:strCache>
                <c:ptCount val="1"/>
                <c:pt idx="0">
                  <c:v>1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'Hep-LDH'!$AA$3:$AA$7</c:f>
                <c:numCache>
                  <c:formatCode>General</c:formatCode>
                  <c:ptCount val="5"/>
                  <c:pt idx="0">
                    <c:v>5</c:v>
                  </c:pt>
                  <c:pt idx="1">
                    <c:v>5</c:v>
                  </c:pt>
                  <c:pt idx="2">
                    <c:v>10</c:v>
                  </c:pt>
                  <c:pt idx="3">
                    <c:v>8</c:v>
                  </c:pt>
                  <c:pt idx="4">
                    <c:v>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'Hep-LDH'!$M$3:$M$7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'Hep-LDH'!$S$3:$S$7</c:f>
              <c:numCache>
                <c:formatCode>0</c:formatCode>
                <c:ptCount val="5"/>
                <c:pt idx="0">
                  <c:v>101</c:v>
                </c:pt>
                <c:pt idx="1">
                  <c:v>94</c:v>
                </c:pt>
                <c:pt idx="2">
                  <c:v>85</c:v>
                </c:pt>
                <c:pt idx="3">
                  <c:v>83</c:v>
                </c:pt>
                <c:pt idx="4">
                  <c:v>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AC5-044C-BAA5-31E87E70537F}"/>
            </c:ext>
          </c:extLst>
        </c:ser>
        <c:ser>
          <c:idx val="6"/>
          <c:order val="6"/>
          <c:tx>
            <c:strRef>
              <c:f>'Hep-LDH'!$T$2</c:f>
              <c:strCache>
                <c:ptCount val="1"/>
                <c:pt idx="0">
                  <c:v>2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'Hep-LDH'!$AB$3:$AB$7</c:f>
                <c:numCache>
                  <c:formatCode>General</c:formatCode>
                  <c:ptCount val="5"/>
                  <c:pt idx="0">
                    <c:v>3</c:v>
                  </c:pt>
                  <c:pt idx="1">
                    <c:v>3</c:v>
                  </c:pt>
                  <c:pt idx="2">
                    <c:v>9</c:v>
                  </c:pt>
                  <c:pt idx="3">
                    <c:v>6</c:v>
                  </c:pt>
                  <c:pt idx="4">
                    <c:v>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'Hep-LDH'!$M$3:$M$7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'Hep-LDH'!$T$3:$T$7</c:f>
              <c:numCache>
                <c:formatCode>0</c:formatCode>
                <c:ptCount val="5"/>
                <c:pt idx="0">
                  <c:v>105</c:v>
                </c:pt>
                <c:pt idx="1">
                  <c:v>96</c:v>
                </c:pt>
                <c:pt idx="2">
                  <c:v>83</c:v>
                </c:pt>
                <c:pt idx="3">
                  <c:v>71</c:v>
                </c:pt>
                <c:pt idx="4">
                  <c:v>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AC5-044C-BAA5-31E87E70537F}"/>
            </c:ext>
          </c:extLst>
        </c:ser>
        <c:ser>
          <c:idx val="7"/>
          <c:order val="7"/>
          <c:tx>
            <c:strRef>
              <c:f>'Hep-LDH'!$U$2</c:f>
              <c:strCache>
                <c:ptCount val="1"/>
                <c:pt idx="0">
                  <c:v>4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'Hep-LDH'!$AC$3:$AC$7</c:f>
                <c:numCache>
                  <c:formatCode>General</c:formatCode>
                  <c:ptCount val="5"/>
                  <c:pt idx="0">
                    <c:v>3</c:v>
                  </c:pt>
                  <c:pt idx="1">
                    <c:v>4</c:v>
                  </c:pt>
                  <c:pt idx="2">
                    <c:v>9</c:v>
                  </c:pt>
                  <c:pt idx="3">
                    <c:v>6</c:v>
                  </c:pt>
                  <c:pt idx="4">
                    <c:v>6.1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'Hep-LDH'!$M$3:$M$7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'Hep-LDH'!$U$3:$U$7</c:f>
              <c:numCache>
                <c:formatCode>0</c:formatCode>
                <c:ptCount val="5"/>
                <c:pt idx="0">
                  <c:v>102</c:v>
                </c:pt>
                <c:pt idx="1">
                  <c:v>95</c:v>
                </c:pt>
                <c:pt idx="2">
                  <c:v>66</c:v>
                </c:pt>
                <c:pt idx="3">
                  <c:v>41</c:v>
                </c:pt>
                <c:pt idx="4" formatCode="0.0">
                  <c:v>18.3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AAC5-044C-BAA5-31E87E7053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4889359"/>
        <c:axId val="1626392991"/>
      </c:scatterChart>
      <c:valAx>
        <c:axId val="1624889359"/>
        <c:scaling>
          <c:orientation val="minMax"/>
          <c:max val="2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626392991"/>
        <c:crosses val="autoZero"/>
        <c:crossBetween val="midCat"/>
        <c:majorUnit val="3"/>
      </c:valAx>
      <c:valAx>
        <c:axId val="16263929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62488935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158107323366782"/>
          <c:y val="0.10610458931602311"/>
          <c:w val="0.79101206334103058"/>
          <c:h val="3.73087312569818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99270226263073"/>
          <c:y val="0.13433442332052728"/>
          <c:w val="0.85742857193042576"/>
          <c:h val="0.7365828468247408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Sheet2!$AO$51</c:f>
              <c:strCache>
                <c:ptCount val="1"/>
                <c:pt idx="0">
                  <c:v>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Sheet2!$AV$52:$AV$56</c:f>
                <c:numCache>
                  <c:formatCode>General</c:formatCode>
                  <c:ptCount val="5"/>
                  <c:pt idx="0">
                    <c:v>8</c:v>
                  </c:pt>
                  <c:pt idx="1">
                    <c:v>2</c:v>
                  </c:pt>
                  <c:pt idx="2">
                    <c:v>9</c:v>
                  </c:pt>
                  <c:pt idx="3">
                    <c:v>3</c:v>
                  </c:pt>
                  <c:pt idx="4">
                    <c:v>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Sheet2!$AN$52:$AN$56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Sheet2!$AO$52:$AO$56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A0-674A-8E99-AB1A72C00095}"/>
            </c:ext>
          </c:extLst>
        </c:ser>
        <c:ser>
          <c:idx val="1"/>
          <c:order val="1"/>
          <c:tx>
            <c:strRef>
              <c:f>Sheet2!$AP$51</c:f>
              <c:strCache>
                <c:ptCount val="1"/>
                <c:pt idx="0">
                  <c:v>0.125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Sheet2!$AW$52:$AW$56</c:f>
                <c:numCache>
                  <c:formatCode>General</c:formatCode>
                  <c:ptCount val="5"/>
                  <c:pt idx="0">
                    <c:v>7</c:v>
                  </c:pt>
                  <c:pt idx="1">
                    <c:v>8</c:v>
                  </c:pt>
                  <c:pt idx="2">
                    <c:v>11</c:v>
                  </c:pt>
                  <c:pt idx="3">
                    <c:v>2</c:v>
                  </c:pt>
                  <c:pt idx="4">
                    <c:v>-6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Sheet2!$AN$52:$AN$56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Sheet2!$AP$52:$AP$56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103</c:v>
                </c:pt>
                <c:pt idx="3">
                  <c:v>96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8A0-674A-8E99-AB1A72C00095}"/>
            </c:ext>
          </c:extLst>
        </c:ser>
        <c:ser>
          <c:idx val="2"/>
          <c:order val="2"/>
          <c:tx>
            <c:strRef>
              <c:f>Sheet2!$AQ$51</c:f>
              <c:strCache>
                <c:ptCount val="1"/>
                <c:pt idx="0">
                  <c:v>0.25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Sheet2!$AX$52:$AX$56</c:f>
                <c:numCache>
                  <c:formatCode>General</c:formatCode>
                  <c:ptCount val="5"/>
                  <c:pt idx="0">
                    <c:v>8</c:v>
                  </c:pt>
                  <c:pt idx="1">
                    <c:v>7</c:v>
                  </c:pt>
                  <c:pt idx="2">
                    <c:v>11</c:v>
                  </c:pt>
                  <c:pt idx="3">
                    <c:v>-8</c:v>
                  </c:pt>
                  <c:pt idx="4">
                    <c:v>-9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Sheet2!$AN$52:$AN$56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Sheet2!$AQ$52:$AQ$56</c:f>
              <c:numCache>
                <c:formatCode>General</c:formatCode>
                <c:ptCount val="5"/>
                <c:pt idx="0">
                  <c:v>97</c:v>
                </c:pt>
                <c:pt idx="1">
                  <c:v>105</c:v>
                </c:pt>
                <c:pt idx="2">
                  <c:v>95</c:v>
                </c:pt>
                <c:pt idx="3">
                  <c:v>92</c:v>
                </c:pt>
                <c:pt idx="4">
                  <c:v>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8A0-674A-8E99-AB1A72C00095}"/>
            </c:ext>
          </c:extLst>
        </c:ser>
        <c:ser>
          <c:idx val="3"/>
          <c:order val="3"/>
          <c:tx>
            <c:strRef>
              <c:f>Sheet2!$AR$51</c:f>
              <c:strCache>
                <c:ptCount val="1"/>
                <c:pt idx="0">
                  <c:v>0.5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Sheet2!$AY$52:$AY$55</c:f>
                <c:numCache>
                  <c:formatCode>General</c:formatCode>
                  <c:ptCount val="4"/>
                  <c:pt idx="0">
                    <c:v>6</c:v>
                  </c:pt>
                  <c:pt idx="1">
                    <c:v>7</c:v>
                  </c:pt>
                  <c:pt idx="2">
                    <c:v>10</c:v>
                  </c:pt>
                  <c:pt idx="3">
                    <c:v>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Sheet2!$AN$52:$AN$56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Sheet2!$AR$52:$AR$56</c:f>
              <c:numCache>
                <c:formatCode>General</c:formatCode>
                <c:ptCount val="5"/>
                <c:pt idx="0">
                  <c:v>98</c:v>
                </c:pt>
                <c:pt idx="1">
                  <c:v>100</c:v>
                </c:pt>
                <c:pt idx="2">
                  <c:v>87</c:v>
                </c:pt>
                <c:pt idx="3">
                  <c:v>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8A0-674A-8E99-AB1A72C00095}"/>
            </c:ext>
          </c:extLst>
        </c:ser>
        <c:ser>
          <c:idx val="4"/>
          <c:order val="4"/>
          <c:tx>
            <c:strRef>
              <c:f>Sheet2!$AS$51</c:f>
              <c:strCache>
                <c:ptCount val="1"/>
                <c:pt idx="0">
                  <c:v>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Sheet2!$AZ$52:$AZ$55</c:f>
                <c:numCache>
                  <c:formatCode>General</c:formatCode>
                  <c:ptCount val="4"/>
                  <c:pt idx="0">
                    <c:v>5</c:v>
                  </c:pt>
                  <c:pt idx="1">
                    <c:v>2</c:v>
                  </c:pt>
                  <c:pt idx="2">
                    <c:v>2</c:v>
                  </c:pt>
                  <c:pt idx="3">
                    <c:v>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Sheet2!$AN$52:$AN$56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Sheet2!$AS$52:$AS$56</c:f>
              <c:numCache>
                <c:formatCode>General</c:formatCode>
                <c:ptCount val="5"/>
                <c:pt idx="0">
                  <c:v>97</c:v>
                </c:pt>
                <c:pt idx="1">
                  <c:v>90</c:v>
                </c:pt>
                <c:pt idx="2">
                  <c:v>77</c:v>
                </c:pt>
                <c:pt idx="3">
                  <c:v>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8A0-674A-8E99-AB1A72C00095}"/>
            </c:ext>
          </c:extLst>
        </c:ser>
        <c:ser>
          <c:idx val="5"/>
          <c:order val="5"/>
          <c:tx>
            <c:strRef>
              <c:f>Sheet2!$AT$51</c:f>
              <c:strCache>
                <c:ptCount val="1"/>
                <c:pt idx="0">
                  <c:v>2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Sheet2!$BA$52:$BA$55</c:f>
                <c:numCache>
                  <c:formatCode>General</c:formatCode>
                  <c:ptCount val="4"/>
                  <c:pt idx="0">
                    <c:v>2</c:v>
                  </c:pt>
                  <c:pt idx="1">
                    <c:v>7</c:v>
                  </c:pt>
                  <c:pt idx="2">
                    <c:v>10</c:v>
                  </c:pt>
                  <c:pt idx="3">
                    <c:v>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Sheet2!$AN$52:$AN$56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Sheet2!$AT$52:$AT$56</c:f>
              <c:numCache>
                <c:formatCode>General</c:formatCode>
                <c:ptCount val="5"/>
                <c:pt idx="0">
                  <c:v>96</c:v>
                </c:pt>
                <c:pt idx="1">
                  <c:v>87</c:v>
                </c:pt>
                <c:pt idx="2">
                  <c:v>66</c:v>
                </c:pt>
                <c:pt idx="3">
                  <c:v>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8A0-674A-8E99-AB1A72C00095}"/>
            </c:ext>
          </c:extLst>
        </c:ser>
        <c:ser>
          <c:idx val="6"/>
          <c:order val="6"/>
          <c:tx>
            <c:strRef>
              <c:f>Sheet2!$AU$51</c:f>
              <c:strCache>
                <c:ptCount val="1"/>
                <c:pt idx="0">
                  <c:v>4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Sheet2!$BB$52:$BB$55</c:f>
                <c:numCache>
                  <c:formatCode>General</c:formatCode>
                  <c:ptCount val="4"/>
                  <c:pt idx="0">
                    <c:v>3</c:v>
                  </c:pt>
                  <c:pt idx="1">
                    <c:v>3</c:v>
                  </c:pt>
                  <c:pt idx="2">
                    <c:v>2</c:v>
                  </c:pt>
                  <c:pt idx="3">
                    <c:v>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Sheet2!$AN$52:$AN$56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Sheet2!$AU$52:$AU$56</c:f>
              <c:numCache>
                <c:formatCode>General</c:formatCode>
                <c:ptCount val="5"/>
                <c:pt idx="0">
                  <c:v>94</c:v>
                </c:pt>
                <c:pt idx="1">
                  <c:v>82</c:v>
                </c:pt>
                <c:pt idx="2">
                  <c:v>60</c:v>
                </c:pt>
                <c:pt idx="3">
                  <c:v>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8A0-674A-8E99-AB1A72C000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6964143"/>
        <c:axId val="1256238719"/>
      </c:scatterChart>
      <c:valAx>
        <c:axId val="1256964143"/>
        <c:scaling>
          <c:orientation val="minMax"/>
          <c:max val="2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256238719"/>
        <c:crosses val="autoZero"/>
        <c:crossBetween val="midCat"/>
        <c:majorUnit val="3"/>
      </c:valAx>
      <c:valAx>
        <c:axId val="12562387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2569641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69151562581587"/>
          <c:y val="4.9542603943015677E-2"/>
          <c:w val="0.75015397232633863"/>
          <c:h val="3.71382377558394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117385395583354E-2"/>
          <c:y val="9.6682837778055697E-2"/>
          <c:w val="0.86132437867797784"/>
          <c:h val="0.78310750398055728"/>
        </c:manualLayout>
      </c:layout>
      <c:scatterChart>
        <c:scatterStyle val="lineMarker"/>
        <c:varyColors val="0"/>
        <c:ser>
          <c:idx val="0"/>
          <c:order val="0"/>
          <c:tx>
            <c:strRef>
              <c:f>'Hep-ATP'!$O$3</c:f>
              <c:strCache>
                <c:ptCount val="1"/>
                <c:pt idx="0">
                  <c:v>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'Hep-ATP'!$W$4:$W$8</c:f>
                <c:numCache>
                  <c:formatCode>General</c:formatCode>
                  <c:ptCount val="5"/>
                  <c:pt idx="0">
                    <c:v>2</c:v>
                  </c:pt>
                  <c:pt idx="1">
                    <c:v>2</c:v>
                  </c:pt>
                  <c:pt idx="2">
                    <c:v>1.1547005383792517</c:v>
                  </c:pt>
                  <c:pt idx="3">
                    <c:v>2</c:v>
                  </c:pt>
                  <c:pt idx="4">
                    <c:v>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'Hep-ATP'!$N$4:$N$8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'Hep-ATP'!$O$4:$O$8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 formatCode="0">
                  <c:v>100</c:v>
                </c:pt>
                <c:pt idx="3">
                  <c:v>100</c:v>
                </c:pt>
                <c:pt idx="4" formatCode="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F63-A04A-9127-BF30E19D6CB2}"/>
            </c:ext>
          </c:extLst>
        </c:ser>
        <c:ser>
          <c:idx val="1"/>
          <c:order val="1"/>
          <c:tx>
            <c:strRef>
              <c:f>'Hep-ATP'!$P$3</c:f>
              <c:strCache>
                <c:ptCount val="1"/>
                <c:pt idx="0">
                  <c:v>0.025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'Hep-ATP'!$X$4:$X$8</c:f>
                <c:numCache>
                  <c:formatCode>General</c:formatCode>
                  <c:ptCount val="5"/>
                  <c:pt idx="0">
                    <c:v>3</c:v>
                  </c:pt>
                  <c:pt idx="1">
                    <c:v>2</c:v>
                  </c:pt>
                  <c:pt idx="2">
                    <c:v>1.1547005383792517</c:v>
                  </c:pt>
                  <c:pt idx="3">
                    <c:v>6</c:v>
                  </c:pt>
                  <c:pt idx="4">
                    <c:v>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'Hep-ATP'!$N$4:$N$8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'Hep-ATP'!$P$4:$P$8</c:f>
              <c:numCache>
                <c:formatCode>0</c:formatCode>
                <c:ptCount val="5"/>
                <c:pt idx="0">
                  <c:v>101</c:v>
                </c:pt>
                <c:pt idx="1">
                  <c:v>100</c:v>
                </c:pt>
                <c:pt idx="2">
                  <c:v>99</c:v>
                </c:pt>
                <c:pt idx="3">
                  <c:v>93</c:v>
                </c:pt>
                <c:pt idx="4">
                  <c:v>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63-A04A-9127-BF30E19D6CB2}"/>
            </c:ext>
          </c:extLst>
        </c:ser>
        <c:ser>
          <c:idx val="2"/>
          <c:order val="2"/>
          <c:tx>
            <c:strRef>
              <c:f>'Hep-ATP'!$Q$3</c:f>
              <c:strCache>
                <c:ptCount val="1"/>
                <c:pt idx="0">
                  <c:v>0.125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'Hep-ATP'!$Y$4:$Y$8</c:f>
                <c:numCache>
                  <c:formatCode>General</c:formatCode>
                  <c:ptCount val="5"/>
                  <c:pt idx="0">
                    <c:v>2</c:v>
                  </c:pt>
                  <c:pt idx="1">
                    <c:v>3</c:v>
                  </c:pt>
                  <c:pt idx="2">
                    <c:v>1.7320508075688774</c:v>
                  </c:pt>
                  <c:pt idx="3">
                    <c:v>8</c:v>
                  </c:pt>
                  <c:pt idx="4">
                    <c:v>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'Hep-ATP'!$N$4:$N$8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'Hep-ATP'!$Q$4:$Q$8</c:f>
              <c:numCache>
                <c:formatCode>0</c:formatCode>
                <c:ptCount val="5"/>
                <c:pt idx="0" formatCode="General">
                  <c:v>98</c:v>
                </c:pt>
                <c:pt idx="1">
                  <c:v>101</c:v>
                </c:pt>
                <c:pt idx="2">
                  <c:v>90</c:v>
                </c:pt>
                <c:pt idx="3">
                  <c:v>82</c:v>
                </c:pt>
                <c:pt idx="4">
                  <c:v>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F63-A04A-9127-BF30E19D6CB2}"/>
            </c:ext>
          </c:extLst>
        </c:ser>
        <c:ser>
          <c:idx val="3"/>
          <c:order val="3"/>
          <c:tx>
            <c:strRef>
              <c:f>'Hep-ATP'!$R$3</c:f>
              <c:strCache>
                <c:ptCount val="1"/>
                <c:pt idx="0">
                  <c:v>0.25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'Hep-ATP'!$Z$4:$Z$8</c:f>
                <c:numCache>
                  <c:formatCode>General</c:formatCode>
                  <c:ptCount val="5"/>
                  <c:pt idx="0">
                    <c:v>3</c:v>
                  </c:pt>
                  <c:pt idx="1">
                    <c:v>3</c:v>
                  </c:pt>
                  <c:pt idx="2">
                    <c:v>1.7320508075688774</c:v>
                  </c:pt>
                  <c:pt idx="3">
                    <c:v>9</c:v>
                  </c:pt>
                  <c:pt idx="4">
                    <c:v>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'Hep-ATP'!$N$4:$N$8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'Hep-ATP'!$R$4:$R$8</c:f>
              <c:numCache>
                <c:formatCode>0</c:formatCode>
                <c:ptCount val="5"/>
                <c:pt idx="0">
                  <c:v>94</c:v>
                </c:pt>
                <c:pt idx="1">
                  <c:v>98</c:v>
                </c:pt>
                <c:pt idx="2">
                  <c:v>85</c:v>
                </c:pt>
                <c:pt idx="3">
                  <c:v>79</c:v>
                </c:pt>
                <c:pt idx="4">
                  <c:v>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F63-A04A-9127-BF30E19D6CB2}"/>
            </c:ext>
          </c:extLst>
        </c:ser>
        <c:ser>
          <c:idx val="4"/>
          <c:order val="4"/>
          <c:tx>
            <c:strRef>
              <c:f>'Hep-ATP'!$S$3</c:f>
              <c:strCache>
                <c:ptCount val="1"/>
                <c:pt idx="0">
                  <c:v>0.5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'Hep-ATP'!$AA$4:$AA$8</c:f>
                <c:numCache>
                  <c:formatCode>General</c:formatCode>
                  <c:ptCount val="5"/>
                  <c:pt idx="0">
                    <c:v>4</c:v>
                  </c:pt>
                  <c:pt idx="1">
                    <c:v>4</c:v>
                  </c:pt>
                  <c:pt idx="2">
                    <c:v>2.3094010767585034</c:v>
                  </c:pt>
                  <c:pt idx="3">
                    <c:v>12</c:v>
                  </c:pt>
                  <c:pt idx="4">
                    <c:v>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'Hep-ATP'!$N$4:$N$8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'Hep-ATP'!$S$4:$S$8</c:f>
              <c:numCache>
                <c:formatCode>0</c:formatCode>
                <c:ptCount val="5"/>
                <c:pt idx="0">
                  <c:v>92</c:v>
                </c:pt>
                <c:pt idx="1">
                  <c:v>87</c:v>
                </c:pt>
                <c:pt idx="2">
                  <c:v>77</c:v>
                </c:pt>
                <c:pt idx="3">
                  <c:v>73</c:v>
                </c:pt>
                <c:pt idx="4">
                  <c:v>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F63-A04A-9127-BF30E19D6CB2}"/>
            </c:ext>
          </c:extLst>
        </c:ser>
        <c:ser>
          <c:idx val="5"/>
          <c:order val="5"/>
          <c:tx>
            <c:strRef>
              <c:f>'Hep-ATP'!$T$3</c:f>
              <c:strCache>
                <c:ptCount val="1"/>
                <c:pt idx="0">
                  <c:v>1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'Hep-ATP'!$AB$4:$AB$8</c:f>
                <c:numCache>
                  <c:formatCode>General</c:formatCode>
                  <c:ptCount val="5"/>
                  <c:pt idx="0">
                    <c:v>2</c:v>
                  </c:pt>
                  <c:pt idx="1">
                    <c:v>5</c:v>
                  </c:pt>
                  <c:pt idx="2">
                    <c:v>2.8867513459481291</c:v>
                  </c:pt>
                  <c:pt idx="3">
                    <c:v>10</c:v>
                  </c:pt>
                  <c:pt idx="4">
                    <c:v>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'Hep-ATP'!$N$4:$N$8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'Hep-ATP'!$T$4:$T$8</c:f>
              <c:numCache>
                <c:formatCode>General</c:formatCode>
                <c:ptCount val="5"/>
                <c:pt idx="0" formatCode="0">
                  <c:v>89</c:v>
                </c:pt>
                <c:pt idx="1">
                  <c:v>82</c:v>
                </c:pt>
                <c:pt idx="2" formatCode="0">
                  <c:v>70</c:v>
                </c:pt>
                <c:pt idx="3" formatCode="0">
                  <c:v>58</c:v>
                </c:pt>
                <c:pt idx="4" formatCode="0">
                  <c:v>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F63-A04A-9127-BF30E19D6CB2}"/>
            </c:ext>
          </c:extLst>
        </c:ser>
        <c:ser>
          <c:idx val="6"/>
          <c:order val="6"/>
          <c:tx>
            <c:strRef>
              <c:f>'Hep-ATP'!$U$3</c:f>
              <c:strCache>
                <c:ptCount val="1"/>
                <c:pt idx="0">
                  <c:v>2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'Hep-ATP'!$AC$4:$AC$8</c:f>
                <c:numCache>
                  <c:formatCode>General</c:formatCode>
                  <c:ptCount val="5"/>
                  <c:pt idx="0">
                    <c:v>4</c:v>
                  </c:pt>
                  <c:pt idx="1">
                    <c:v>8</c:v>
                  </c:pt>
                  <c:pt idx="2">
                    <c:v>4.6188021535170067</c:v>
                  </c:pt>
                  <c:pt idx="3">
                    <c:v>2</c:v>
                  </c:pt>
                  <c:pt idx="4">
                    <c:v>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'Hep-ATP'!$N$4:$N$8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'Hep-ATP'!$U$4:$U$8</c:f>
              <c:numCache>
                <c:formatCode>0</c:formatCode>
                <c:ptCount val="5"/>
                <c:pt idx="0">
                  <c:v>87</c:v>
                </c:pt>
                <c:pt idx="1">
                  <c:v>78</c:v>
                </c:pt>
                <c:pt idx="2">
                  <c:v>50</c:v>
                </c:pt>
                <c:pt idx="3">
                  <c:v>29</c:v>
                </c:pt>
                <c:pt idx="4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F63-A04A-9127-BF30E19D6CB2}"/>
            </c:ext>
          </c:extLst>
        </c:ser>
        <c:ser>
          <c:idx val="7"/>
          <c:order val="7"/>
          <c:tx>
            <c:strRef>
              <c:f>'Hep-ATP'!$V$3</c:f>
              <c:strCache>
                <c:ptCount val="1"/>
                <c:pt idx="0">
                  <c:v>4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'Hep-ATP'!$AD$4:$AD$8</c:f>
                <c:numCache>
                  <c:formatCode>General</c:formatCode>
                  <c:ptCount val="5"/>
                  <c:pt idx="0">
                    <c:v>3</c:v>
                  </c:pt>
                  <c:pt idx="1">
                    <c:v>4</c:v>
                  </c:pt>
                  <c:pt idx="2">
                    <c:v>2.3094010767585034</c:v>
                  </c:pt>
                  <c:pt idx="3">
                    <c:v>2</c:v>
                  </c:pt>
                  <c:pt idx="4">
                    <c:v>0.7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'Hep-ATP'!$N$4:$N$8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'Hep-ATP'!$V$4:$V$8</c:f>
              <c:numCache>
                <c:formatCode>0</c:formatCode>
                <c:ptCount val="5"/>
                <c:pt idx="0">
                  <c:v>85</c:v>
                </c:pt>
                <c:pt idx="1">
                  <c:v>63</c:v>
                </c:pt>
                <c:pt idx="2">
                  <c:v>23</c:v>
                </c:pt>
                <c:pt idx="3">
                  <c:v>8</c:v>
                </c:pt>
                <c:pt idx="4" formatCode="0.0">
                  <c:v>0.7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9F63-A04A-9127-BF30E19D6C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2319615"/>
        <c:axId val="1621910223"/>
      </c:scatterChart>
      <c:valAx>
        <c:axId val="1622319615"/>
        <c:scaling>
          <c:orientation val="minMax"/>
          <c:max val="2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621910223"/>
        <c:crosses val="autoZero"/>
        <c:crossBetween val="midCat"/>
        <c:majorUnit val="3"/>
      </c:valAx>
      <c:valAx>
        <c:axId val="1621910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62231961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965069096754828"/>
          <c:y val="9.5021923397836817E-3"/>
          <c:w val="0.81443526597650617"/>
          <c:h val="4.31407558902005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4597550306209"/>
          <c:y val="9.339824873350934E-2"/>
          <c:w val="0.80393966379202597"/>
          <c:h val="0.77363399904323749"/>
        </c:manualLayout>
      </c:layout>
      <c:scatterChart>
        <c:scatterStyle val="lineMarker"/>
        <c:varyColors val="0"/>
        <c:ser>
          <c:idx val="0"/>
          <c:order val="0"/>
          <c:tx>
            <c:strRef>
              <c:f>Rat!$B$84</c:f>
              <c:strCache>
                <c:ptCount val="1"/>
                <c:pt idx="0">
                  <c:v>CTGlo (ATP) 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Rat!$J$85:$J$89</c:f>
                <c:numCache>
                  <c:formatCode>General</c:formatCode>
                  <c:ptCount val="5"/>
                  <c:pt idx="0">
                    <c:v>0.73559159954393283</c:v>
                  </c:pt>
                  <c:pt idx="1">
                    <c:v>0.35047691176718193</c:v>
                  </c:pt>
                  <c:pt idx="2">
                    <c:v>0.34333621243498058</c:v>
                  </c:pt>
                  <c:pt idx="3">
                    <c:v>2.5498990925367666</c:v>
                  </c:pt>
                  <c:pt idx="4">
                    <c:v>1.7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Rat!$A$85:$A$89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Rat!$B$85:$B$89</c:f>
              <c:numCache>
                <c:formatCode>0.00</c:formatCode>
                <c:ptCount val="5"/>
                <c:pt idx="0">
                  <c:v>100.00000000000001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6CA-AF49-AA2C-FC51AF9AF90A}"/>
            </c:ext>
          </c:extLst>
        </c:ser>
        <c:ser>
          <c:idx val="1"/>
          <c:order val="1"/>
          <c:tx>
            <c:strRef>
              <c:f>Rat!$C$84</c:f>
              <c:strCache>
                <c:ptCount val="1"/>
                <c:pt idx="0">
                  <c:v>CTGlo (ATP) 0.125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Rat!$K$85:$K$89</c:f>
                <c:numCache>
                  <c:formatCode>General</c:formatCode>
                  <c:ptCount val="5"/>
                  <c:pt idx="0">
                    <c:v>2.2906906115837633</c:v>
                  </c:pt>
                  <c:pt idx="1">
                    <c:v>2.8777076529576977</c:v>
                  </c:pt>
                  <c:pt idx="2">
                    <c:v>0.92019735783203738</c:v>
                  </c:pt>
                  <c:pt idx="3">
                    <c:v>3.4098807538527298</c:v>
                  </c:pt>
                  <c:pt idx="4">
                    <c:v>1.86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Rat!$A$85:$A$89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Rat!$C$85:$C$89</c:f>
              <c:numCache>
                <c:formatCode>0.00</c:formatCode>
                <c:ptCount val="5"/>
                <c:pt idx="0">
                  <c:v>96.759233235971536</c:v>
                </c:pt>
                <c:pt idx="1">
                  <c:v>98.808849844146678</c:v>
                </c:pt>
                <c:pt idx="2">
                  <c:v>99</c:v>
                </c:pt>
                <c:pt idx="3">
                  <c:v>95.896442293050896</c:v>
                </c:pt>
                <c:pt idx="4">
                  <c:v>91.45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6CA-AF49-AA2C-FC51AF9AF90A}"/>
            </c:ext>
          </c:extLst>
        </c:ser>
        <c:ser>
          <c:idx val="2"/>
          <c:order val="2"/>
          <c:tx>
            <c:strRef>
              <c:f>Rat!$D$84</c:f>
              <c:strCache>
                <c:ptCount val="1"/>
                <c:pt idx="0">
                  <c:v>CTGlo (ATP) 0.25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Rat!$L$85:$L$89</c:f>
                <c:numCache>
                  <c:formatCode>General</c:formatCode>
                  <c:ptCount val="5"/>
                  <c:pt idx="0">
                    <c:v>2.3078129478288543</c:v>
                  </c:pt>
                  <c:pt idx="1">
                    <c:v>1.3431637856956358</c:v>
                  </c:pt>
                  <c:pt idx="2">
                    <c:v>6.2962290517629098</c:v>
                  </c:pt>
                  <c:pt idx="3">
                    <c:v>1.4945943392507834</c:v>
                  </c:pt>
                  <c:pt idx="4">
                    <c:v>4.54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Rat!$A$85:$A$89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Rat!$D$85:$D$89</c:f>
              <c:numCache>
                <c:formatCode>0.00</c:formatCode>
                <c:ptCount val="5"/>
                <c:pt idx="0">
                  <c:v>98.383086389681736</c:v>
                </c:pt>
                <c:pt idx="1">
                  <c:v>99.324122664375366</c:v>
                </c:pt>
                <c:pt idx="2">
                  <c:v>87.6</c:v>
                </c:pt>
                <c:pt idx="3">
                  <c:v>85.14545106396605</c:v>
                </c:pt>
                <c:pt idx="4">
                  <c:v>67.459999999999994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6CA-AF49-AA2C-FC51AF9AF90A}"/>
            </c:ext>
          </c:extLst>
        </c:ser>
        <c:ser>
          <c:idx val="3"/>
          <c:order val="3"/>
          <c:tx>
            <c:strRef>
              <c:f>Rat!$E$84</c:f>
              <c:strCache>
                <c:ptCount val="1"/>
                <c:pt idx="0">
                  <c:v>CTGlo (ATP) 0.5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Rat!$M$85:$M$88</c:f>
                <c:numCache>
                  <c:formatCode>General</c:formatCode>
                  <c:ptCount val="4"/>
                  <c:pt idx="0">
                    <c:v>3.1086985712868782</c:v>
                  </c:pt>
                  <c:pt idx="1">
                    <c:v>1.6948237023652184</c:v>
                  </c:pt>
                  <c:pt idx="2">
                    <c:v>1.0692898392786867</c:v>
                  </c:pt>
                  <c:pt idx="3">
                    <c:v>1.7308952068458308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Rat!$A$85:$A$89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Rat!$E$85:$E$89</c:f>
              <c:numCache>
                <c:formatCode>0.00</c:formatCode>
                <c:ptCount val="5"/>
                <c:pt idx="0">
                  <c:v>95.350505927410993</c:v>
                </c:pt>
                <c:pt idx="1">
                  <c:v>93.167616240863936</c:v>
                </c:pt>
                <c:pt idx="2">
                  <c:v>75.252054729880101</c:v>
                </c:pt>
                <c:pt idx="3">
                  <c:v>62.507458316750224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6CA-AF49-AA2C-FC51AF9AF90A}"/>
            </c:ext>
          </c:extLst>
        </c:ser>
        <c:ser>
          <c:idx val="4"/>
          <c:order val="4"/>
          <c:tx>
            <c:strRef>
              <c:f>Rat!$F$84</c:f>
              <c:strCache>
                <c:ptCount val="1"/>
                <c:pt idx="0">
                  <c:v>CTGlo (ATP) 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Rat!$N$85:$N$88</c:f>
                <c:numCache>
                  <c:formatCode>General</c:formatCode>
                  <c:ptCount val="4"/>
                  <c:pt idx="0">
                    <c:v>2.9234427531726808</c:v>
                  </c:pt>
                  <c:pt idx="1">
                    <c:v>1.2726669334349561</c:v>
                  </c:pt>
                  <c:pt idx="2">
                    <c:v>1.1265831734233196</c:v>
                  </c:pt>
                  <c:pt idx="3">
                    <c:v>1.8074218352846707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Rat!$A$85:$A$89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Rat!$F$85:$F$89</c:f>
              <c:numCache>
                <c:formatCode>0.00</c:formatCode>
                <c:ptCount val="5"/>
                <c:pt idx="0">
                  <c:v>90.583039617159272</c:v>
                </c:pt>
                <c:pt idx="1">
                  <c:v>75.547962530966558</c:v>
                </c:pt>
                <c:pt idx="2">
                  <c:v>61.829116107462575</c:v>
                </c:pt>
                <c:pt idx="3">
                  <c:v>50.855165860547608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6CA-AF49-AA2C-FC51AF9AF90A}"/>
            </c:ext>
          </c:extLst>
        </c:ser>
        <c:ser>
          <c:idx val="5"/>
          <c:order val="5"/>
          <c:tx>
            <c:strRef>
              <c:f>Rat!$G$84</c:f>
              <c:strCache>
                <c:ptCount val="1"/>
                <c:pt idx="0">
                  <c:v>CTGlo (ATP) 2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Rat!$O$85:$O$88</c:f>
                <c:numCache>
                  <c:formatCode>General</c:formatCode>
                  <c:ptCount val="4"/>
                  <c:pt idx="0">
                    <c:v>2.3101176067846505</c:v>
                  </c:pt>
                  <c:pt idx="1">
                    <c:v>1.4543973231753662</c:v>
                  </c:pt>
                  <c:pt idx="2">
                    <c:v>0.84606004118690536</c:v>
                  </c:pt>
                  <c:pt idx="3">
                    <c:v>2.6562181513477419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Rat!$A$85:$A$89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Rat!$G$85:$G$89</c:f>
              <c:numCache>
                <c:formatCode>0.00</c:formatCode>
                <c:ptCount val="5"/>
                <c:pt idx="0">
                  <c:v>76.738650550271103</c:v>
                </c:pt>
                <c:pt idx="1">
                  <c:v>58.845092929787711</c:v>
                </c:pt>
                <c:pt idx="2">
                  <c:v>44.624798576212015</c:v>
                </c:pt>
                <c:pt idx="3">
                  <c:v>28.583145282455359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76CA-AF49-AA2C-FC51AF9AF90A}"/>
            </c:ext>
          </c:extLst>
        </c:ser>
        <c:ser>
          <c:idx val="6"/>
          <c:order val="6"/>
          <c:tx>
            <c:strRef>
              <c:f>Rat!$H$84</c:f>
              <c:strCache>
                <c:ptCount val="1"/>
                <c:pt idx="0">
                  <c:v>CTGlo (ATP) 4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Rat!$P$85:$P$88</c:f>
                <c:numCache>
                  <c:formatCode>General</c:formatCode>
                  <c:ptCount val="4"/>
                  <c:pt idx="0">
                    <c:v>1.21790469327655</c:v>
                  </c:pt>
                  <c:pt idx="1">
                    <c:v>1.2590827519685281</c:v>
                  </c:pt>
                  <c:pt idx="2">
                    <c:v>2.1756487594034284</c:v>
                  </c:pt>
                  <c:pt idx="3">
                    <c:v>1.096095834444162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Rat!$A$85:$A$89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24</c:v>
                </c:pt>
              </c:numCache>
            </c:numRef>
          </c:xVal>
          <c:yVal>
            <c:numRef>
              <c:f>Rat!$H$85:$H$89</c:f>
              <c:numCache>
                <c:formatCode>0.00</c:formatCode>
                <c:ptCount val="5"/>
                <c:pt idx="0">
                  <c:v>61.957423125473191</c:v>
                </c:pt>
                <c:pt idx="1">
                  <c:v>48.666781766569365</c:v>
                </c:pt>
                <c:pt idx="2">
                  <c:v>27.484247974284074</c:v>
                </c:pt>
                <c:pt idx="3">
                  <c:v>13.382883350945745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76CA-AF49-AA2C-FC51AF9AF9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6361263"/>
        <c:axId val="1224357087"/>
      </c:scatterChart>
      <c:valAx>
        <c:axId val="1226361263"/>
        <c:scaling>
          <c:orientation val="minMax"/>
          <c:max val="2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224357087"/>
        <c:crosses val="autoZero"/>
        <c:crossBetween val="midCat"/>
        <c:majorUnit val="3"/>
      </c:valAx>
      <c:valAx>
        <c:axId val="12243570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22636126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319776445018102"/>
          <c:y val="3.0623220797742779E-4"/>
          <c:w val="0.83798828388233415"/>
          <c:h val="8.03497599480837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E3F62-5609-BC4C-88E7-4F87DA80637E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80D4E-537A-8E40-96B1-29F806EAC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43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E80D4E-537A-8E40-96B1-29F806EAC4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0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8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36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18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9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0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7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17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20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27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86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16758-3EF0-0A45-B079-97BE852FEA32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462E8-52C0-5841-A2AA-B2208B06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2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F4D81BF-F38F-473C-89F1-777B7ABF1125}"/>
              </a:ext>
            </a:extLst>
          </p:cNvPr>
          <p:cNvGrpSpPr/>
          <p:nvPr/>
        </p:nvGrpSpPr>
        <p:grpSpPr>
          <a:xfrm>
            <a:off x="1456706" y="477431"/>
            <a:ext cx="6635330" cy="6269251"/>
            <a:chOff x="1456706" y="477431"/>
            <a:chExt cx="6635330" cy="6269251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5F95047D-ADD4-4743-A94F-FAB1E84AF7F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50631061"/>
                </p:ext>
              </p:extLst>
            </p:nvPr>
          </p:nvGraphicFramePr>
          <p:xfrm>
            <a:off x="1584469" y="477431"/>
            <a:ext cx="6507567" cy="59223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36BC40D-4E31-F94C-BE60-9E90843D67C1}"/>
                </a:ext>
              </a:extLst>
            </p:cNvPr>
            <p:cNvSpPr txBox="1"/>
            <p:nvPr/>
          </p:nvSpPr>
          <p:spPr>
            <a:xfrm rot="16200000">
              <a:off x="1079717" y="3547017"/>
              <a:ext cx="13480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Helvetica" pitchFamily="2" charset="0"/>
                </a:rPr>
                <a:t>Viability (%)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3B4A861-CD27-5443-B3B7-BE6061293D2B}"/>
                </a:ext>
              </a:extLst>
            </p:cNvPr>
            <p:cNvSpPr txBox="1"/>
            <p:nvPr/>
          </p:nvSpPr>
          <p:spPr>
            <a:xfrm>
              <a:off x="3858553" y="6091956"/>
              <a:ext cx="18690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Helvetica" pitchFamily="2" charset="0"/>
                </a:rPr>
                <a:t>Time exposed (h)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5B25A3A-686E-F64A-BB22-0B28C47F1474}"/>
                </a:ext>
              </a:extLst>
            </p:cNvPr>
            <p:cNvSpPr txBox="1"/>
            <p:nvPr/>
          </p:nvSpPr>
          <p:spPr>
            <a:xfrm>
              <a:off x="1715636" y="1106043"/>
              <a:ext cx="10550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pitchFamily="2" charset="0"/>
                </a:rPr>
                <a:t>Doses (</a:t>
              </a:r>
              <a:r>
                <a:rPr lang="en-US" sz="1200" b="1" dirty="0" err="1">
                  <a:latin typeface="Helvetica" pitchFamily="2" charset="0"/>
                </a:rPr>
                <a:t>mM</a:t>
              </a:r>
              <a:r>
                <a:rPr lang="en-US" sz="1200" b="1" dirty="0">
                  <a:latin typeface="Helvetica" pitchFamily="2" charset="0"/>
                </a:rPr>
                <a:t>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1A4D023-DFD1-2542-A933-4713F28DABBF}"/>
                </a:ext>
              </a:extLst>
            </p:cNvPr>
            <p:cNvSpPr txBox="1"/>
            <p:nvPr/>
          </p:nvSpPr>
          <p:spPr>
            <a:xfrm>
              <a:off x="1456706" y="6377350"/>
              <a:ext cx="61028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Figure S1. Thioacetamide-S-oxide-Rat-Hepatocytes-LDH activity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6233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7D7B88D-3764-4846-A396-25CDFFCF0D83}"/>
              </a:ext>
            </a:extLst>
          </p:cNvPr>
          <p:cNvGrpSpPr/>
          <p:nvPr/>
        </p:nvGrpSpPr>
        <p:grpSpPr>
          <a:xfrm>
            <a:off x="1433038" y="814756"/>
            <a:ext cx="6270206" cy="5955376"/>
            <a:chOff x="1433038" y="814756"/>
            <a:chExt cx="6270206" cy="5955376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005DB33A-DFFC-C24B-A41A-79B58E76595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29843114"/>
                </p:ext>
              </p:extLst>
            </p:nvPr>
          </p:nvGraphicFramePr>
          <p:xfrm>
            <a:off x="1440755" y="814756"/>
            <a:ext cx="6262489" cy="57707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DD1BC4D-4D40-5C47-81C2-83AFFFBAD245}"/>
                </a:ext>
              </a:extLst>
            </p:cNvPr>
            <p:cNvSpPr txBox="1"/>
            <p:nvPr/>
          </p:nvSpPr>
          <p:spPr>
            <a:xfrm>
              <a:off x="1433038" y="6400800"/>
              <a:ext cx="5827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Figure S2. Thioacetamide-S-oxide-Rat-Renal cell-LDH activity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2A3DBBE-9EEE-2B40-81CD-FF93193B3B7C}"/>
                </a:ext>
              </a:extLst>
            </p:cNvPr>
            <p:cNvSpPr txBox="1"/>
            <p:nvPr/>
          </p:nvSpPr>
          <p:spPr>
            <a:xfrm rot="16200000">
              <a:off x="928285" y="3563201"/>
              <a:ext cx="13480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Helvetica" pitchFamily="2" charset="0"/>
                </a:rPr>
                <a:t>Viability (%)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8DEDD1-1C57-3947-B524-2F2260A0B80D}"/>
                </a:ext>
              </a:extLst>
            </p:cNvPr>
            <p:cNvSpPr txBox="1"/>
            <p:nvPr/>
          </p:nvSpPr>
          <p:spPr>
            <a:xfrm>
              <a:off x="3858553" y="6091956"/>
              <a:ext cx="18690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Helvetica" pitchFamily="2" charset="0"/>
                </a:rPr>
                <a:t>Time exposed (h)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A44DF24-9102-4C44-B8F6-F2715CA5B886}"/>
                </a:ext>
              </a:extLst>
            </p:cNvPr>
            <p:cNvSpPr txBox="1"/>
            <p:nvPr/>
          </p:nvSpPr>
          <p:spPr>
            <a:xfrm>
              <a:off x="1715636" y="1106043"/>
              <a:ext cx="10550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pitchFamily="2" charset="0"/>
                </a:rPr>
                <a:t>Doses (</a:t>
              </a:r>
              <a:r>
                <a:rPr lang="en-US" sz="1200" b="1" dirty="0" err="1">
                  <a:latin typeface="Helvetica" pitchFamily="2" charset="0"/>
                </a:rPr>
                <a:t>mM</a:t>
              </a:r>
              <a:r>
                <a:rPr lang="en-US" sz="1200" b="1" dirty="0">
                  <a:latin typeface="Helvetica" pitchFamily="2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3405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E4E49DA-4614-4C12-9751-1C2F689929E1}"/>
              </a:ext>
            </a:extLst>
          </p:cNvPr>
          <p:cNvGrpSpPr/>
          <p:nvPr/>
        </p:nvGrpSpPr>
        <p:grpSpPr>
          <a:xfrm>
            <a:off x="1433038" y="1073220"/>
            <a:ext cx="6457864" cy="5726622"/>
            <a:chOff x="1433038" y="1073220"/>
            <a:chExt cx="6457864" cy="5726622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6D87D157-DF4E-2849-8C90-F4221124A95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16385076"/>
                </p:ext>
              </p:extLst>
            </p:nvPr>
          </p:nvGraphicFramePr>
          <p:xfrm>
            <a:off x="1695242" y="1073220"/>
            <a:ext cx="6195660" cy="53572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92359EB-5020-084F-AAA5-E38F90A24374}"/>
                </a:ext>
              </a:extLst>
            </p:cNvPr>
            <p:cNvSpPr txBox="1"/>
            <p:nvPr/>
          </p:nvSpPr>
          <p:spPr>
            <a:xfrm rot="16200000">
              <a:off x="928285" y="3563201"/>
              <a:ext cx="13480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Helvetica" pitchFamily="2" charset="0"/>
                </a:rPr>
                <a:t>Viability (%)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F1EFE76-E9A5-9C4B-B3F7-505DE9907EBF}"/>
                </a:ext>
              </a:extLst>
            </p:cNvPr>
            <p:cNvSpPr txBox="1"/>
            <p:nvPr/>
          </p:nvSpPr>
          <p:spPr>
            <a:xfrm>
              <a:off x="3858553" y="6091956"/>
              <a:ext cx="18690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Helvetica" pitchFamily="2" charset="0"/>
                </a:rPr>
                <a:t>Time exposed (h)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F9D33D6-2D4C-1946-8DDF-F5C95E3C3668}"/>
                </a:ext>
              </a:extLst>
            </p:cNvPr>
            <p:cNvSpPr txBox="1"/>
            <p:nvPr/>
          </p:nvSpPr>
          <p:spPr>
            <a:xfrm>
              <a:off x="1715636" y="1106043"/>
              <a:ext cx="10550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pitchFamily="2" charset="0"/>
                </a:rPr>
                <a:t>Doses (</a:t>
              </a:r>
              <a:r>
                <a:rPr lang="en-US" sz="1200" b="1" dirty="0" err="1">
                  <a:latin typeface="Helvetica" pitchFamily="2" charset="0"/>
                </a:rPr>
                <a:t>mM</a:t>
              </a:r>
              <a:r>
                <a:rPr lang="en-US" sz="1200" b="1" dirty="0">
                  <a:latin typeface="Helvetica" pitchFamily="2" charset="0"/>
                </a:rPr>
                <a:t>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D4B9CDE-3680-B14F-86AC-0FFD0C596077}"/>
                </a:ext>
              </a:extLst>
            </p:cNvPr>
            <p:cNvSpPr txBox="1"/>
            <p:nvPr/>
          </p:nvSpPr>
          <p:spPr>
            <a:xfrm>
              <a:off x="1433038" y="6430510"/>
              <a:ext cx="62287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Figure S3. Thioacetamide-S-oxide-Rat—Hepatocytes-ATP Content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6446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D563A87-5310-4C40-A2E8-0387CFB4BE8C}"/>
              </a:ext>
            </a:extLst>
          </p:cNvPr>
          <p:cNvGrpSpPr/>
          <p:nvPr/>
        </p:nvGrpSpPr>
        <p:grpSpPr>
          <a:xfrm>
            <a:off x="1205714" y="1011504"/>
            <a:ext cx="6400800" cy="5811069"/>
            <a:chOff x="1205714" y="1011504"/>
            <a:chExt cx="6400800" cy="5811069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7D53F7BF-B2D5-7F4A-B300-C0B295F0D31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16421967"/>
                </p:ext>
              </p:extLst>
            </p:nvPr>
          </p:nvGraphicFramePr>
          <p:xfrm>
            <a:off x="1205714" y="1011504"/>
            <a:ext cx="6400800" cy="55750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E03BFD2-4512-E443-A4F7-61799CFAD2DE}"/>
                </a:ext>
              </a:extLst>
            </p:cNvPr>
            <p:cNvSpPr txBox="1"/>
            <p:nvPr/>
          </p:nvSpPr>
          <p:spPr>
            <a:xfrm>
              <a:off x="1352694" y="6453241"/>
              <a:ext cx="5863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Figure S4. Thioacetamide-S-oxide-Rat-Renal cell-ATP Content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ABE969D-82A5-7548-A40C-DF6B6DFCB2C4}"/>
                </a:ext>
              </a:extLst>
            </p:cNvPr>
            <p:cNvSpPr txBox="1"/>
            <p:nvPr/>
          </p:nvSpPr>
          <p:spPr>
            <a:xfrm rot="16200000">
              <a:off x="793022" y="3131619"/>
              <a:ext cx="1488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Helvetica" pitchFamily="2" charset="0"/>
                </a:rPr>
                <a:t>Viability (%)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822DD1-B3D3-714E-BBA2-7818F570A8C1}"/>
                </a:ext>
              </a:extLst>
            </p:cNvPr>
            <p:cNvSpPr txBox="1"/>
            <p:nvPr/>
          </p:nvSpPr>
          <p:spPr>
            <a:xfrm>
              <a:off x="3858553" y="6091956"/>
              <a:ext cx="2078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Helvetica" pitchFamily="2" charset="0"/>
                </a:rPr>
                <a:t>Time exposed (h)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0856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</TotalTime>
  <Words>65</Words>
  <Application>Microsoft Office PowerPoint</Application>
  <PresentationFormat>On-screen Show (4:3)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Richard Printz</cp:lastModifiedBy>
  <cp:revision>14</cp:revision>
  <dcterms:created xsi:type="dcterms:W3CDTF">2019-07-05T18:18:13Z</dcterms:created>
  <dcterms:modified xsi:type="dcterms:W3CDTF">2019-07-29T17:52:38Z</dcterms:modified>
</cp:coreProperties>
</file>