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96" r:id="rId2"/>
    <p:sldId id="257" r:id="rId3"/>
    <p:sldId id="266" r:id="rId4"/>
    <p:sldId id="258" r:id="rId5"/>
    <p:sldId id="298" r:id="rId6"/>
    <p:sldId id="260" r:id="rId7"/>
    <p:sldId id="261" r:id="rId8"/>
    <p:sldId id="299" r:id="rId9"/>
    <p:sldId id="300" r:id="rId10"/>
    <p:sldId id="265"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revano Dean" initials="TD" lastIdx="47" clrIdx="0">
    <p:extLst>
      <p:ext uri="{19B8F6BF-5375-455C-9EA6-DF929625EA0E}">
        <p15:presenceInfo xmlns:p15="http://schemas.microsoft.com/office/powerpoint/2012/main" userId="Trevano Dean" providerId="None"/>
      </p:ext>
    </p:extLst>
  </p:cmAuthor>
  <p:cmAuthor id="2" name="Sharon Freedman, M.D." initials="SFM" lastIdx="9" clrIdx="1">
    <p:extLst>
      <p:ext uri="{19B8F6BF-5375-455C-9EA6-DF929625EA0E}">
        <p15:presenceInfo xmlns:p15="http://schemas.microsoft.com/office/powerpoint/2012/main" userId="Sharon Freedman, M.D." providerId="None"/>
      </p:ext>
    </p:extLst>
  </p:cmAuthor>
  <p:cmAuthor id="3" name="Michael Repka" initials="MR" lastIdx="15" clrIdx="2">
    <p:extLst>
      <p:ext uri="{19B8F6BF-5375-455C-9EA6-DF929625EA0E}">
        <p15:presenceInfo xmlns:p15="http://schemas.microsoft.com/office/powerpoint/2012/main" userId="S::mrepka1@jh.edu::5a9ca379-12b8-4838-bc84-e2bff034348d" providerId="AD"/>
      </p:ext>
    </p:extLst>
  </p:cmAuthor>
  <p:cmAuthor id="4" name="Julianne Robinson" initials="JR" lastIdx="23" clrIdx="3">
    <p:extLst>
      <p:ext uri="{19B8F6BF-5375-455C-9EA6-DF929625EA0E}">
        <p15:presenceInfo xmlns:p15="http://schemas.microsoft.com/office/powerpoint/2012/main" userId="S-1-5-21-484763869-1644491937-1801674531-22673" providerId="AD"/>
      </p:ext>
    </p:extLst>
  </p:cmAuthor>
  <p:cmAuthor id="5" name="Jonathan M Holmes" initials="JMH" lastIdx="9" clrIdx="4"/>
  <p:cmAuthor id="6" name="Michele Melia" initials="MM" lastIdx="7" clrIdx="5">
    <p:extLst>
      <p:ext uri="{19B8F6BF-5375-455C-9EA6-DF929625EA0E}">
        <p15:presenceInfo xmlns:p15="http://schemas.microsoft.com/office/powerpoint/2012/main" userId="S-1-5-21-484763869-1644491937-1801674531-184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781" autoAdjust="0"/>
    <p:restoredTop sz="86609" autoAdjust="0"/>
  </p:normalViewPr>
  <p:slideViewPr>
    <p:cSldViewPr>
      <p:cViewPr varScale="1">
        <p:scale>
          <a:sx n="104" d="100"/>
          <a:sy n="104" d="100"/>
        </p:scale>
        <p:origin x="142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6833621527752E-2"/>
          <c:y val="4.7441077441077457E-2"/>
          <c:w val="0.94837853887265067"/>
          <c:h val="0.83067923327765847"/>
        </c:manualLayout>
      </c:layout>
      <c:scatterChart>
        <c:scatterStyle val="lineMarker"/>
        <c:varyColors val="0"/>
        <c:ser>
          <c:idx val="0"/>
          <c:order val="0"/>
          <c:spPr>
            <a:ln w="25400" cap="rnd">
              <a:noFill/>
              <a:round/>
            </a:ln>
            <a:effectLst/>
          </c:spPr>
          <c:marker>
            <c:symbol val="square"/>
            <c:size val="7"/>
            <c:spPr>
              <a:solidFill>
                <a:schemeClr val="tx1"/>
              </a:solidFill>
              <a:ln w="9525">
                <a:noFill/>
              </a:ln>
              <a:effectLst/>
            </c:spPr>
          </c:marker>
          <c:errBars>
            <c:errDir val="y"/>
            <c:errBarType val="both"/>
            <c:errValType val="fixedVal"/>
            <c:noEndCap val="1"/>
            <c:val val="0"/>
            <c:spPr>
              <a:noFill/>
              <a:ln w="9525" cap="flat" cmpd="sng" algn="ctr">
                <a:solidFill>
                  <a:schemeClr val="tx1">
                    <a:lumMod val="65000"/>
                    <a:lumOff val="35000"/>
                  </a:schemeClr>
                </a:solidFill>
                <a:round/>
              </a:ln>
              <a:effectLst/>
            </c:spPr>
          </c:errBars>
          <c:errBars>
            <c:errDir val="x"/>
            <c:errBarType val="both"/>
            <c:errValType val="cust"/>
            <c:noEndCap val="0"/>
            <c:plus>
              <c:numRef>
                <c:f>Sheet1!$H$2:$H$11</c:f>
                <c:numCache>
                  <c:formatCode>General</c:formatCode>
                  <c:ptCount val="10"/>
                  <c:pt idx="0">
                    <c:v>1.5999999999999999</c:v>
                  </c:pt>
                  <c:pt idx="1">
                    <c:v>2.75</c:v>
                  </c:pt>
                  <c:pt idx="2">
                    <c:v>1.64</c:v>
                  </c:pt>
                  <c:pt idx="3">
                    <c:v>2.4</c:v>
                  </c:pt>
                  <c:pt idx="4">
                    <c:v>5.95</c:v>
                  </c:pt>
                  <c:pt idx="5">
                    <c:v>2.16</c:v>
                  </c:pt>
                  <c:pt idx="6">
                    <c:v>5</c:v>
                  </c:pt>
                  <c:pt idx="7">
                    <c:v>5.72</c:v>
                  </c:pt>
                  <c:pt idx="8">
                    <c:v>1.65</c:v>
                  </c:pt>
                  <c:pt idx="9">
                    <c:v>3.2399999999999998</c:v>
                  </c:pt>
                </c:numCache>
              </c:numRef>
            </c:plus>
            <c:minus>
              <c:numRef>
                <c:f>Sheet1!$G$2:$G$11</c:f>
                <c:numCache>
                  <c:formatCode>General</c:formatCode>
                  <c:ptCount val="10"/>
                  <c:pt idx="0">
                    <c:v>0.77</c:v>
                  </c:pt>
                  <c:pt idx="1">
                    <c:v>1.0900000000000001</c:v>
                  </c:pt>
                  <c:pt idx="2">
                    <c:v>0.52</c:v>
                  </c:pt>
                  <c:pt idx="3">
                    <c:v>0.69</c:v>
                  </c:pt>
                  <c:pt idx="4">
                    <c:v>1.69</c:v>
                  </c:pt>
                  <c:pt idx="5">
                    <c:v>0.9900000000000001</c:v>
                  </c:pt>
                  <c:pt idx="6">
                    <c:v>2.3800000000000003</c:v>
                  </c:pt>
                  <c:pt idx="7">
                    <c:v>2.4500000000000002</c:v>
                  </c:pt>
                  <c:pt idx="8">
                    <c:v>0.8</c:v>
                  </c:pt>
                  <c:pt idx="9">
                    <c:v>1.21</c:v>
                  </c:pt>
                </c:numCache>
              </c:numRef>
            </c:minus>
            <c:spPr>
              <a:noFill/>
              <a:ln w="9525" cap="flat" cmpd="sng" algn="ctr">
                <a:solidFill>
                  <a:schemeClr val="tx1">
                    <a:lumMod val="65000"/>
                    <a:lumOff val="35000"/>
                  </a:schemeClr>
                </a:solidFill>
                <a:round/>
              </a:ln>
              <a:effectLst/>
            </c:spPr>
          </c:errBars>
          <c:xVal>
            <c:numRef>
              <c:f>Sheet1!$D$2:$D$11</c:f>
              <c:numCache>
                <c:formatCode>General</c:formatCode>
                <c:ptCount val="10"/>
                <c:pt idx="0">
                  <c:v>1.47</c:v>
                </c:pt>
                <c:pt idx="1">
                  <c:v>1.83</c:v>
                </c:pt>
                <c:pt idx="2">
                  <c:v>0.76</c:v>
                </c:pt>
                <c:pt idx="3">
                  <c:v>0.96</c:v>
                </c:pt>
                <c:pt idx="4">
                  <c:v>2.37</c:v>
                </c:pt>
                <c:pt idx="5">
                  <c:v>1.82</c:v>
                </c:pt>
                <c:pt idx="6">
                  <c:v>4.57</c:v>
                </c:pt>
                <c:pt idx="7">
                  <c:v>4.29</c:v>
                </c:pt>
                <c:pt idx="8">
                  <c:v>1.54</c:v>
                </c:pt>
                <c:pt idx="9">
                  <c:v>1.94</c:v>
                </c:pt>
              </c:numCache>
            </c:numRef>
          </c:xVal>
          <c:yVal>
            <c:numRef>
              <c:f>Sheet1!$C$2:$C$11</c:f>
              <c:numCache>
                <c:formatCode>General</c:formatCode>
                <c:ptCount val="10"/>
                <c:pt idx="0">
                  <c:v>10</c:v>
                </c:pt>
                <c:pt idx="1">
                  <c:v>9</c:v>
                </c:pt>
                <c:pt idx="2">
                  <c:v>8</c:v>
                </c:pt>
                <c:pt idx="3">
                  <c:v>7</c:v>
                </c:pt>
                <c:pt idx="4">
                  <c:v>6</c:v>
                </c:pt>
                <c:pt idx="5">
                  <c:v>5</c:v>
                </c:pt>
                <c:pt idx="6">
                  <c:v>4</c:v>
                </c:pt>
                <c:pt idx="7">
                  <c:v>3</c:v>
                </c:pt>
                <c:pt idx="8">
                  <c:v>2</c:v>
                </c:pt>
                <c:pt idx="9">
                  <c:v>1</c:v>
                </c:pt>
              </c:numCache>
            </c:numRef>
          </c:yVal>
          <c:smooth val="0"/>
          <c:extLst>
            <c:ext xmlns:c16="http://schemas.microsoft.com/office/drawing/2014/chart" uri="{C3380CC4-5D6E-409C-BE32-E72D297353CC}">
              <c16:uniqueId val="{00000000-1D0A-47BE-A502-2B66EF60C961}"/>
            </c:ext>
          </c:extLst>
        </c:ser>
        <c:ser>
          <c:idx val="1"/>
          <c:order val="1"/>
          <c:spPr>
            <a:ln w="25400" cap="rnd">
              <a:noFill/>
              <a:round/>
            </a:ln>
            <a:effectLst/>
          </c:spPr>
          <c:marker>
            <c:symbol val="circle"/>
            <c:size val="5"/>
            <c:spPr>
              <a:noFill/>
              <a:ln w="9525">
                <a:noFill/>
              </a:ln>
              <a:effectLst/>
            </c:spPr>
          </c:marker>
          <c:dLbls>
            <c:dLbl>
              <c:idx val="0"/>
              <c:tx>
                <c:strRef>
                  <c:f>Sheet1!$A$2</c:f>
                  <c:strCache>
                    <c:ptCount val="1"/>
                    <c:pt idx="0">
                      <c:v>Sex (F vs. M)</c:v>
                    </c:pt>
                  </c:strCache>
                </c:strRef>
              </c:tx>
              <c:dLblPos val="l"/>
              <c:showLegendKey val="0"/>
              <c:showVal val="1"/>
              <c:showCatName val="0"/>
              <c:showSerName val="0"/>
              <c:showPercent val="0"/>
              <c:showBubbleSize val="0"/>
              <c:extLst>
                <c:ext xmlns:c15="http://schemas.microsoft.com/office/drawing/2012/chart" uri="{CE6537A1-D6FC-4f65-9D91-7224C49458BB}">
                  <c15:dlblFieldTable>
                    <c15:dlblFTEntry>
                      <c15:txfldGUID>{5593D565-CA08-46CB-A2D8-71A2E561C2FA}</c15:txfldGUID>
                      <c15:f>Sheet1!$A$2</c15:f>
                      <c15:dlblFieldTableCache>
                        <c:ptCount val="1"/>
                        <c:pt idx="0">
                          <c:v>Sex (F vs. M)</c:v>
                        </c:pt>
                      </c15:dlblFieldTableCache>
                    </c15:dlblFTEntry>
                  </c15:dlblFieldTable>
                  <c15:showDataLabelsRange val="0"/>
                </c:ext>
                <c:ext xmlns:c16="http://schemas.microsoft.com/office/drawing/2014/chart" uri="{C3380CC4-5D6E-409C-BE32-E72D297353CC}">
                  <c16:uniqueId val="{00000001-1D0A-47BE-A502-2B66EF60C961}"/>
                </c:ext>
              </c:extLst>
            </c:dLbl>
            <c:dLbl>
              <c:idx val="1"/>
              <c:tx>
                <c:strRef>
                  <c:f>Sheet1!$A$3</c:f>
                  <c:strCache>
                    <c:ptCount val="1"/>
                    <c:pt idx="0">
                      <c:v>Race (African American vs. White)</c:v>
                    </c:pt>
                  </c:strCache>
                </c:strRef>
              </c:tx>
              <c:dLblPos val="l"/>
              <c:showLegendKey val="0"/>
              <c:showVal val="1"/>
              <c:showCatName val="0"/>
              <c:showSerName val="0"/>
              <c:showPercent val="0"/>
              <c:showBubbleSize val="0"/>
              <c:extLst>
                <c:ext xmlns:c15="http://schemas.microsoft.com/office/drawing/2012/chart" uri="{CE6537A1-D6FC-4f65-9D91-7224C49458BB}">
                  <c15:dlblFieldTable>
                    <c15:dlblFTEntry>
                      <c15:txfldGUID>{7C08BD15-E68B-40D6-A610-2102E47B6269}</c15:txfldGUID>
                      <c15:f>Sheet1!$A$3</c15:f>
                      <c15:dlblFieldTableCache>
                        <c:ptCount val="1"/>
                        <c:pt idx="0">
                          <c:v>Race (African American vs. White)</c:v>
                        </c:pt>
                      </c15:dlblFieldTableCache>
                    </c15:dlblFTEntry>
                  </c15:dlblFieldTable>
                  <c15:showDataLabelsRange val="0"/>
                </c:ext>
                <c:ext xmlns:c16="http://schemas.microsoft.com/office/drawing/2014/chart" uri="{C3380CC4-5D6E-409C-BE32-E72D297353CC}">
                  <c16:uniqueId val="{00000002-1D0A-47BE-A502-2B66EF60C961}"/>
                </c:ext>
              </c:extLst>
            </c:dLbl>
            <c:dLbl>
              <c:idx val="2"/>
              <c:tx>
                <c:strRef>
                  <c:f>Sheet1!$A$4</c:f>
                  <c:strCache>
                    <c:ptCount val="1"/>
                    <c:pt idx="0">
                      <c:v>Race (Hispanic vs. White)</c:v>
                    </c:pt>
                  </c:strCache>
                </c:strRef>
              </c:tx>
              <c:dLblPos val="l"/>
              <c:showLegendKey val="0"/>
              <c:showVal val="1"/>
              <c:showCatName val="0"/>
              <c:showSerName val="0"/>
              <c:showPercent val="0"/>
              <c:showBubbleSize val="0"/>
              <c:extLst>
                <c:ext xmlns:c15="http://schemas.microsoft.com/office/drawing/2012/chart" uri="{CE6537A1-D6FC-4f65-9D91-7224C49458BB}">
                  <c15:dlblFieldTable>
                    <c15:dlblFTEntry>
                      <c15:txfldGUID>{473532CD-0553-4935-8B4C-EB4773AE36E4}</c15:txfldGUID>
                      <c15:f>Sheet1!$A$4</c15:f>
                      <c15:dlblFieldTableCache>
                        <c:ptCount val="1"/>
                        <c:pt idx="0">
                          <c:v>Race (Hispanic vs. White)</c:v>
                        </c:pt>
                      </c15:dlblFieldTableCache>
                    </c15:dlblFTEntry>
                  </c15:dlblFieldTable>
                  <c15:showDataLabelsRange val="0"/>
                </c:ext>
                <c:ext xmlns:c16="http://schemas.microsoft.com/office/drawing/2014/chart" uri="{C3380CC4-5D6E-409C-BE32-E72D297353CC}">
                  <c16:uniqueId val="{00000003-1D0A-47BE-A502-2B66EF60C961}"/>
                </c:ext>
              </c:extLst>
            </c:dLbl>
            <c:dLbl>
              <c:idx val="3"/>
              <c:tx>
                <c:strRef>
                  <c:f>Sheet1!$A$5</c:f>
                  <c:strCache>
                    <c:ptCount val="1"/>
                    <c:pt idx="0">
                      <c:v>Race (Other vs. White)</c:v>
                    </c:pt>
                  </c:strCache>
                </c:strRef>
              </c:tx>
              <c:dLblPos val="l"/>
              <c:showLegendKey val="0"/>
              <c:showVal val="1"/>
              <c:showCatName val="0"/>
              <c:showSerName val="0"/>
              <c:showPercent val="0"/>
              <c:showBubbleSize val="0"/>
              <c:extLst>
                <c:ext xmlns:c15="http://schemas.microsoft.com/office/drawing/2012/chart" uri="{CE6537A1-D6FC-4f65-9D91-7224C49458BB}">
                  <c15:dlblFieldTable>
                    <c15:dlblFTEntry>
                      <c15:txfldGUID>{E0E17678-14E8-4426-A5DE-B60195C96347}</c15:txfldGUID>
                      <c15:f>Sheet1!$A$5</c15:f>
                      <c15:dlblFieldTableCache>
                        <c:ptCount val="1"/>
                        <c:pt idx="0">
                          <c:v>Race (Other vs. White)</c:v>
                        </c:pt>
                      </c15:dlblFieldTableCache>
                    </c15:dlblFTEntry>
                  </c15:dlblFieldTable>
                  <c15:showDataLabelsRange val="0"/>
                </c:ext>
                <c:ext xmlns:c16="http://schemas.microsoft.com/office/drawing/2014/chart" uri="{C3380CC4-5D6E-409C-BE32-E72D297353CC}">
                  <c16:uniqueId val="{00000004-1D0A-47BE-A502-2B66EF60C961}"/>
                </c:ext>
              </c:extLst>
            </c:dLbl>
            <c:dLbl>
              <c:idx val="4"/>
              <c:tx>
                <c:strRef>
                  <c:f>Sheet1!$A$6</c:f>
                  <c:strCache>
                    <c:ptCount val="1"/>
                    <c:pt idx="0">
                      <c:v>Anterior segment abnormality (Yes vs. No)</c:v>
                    </c:pt>
                  </c:strCache>
                </c:strRef>
              </c:tx>
              <c:dLblPos val="l"/>
              <c:showLegendKey val="0"/>
              <c:showVal val="1"/>
              <c:showCatName val="0"/>
              <c:showSerName val="0"/>
              <c:showPercent val="0"/>
              <c:showBubbleSize val="0"/>
              <c:extLst>
                <c:ext xmlns:c15="http://schemas.microsoft.com/office/drawing/2012/chart" uri="{CE6537A1-D6FC-4f65-9D91-7224C49458BB}">
                  <c15:dlblFieldTable>
                    <c15:dlblFTEntry>
                      <c15:txfldGUID>{8BE2B50C-2906-4BF4-8370-BC7C192E50DB}</c15:txfldGUID>
                      <c15:f>Sheet1!$A$6</c15:f>
                      <c15:dlblFieldTableCache>
                        <c:ptCount val="1"/>
                        <c:pt idx="0">
                          <c:v>Anterior segment abnormality (Yes vs. No)</c:v>
                        </c:pt>
                      </c15:dlblFieldTableCache>
                    </c15:dlblFTEntry>
                  </c15:dlblFieldTable>
                  <c15:showDataLabelsRange val="0"/>
                </c:ext>
                <c:ext xmlns:c16="http://schemas.microsoft.com/office/drawing/2014/chart" uri="{C3380CC4-5D6E-409C-BE32-E72D297353CC}">
                  <c16:uniqueId val="{00000005-1D0A-47BE-A502-2B66EF60C961}"/>
                </c:ext>
              </c:extLst>
            </c:dLbl>
            <c:dLbl>
              <c:idx val="5"/>
              <c:tx>
                <c:strRef>
                  <c:f>Sheet1!$A$7</c:f>
                  <c:strCache>
                    <c:ptCount val="1"/>
                    <c:pt idx="0">
                      <c:v>Anterior vitrectomy at lensectomy (Yes vs. No)</c:v>
                    </c:pt>
                  </c:strCache>
                </c:strRef>
              </c:tx>
              <c:dLblPos val="l"/>
              <c:showLegendKey val="0"/>
              <c:showVal val="1"/>
              <c:showCatName val="0"/>
              <c:showSerName val="0"/>
              <c:showPercent val="0"/>
              <c:showBubbleSize val="0"/>
              <c:extLst>
                <c:ext xmlns:c15="http://schemas.microsoft.com/office/drawing/2012/chart" uri="{CE6537A1-D6FC-4f65-9D91-7224C49458BB}">
                  <c15:dlblFieldTable>
                    <c15:dlblFTEntry>
                      <c15:txfldGUID>{E912C49E-2A27-415B-B698-874DFAB47C55}</c15:txfldGUID>
                      <c15:f>Sheet1!$A$7</c15:f>
                      <c15:dlblFieldTableCache>
                        <c:ptCount val="1"/>
                        <c:pt idx="0">
                          <c:v>Anterior vitrectomy at lensectomy (Yes vs. No)</c:v>
                        </c:pt>
                      </c15:dlblFieldTableCache>
                    </c15:dlblFTEntry>
                  </c15:dlblFieldTable>
                  <c15:showDataLabelsRange val="0"/>
                </c:ext>
                <c:ext xmlns:c16="http://schemas.microsoft.com/office/drawing/2014/chart" uri="{C3380CC4-5D6E-409C-BE32-E72D297353CC}">
                  <c16:uniqueId val="{00000006-1D0A-47BE-A502-2B66EF60C961}"/>
                </c:ext>
              </c:extLst>
            </c:dLbl>
            <c:dLbl>
              <c:idx val="6"/>
              <c:tx>
                <c:strRef>
                  <c:f>Sheet1!$A$8</c:f>
                  <c:strCache>
                    <c:ptCount val="1"/>
                    <c:pt idx="0">
                      <c:v>Age at lensectomy (≤3 mos. vs. &gt;3 mos.)</c:v>
                    </c:pt>
                  </c:strCache>
                </c:strRef>
              </c:tx>
              <c:dLblPos val="l"/>
              <c:showLegendKey val="0"/>
              <c:showVal val="1"/>
              <c:showCatName val="0"/>
              <c:showSerName val="0"/>
              <c:showPercent val="0"/>
              <c:showBubbleSize val="0"/>
              <c:extLst>
                <c:ext xmlns:c15="http://schemas.microsoft.com/office/drawing/2012/chart" uri="{CE6537A1-D6FC-4f65-9D91-7224C49458BB}">
                  <c15:dlblFieldTable>
                    <c15:dlblFTEntry>
                      <c15:txfldGUID>{D1733495-4D21-4FEA-ACD0-16D5CBF8D0E4}</c15:txfldGUID>
                      <c15:f>Sheet1!$A$8</c15:f>
                      <c15:dlblFieldTableCache>
                        <c:ptCount val="1"/>
                        <c:pt idx="0">
                          <c:v>Age at lensectomy (≤3 mos. vs. &gt;3 mos.)</c:v>
                        </c:pt>
                      </c15:dlblFieldTableCache>
                    </c15:dlblFTEntry>
                  </c15:dlblFieldTable>
                  <c15:showDataLabelsRange val="0"/>
                </c:ext>
                <c:ext xmlns:c16="http://schemas.microsoft.com/office/drawing/2014/chart" uri="{C3380CC4-5D6E-409C-BE32-E72D297353CC}">
                  <c16:uniqueId val="{00000007-1D0A-47BE-A502-2B66EF60C961}"/>
                </c:ext>
              </c:extLst>
            </c:dLbl>
            <c:dLbl>
              <c:idx val="7"/>
              <c:tx>
                <c:strRef>
                  <c:f>Sheet1!$A$9</c:f>
                  <c:strCache>
                    <c:ptCount val="1"/>
                    <c:pt idx="0">
                      <c:v>Primary intraocular lens implant (No vs. Yes)</c:v>
                    </c:pt>
                  </c:strCache>
                </c:strRef>
              </c:tx>
              <c:dLblPos val="l"/>
              <c:showLegendKey val="0"/>
              <c:showVal val="1"/>
              <c:showCatName val="0"/>
              <c:showSerName val="0"/>
              <c:showPercent val="0"/>
              <c:showBubbleSize val="0"/>
              <c:extLst>
                <c:ext xmlns:c15="http://schemas.microsoft.com/office/drawing/2012/chart" uri="{CE6537A1-D6FC-4f65-9D91-7224C49458BB}">
                  <c15:dlblFieldTable>
                    <c15:dlblFTEntry>
                      <c15:txfldGUID>{690A326F-2F45-4D22-A3A7-CDA8800DEC30}</c15:txfldGUID>
                      <c15:f>Sheet1!$A$9</c15:f>
                      <c15:dlblFieldTableCache>
                        <c:ptCount val="1"/>
                        <c:pt idx="0">
                          <c:v>Primary intraocular lens implant (No vs. Yes)</c:v>
                        </c:pt>
                      </c15:dlblFieldTableCache>
                    </c15:dlblFTEntry>
                  </c15:dlblFieldTable>
                  <c15:showDataLabelsRange val="0"/>
                </c:ext>
                <c:ext xmlns:c16="http://schemas.microsoft.com/office/drawing/2014/chart" uri="{C3380CC4-5D6E-409C-BE32-E72D297353CC}">
                  <c16:uniqueId val="{00000008-1D0A-47BE-A502-2B66EF60C961}"/>
                </c:ext>
              </c:extLst>
            </c:dLbl>
            <c:dLbl>
              <c:idx val="8"/>
              <c:tx>
                <c:strRef>
                  <c:f>Sheet1!$A$10</c:f>
                  <c:strCache>
                    <c:ptCount val="1"/>
                    <c:pt idx="0">
                      <c:v>Laterality (Bilateral vs. Unilateral)</c:v>
                    </c:pt>
                  </c:strCache>
                </c:strRef>
              </c:tx>
              <c:dLblPos val="l"/>
              <c:showLegendKey val="0"/>
              <c:showVal val="1"/>
              <c:showCatName val="0"/>
              <c:showSerName val="0"/>
              <c:showPercent val="0"/>
              <c:showBubbleSize val="0"/>
              <c:extLst>
                <c:ext xmlns:c15="http://schemas.microsoft.com/office/drawing/2012/chart" uri="{CE6537A1-D6FC-4f65-9D91-7224C49458BB}">
                  <c15:dlblFieldTable>
                    <c15:dlblFTEntry>
                      <c15:txfldGUID>{9EA5E103-8CA6-4A53-B22C-594DAECEE833}</c15:txfldGUID>
                      <c15:f>Sheet1!$A$10</c15:f>
                      <c15:dlblFieldTableCache>
                        <c:ptCount val="1"/>
                        <c:pt idx="0">
                          <c:v>Laterality (Bilateral vs. Unilateral)</c:v>
                        </c:pt>
                      </c15:dlblFieldTableCache>
                    </c15:dlblFTEntry>
                  </c15:dlblFieldTable>
                  <c15:showDataLabelsRange val="0"/>
                </c:ext>
                <c:ext xmlns:c16="http://schemas.microsoft.com/office/drawing/2014/chart" uri="{C3380CC4-5D6E-409C-BE32-E72D297353CC}">
                  <c16:uniqueId val="{00000009-1D0A-47BE-A502-2B66EF60C961}"/>
                </c:ext>
              </c:extLst>
            </c:dLbl>
            <c:dLbl>
              <c:idx val="9"/>
              <c:tx>
                <c:strRef>
                  <c:f>Sheet1!$A$11</c:f>
                  <c:strCache>
                    <c:ptCount val="1"/>
                    <c:pt idx="0">
                      <c:v>Intraoperative complications (Yes vs. No)</c:v>
                    </c:pt>
                  </c:strCache>
                </c:strRef>
              </c:tx>
              <c:dLblPos val="l"/>
              <c:showLegendKey val="0"/>
              <c:showVal val="1"/>
              <c:showCatName val="0"/>
              <c:showSerName val="0"/>
              <c:showPercent val="0"/>
              <c:showBubbleSize val="0"/>
              <c:extLst>
                <c:ext xmlns:c15="http://schemas.microsoft.com/office/drawing/2012/chart" uri="{CE6537A1-D6FC-4f65-9D91-7224C49458BB}">
                  <c15:dlblFieldTable>
                    <c15:dlblFTEntry>
                      <c15:txfldGUID>{C05A3118-C822-41C3-A505-FF315272BAA8}</c15:txfldGUID>
                      <c15:f>Sheet1!$A$11</c15:f>
                      <c15:dlblFieldTableCache>
                        <c:ptCount val="1"/>
                        <c:pt idx="0">
                          <c:v>Intraoperative complications (Yes vs. No)</c:v>
                        </c:pt>
                      </c15:dlblFieldTableCache>
                    </c15:dlblFTEntry>
                  </c15:dlblFieldTable>
                  <c15:showDataLabelsRange val="0"/>
                </c:ext>
                <c:ext xmlns:c16="http://schemas.microsoft.com/office/drawing/2014/chart" uri="{C3380CC4-5D6E-409C-BE32-E72D297353CC}">
                  <c16:uniqueId val="{0000000A-1D0A-47BE-A502-2B66EF60C961}"/>
                </c:ext>
              </c:extLst>
            </c:dLbl>
            <c:spPr>
              <a:noFill/>
              <a:ln>
                <a:noFill/>
              </a:ln>
              <a:effectLst/>
            </c:spPr>
            <c:txPr>
              <a:bodyPr rot="0" spcFirstLastPara="1" vertOverflow="overflow" horzOverflow="overflow" vert="horz" wrap="none" lIns="0" tIns="19050" rIns="38100" bIns="19050" anchor="t" anchorCtr="0">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dLblPos val="l"/>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rect">
                    <a:avLst/>
                  </a:prstGeom>
                  <a:noFill/>
                  <a:ln>
                    <a:noFill/>
                  </a:ln>
                </c15:spPr>
                <c15:showLeaderLines val="0"/>
              </c:ext>
            </c:extLst>
          </c:dLbls>
          <c:xVal>
            <c:numRef>
              <c:f>Sheet1!$B$2:$B$11</c:f>
              <c:numCache>
                <c:formatCode>General</c:formatCode>
                <c:ptCount val="10"/>
                <c:pt idx="0">
                  <c:v>0</c:v>
                </c:pt>
                <c:pt idx="1">
                  <c:v>0</c:v>
                </c:pt>
                <c:pt idx="2">
                  <c:v>0</c:v>
                </c:pt>
                <c:pt idx="3">
                  <c:v>0</c:v>
                </c:pt>
                <c:pt idx="4">
                  <c:v>0</c:v>
                </c:pt>
                <c:pt idx="5">
                  <c:v>0</c:v>
                </c:pt>
                <c:pt idx="6">
                  <c:v>0</c:v>
                </c:pt>
                <c:pt idx="7">
                  <c:v>0</c:v>
                </c:pt>
                <c:pt idx="8">
                  <c:v>0</c:v>
                </c:pt>
                <c:pt idx="9">
                  <c:v>0</c:v>
                </c:pt>
              </c:numCache>
            </c:numRef>
          </c:xVal>
          <c:yVal>
            <c:numRef>
              <c:f>Sheet1!$C$2:$C$11</c:f>
              <c:numCache>
                <c:formatCode>General</c:formatCode>
                <c:ptCount val="10"/>
                <c:pt idx="0">
                  <c:v>10</c:v>
                </c:pt>
                <c:pt idx="1">
                  <c:v>9</c:v>
                </c:pt>
                <c:pt idx="2">
                  <c:v>8</c:v>
                </c:pt>
                <c:pt idx="3">
                  <c:v>7</c:v>
                </c:pt>
                <c:pt idx="4">
                  <c:v>6</c:v>
                </c:pt>
                <c:pt idx="5">
                  <c:v>5</c:v>
                </c:pt>
                <c:pt idx="6">
                  <c:v>4</c:v>
                </c:pt>
                <c:pt idx="7">
                  <c:v>3</c:v>
                </c:pt>
                <c:pt idx="8">
                  <c:v>2</c:v>
                </c:pt>
                <c:pt idx="9">
                  <c:v>1</c:v>
                </c:pt>
              </c:numCache>
            </c:numRef>
          </c:yVal>
          <c:smooth val="0"/>
          <c:extLst>
            <c:ext xmlns:c16="http://schemas.microsoft.com/office/drawing/2014/chart" uri="{C3380CC4-5D6E-409C-BE32-E72D297353CC}">
              <c16:uniqueId val="{0000000B-1D0A-47BE-A502-2B66EF60C961}"/>
            </c:ext>
          </c:extLst>
        </c:ser>
        <c:ser>
          <c:idx val="2"/>
          <c:order val="2"/>
          <c:spPr>
            <a:ln w="25400" cap="rnd">
              <a:noFill/>
              <a:round/>
            </a:ln>
            <a:effectLst/>
          </c:spPr>
          <c:marker>
            <c:symbol val="circle"/>
            <c:size val="5"/>
            <c:spPr>
              <a:noFill/>
              <a:ln w="9525">
                <a:noFill/>
              </a:ln>
              <a:effectLst/>
            </c:spPr>
          </c:marker>
          <c:errBars>
            <c:errDir val="y"/>
            <c:errBarType val="both"/>
            <c:errValType val="percentage"/>
            <c:noEndCap val="1"/>
            <c:val val="110"/>
            <c:spPr>
              <a:noFill/>
              <a:ln w="19050" cap="flat" cmpd="sng" algn="ctr">
                <a:solidFill>
                  <a:schemeClr val="bg2">
                    <a:lumMod val="75000"/>
                  </a:schemeClr>
                </a:solidFill>
                <a:prstDash val="dash"/>
                <a:round/>
              </a:ln>
              <a:effectLst/>
            </c:spPr>
          </c:errBars>
          <c:errBars>
            <c:errDir val="x"/>
            <c:errBarType val="both"/>
            <c:errValType val="fixedVal"/>
            <c:noEndCap val="0"/>
            <c:val val="0"/>
            <c:spPr>
              <a:noFill/>
              <a:ln w="9525" cap="flat" cmpd="sng" algn="ctr">
                <a:solidFill>
                  <a:schemeClr val="tx1">
                    <a:lumMod val="65000"/>
                    <a:lumOff val="35000"/>
                  </a:schemeClr>
                </a:solidFill>
                <a:round/>
              </a:ln>
              <a:effectLst/>
            </c:spPr>
          </c:errBars>
          <c:xVal>
            <c:numRef>
              <c:f>Sheet1!$J$2</c:f>
              <c:numCache>
                <c:formatCode>General</c:formatCode>
                <c:ptCount val="1"/>
                <c:pt idx="0">
                  <c:v>1</c:v>
                </c:pt>
              </c:numCache>
            </c:numRef>
          </c:xVal>
          <c:yVal>
            <c:numRef>
              <c:f>Sheet1!$K$2</c:f>
              <c:numCache>
                <c:formatCode>General</c:formatCode>
                <c:ptCount val="1"/>
                <c:pt idx="0">
                  <c:v>5</c:v>
                </c:pt>
              </c:numCache>
            </c:numRef>
          </c:yVal>
          <c:smooth val="0"/>
          <c:extLst>
            <c:ext xmlns:c16="http://schemas.microsoft.com/office/drawing/2014/chart" uri="{C3380CC4-5D6E-409C-BE32-E72D297353CC}">
              <c16:uniqueId val="{0000000C-1D0A-47BE-A502-2B66EF60C961}"/>
            </c:ext>
          </c:extLst>
        </c:ser>
        <c:dLbls>
          <c:showLegendKey val="0"/>
          <c:showVal val="0"/>
          <c:showCatName val="0"/>
          <c:showSerName val="0"/>
          <c:showPercent val="0"/>
          <c:showBubbleSize val="0"/>
        </c:dLbls>
        <c:axId val="509135336"/>
        <c:axId val="509135664"/>
      </c:scatterChart>
      <c:valAx>
        <c:axId val="509135336"/>
        <c:scaling>
          <c:orientation val="minMax"/>
          <c:max val="10.199999999999999"/>
          <c:min val="-4"/>
        </c:scaling>
        <c:delete val="0"/>
        <c:axPos val="b"/>
        <c:title>
          <c:tx>
            <c:rich>
              <a:bodyPr rot="0" spcFirstLastPara="1" vertOverflow="ellipsis" vert="horz" wrap="square" anchor="ctr" anchorCtr="1"/>
              <a:lstStyle/>
              <a:p>
                <a:pPr>
                  <a:defRPr sz="1100" b="1" i="0" u="none" strike="noStrike" kern="1200" baseline="0">
                    <a:solidFill>
                      <a:schemeClr val="tx1"/>
                    </a:solidFill>
                    <a:latin typeface="+mn-lt"/>
                    <a:ea typeface="+mn-ea"/>
                    <a:cs typeface="+mn-cs"/>
                  </a:defRPr>
                </a:pPr>
                <a:r>
                  <a:rPr lang="en-US" sz="1100" b="1" dirty="0">
                    <a:solidFill>
                      <a:schemeClr val="tx1"/>
                    </a:solidFill>
                  </a:rPr>
                  <a:t>Relative Risk (99% CI)</a:t>
                </a:r>
              </a:p>
            </c:rich>
          </c:tx>
          <c:overlay val="0"/>
          <c:spPr>
            <a:noFill/>
            <a:ln>
              <a:noFill/>
            </a:ln>
            <a:effectLst/>
          </c:spPr>
          <c:txPr>
            <a:bodyPr rot="0" spcFirstLastPara="1" vertOverflow="ellipsis" vert="horz" wrap="square" anchor="ctr" anchorCtr="1"/>
            <a:lstStyle/>
            <a:p>
              <a:pPr>
                <a:defRPr sz="1100" b="1"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en-US"/>
          </a:p>
        </c:txPr>
        <c:crossAx val="509135664"/>
        <c:crosses val="autoZero"/>
        <c:crossBetween val="midCat"/>
        <c:majorUnit val="1"/>
      </c:valAx>
      <c:valAx>
        <c:axId val="509135664"/>
        <c:scaling>
          <c:orientation val="minMax"/>
          <c:max val="10.199999999999999"/>
          <c:min val="0"/>
        </c:scaling>
        <c:delete val="1"/>
        <c:axPos val="l"/>
        <c:numFmt formatCode="General" sourceLinked="1"/>
        <c:majorTickMark val="out"/>
        <c:minorTickMark val="none"/>
        <c:tickLblPos val="nextTo"/>
        <c:crossAx val="509135336"/>
        <c:crosses val="autoZero"/>
        <c:crossBetween val="midCat"/>
        <c:majorUnit val="2"/>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82A7AD6-0B8A-4A17-ADDE-BEAC48C3AB43}" type="datetimeFigureOut">
              <a:rPr lang="en-US" smtClean="0"/>
              <a:t>10/31/2019</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F18E44C-9B21-4FA9-A55B-2D7ED6DBCA5E}" type="slidenum">
              <a:rPr lang="en-US" smtClean="0"/>
              <a:t>‹#›</a:t>
            </a:fld>
            <a:endParaRPr lang="en-US" dirty="0"/>
          </a:p>
        </p:txBody>
      </p:sp>
    </p:spTree>
    <p:extLst>
      <p:ext uri="{BB962C8B-B14F-4D97-AF65-F5344CB8AC3E}">
        <p14:creationId xmlns:p14="http://schemas.microsoft.com/office/powerpoint/2010/main" val="362312712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9B42B4-F605-46CE-BA69-F3C289660C14}" type="datetimeFigureOut">
              <a:rPr lang="en-US" smtClean="0"/>
              <a:t>10/31/2019</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310E39-C6FC-487B-8CFD-410A00AA611F}" type="slidenum">
              <a:rPr lang="en-US" smtClean="0"/>
              <a:t>‹#›</a:t>
            </a:fld>
            <a:endParaRPr lang="en-US" dirty="0"/>
          </a:p>
        </p:txBody>
      </p:sp>
    </p:spTree>
    <p:extLst>
      <p:ext uri="{BB962C8B-B14F-4D97-AF65-F5344CB8AC3E}">
        <p14:creationId xmlns:p14="http://schemas.microsoft.com/office/powerpoint/2010/main" val="1548040352"/>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85800" y="1676400"/>
            <a:ext cx="7772400" cy="1470025"/>
          </a:xfrm>
        </p:spPr>
        <p:txBody>
          <a:bodyPr/>
          <a:lstStyle>
            <a:lvl1pPr>
              <a:defRPr sz="1600" b="0" smtClean="0"/>
            </a:lvl1pPr>
          </a:lstStyle>
          <a:p>
            <a:pPr lvl="0"/>
            <a:r>
              <a:rPr lang="en-US" altLang="en-US" noProof="0"/>
              <a:t>Click to edit Master title style</a:t>
            </a:r>
          </a:p>
        </p:txBody>
      </p:sp>
      <p:sp>
        <p:nvSpPr>
          <p:cNvPr id="24579" name="Rectangle 3"/>
          <p:cNvSpPr>
            <a:spLocks noGrp="1" noChangeArrowheads="1"/>
          </p:cNvSpPr>
          <p:nvPr>
            <p:ph type="subTitle" idx="1"/>
          </p:nvPr>
        </p:nvSpPr>
        <p:spPr>
          <a:xfrm>
            <a:off x="1371600" y="3886200"/>
            <a:ext cx="6400800" cy="1752600"/>
          </a:xfrm>
        </p:spPr>
        <p:txBody>
          <a:bodyPr/>
          <a:lstStyle>
            <a:lvl1pPr marL="0" indent="0">
              <a:buFontTx/>
              <a:buNone/>
              <a:defRPr sz="1000" smtClean="0"/>
            </a:lvl1pPr>
          </a:lstStyle>
          <a:p>
            <a:pPr lvl="0"/>
            <a:r>
              <a:rPr lang="en-US" altLang="en-US" noProof="0"/>
              <a:t>Click to edit Master subtitle style</a:t>
            </a:r>
          </a:p>
        </p:txBody>
      </p:sp>
      <p:pic>
        <p:nvPicPr>
          <p:cNvPr id="24583" name="Picture 7" descr="JAMANetwork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5942013"/>
            <a:ext cx="281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Text Box 6"/>
          <p:cNvSpPr txBox="1">
            <a:spLocks noChangeArrowheads="1"/>
          </p:cNvSpPr>
          <p:nvPr userDrawn="1"/>
        </p:nvSpPr>
        <p:spPr bwMode="auto">
          <a:xfrm>
            <a:off x="152400" y="6400800"/>
            <a:ext cx="3886200" cy="304800"/>
          </a:xfrm>
          <a:prstGeom prst="rect">
            <a:avLst/>
          </a:prstGeom>
          <a:noFill/>
          <a:ln w="9525">
            <a:noFill/>
            <a:miter lim="800000"/>
            <a:headEnd/>
            <a:tailEnd/>
          </a:ln>
        </p:spPr>
        <p:txBody>
          <a:bodyPr>
            <a:spAutoFit/>
          </a:bodyPr>
          <a:lstStyle/>
          <a:p>
            <a:pPr>
              <a:spcBef>
                <a:spcPct val="50000"/>
              </a:spcBef>
              <a:defRPr/>
            </a:pPr>
            <a:r>
              <a:rPr lang="en-US" sz="1400" dirty="0">
                <a:cs typeface="Arial" charset="0"/>
              </a:rPr>
              <a:t>Copyright restrictions may apply</a:t>
            </a:r>
          </a:p>
        </p:txBody>
      </p:sp>
      <p:pic>
        <p:nvPicPr>
          <p:cNvPr id="24585" name="Picture 9" descr="JAMA"/>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638800" y="6019800"/>
            <a:ext cx="3276600" cy="7223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54253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32240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41647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452337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51090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99737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08144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61647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90684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9709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6119051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1534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31" name="Picture 7" descr="JAMANetwork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28600" y="5942013"/>
            <a:ext cx="281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Text Box 6"/>
          <p:cNvSpPr txBox="1">
            <a:spLocks noChangeArrowheads="1"/>
          </p:cNvSpPr>
          <p:nvPr userDrawn="1"/>
        </p:nvSpPr>
        <p:spPr bwMode="auto">
          <a:xfrm>
            <a:off x="152400" y="6400800"/>
            <a:ext cx="3886200" cy="304800"/>
          </a:xfrm>
          <a:prstGeom prst="rect">
            <a:avLst/>
          </a:prstGeom>
          <a:noFill/>
          <a:ln w="9525">
            <a:noFill/>
            <a:miter lim="800000"/>
            <a:headEnd/>
            <a:tailEnd/>
          </a:ln>
        </p:spPr>
        <p:txBody>
          <a:bodyPr>
            <a:spAutoFit/>
          </a:bodyPr>
          <a:lstStyle/>
          <a:p>
            <a:pPr>
              <a:spcBef>
                <a:spcPct val="50000"/>
              </a:spcBef>
              <a:defRPr/>
            </a:pPr>
            <a:r>
              <a:rPr lang="en-US" sz="1400" dirty="0">
                <a:cs typeface="Arial" charset="0"/>
              </a:rPr>
              <a:t>Copyright restrictions may apply</a:t>
            </a:r>
          </a:p>
        </p:txBody>
      </p:sp>
      <p:pic>
        <p:nvPicPr>
          <p:cNvPr id="1034" name="Picture 10" descr="JAMA"/>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5638800" y="6019800"/>
            <a:ext cx="3276600" cy="722313"/>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2800" b="1">
          <a:solidFill>
            <a:schemeClr val="tx2"/>
          </a:solidFill>
          <a:latin typeface="+mj-lt"/>
          <a:ea typeface="+mj-ea"/>
          <a:cs typeface="+mj-cs"/>
        </a:defRPr>
      </a:lvl1pPr>
      <a:lvl2pPr algn="ctr" rtl="0" eaLnBrk="0" fontAlgn="base" hangingPunct="0">
        <a:spcBef>
          <a:spcPct val="0"/>
        </a:spcBef>
        <a:spcAft>
          <a:spcPct val="0"/>
        </a:spcAft>
        <a:defRPr sz="2800" b="1">
          <a:solidFill>
            <a:schemeClr val="tx2"/>
          </a:solidFill>
          <a:latin typeface="Arial" charset="0"/>
        </a:defRPr>
      </a:lvl2pPr>
      <a:lvl3pPr algn="ctr" rtl="0" eaLnBrk="0" fontAlgn="base" hangingPunct="0">
        <a:spcBef>
          <a:spcPct val="0"/>
        </a:spcBef>
        <a:spcAft>
          <a:spcPct val="0"/>
        </a:spcAft>
        <a:defRPr sz="2800" b="1">
          <a:solidFill>
            <a:schemeClr val="tx2"/>
          </a:solidFill>
          <a:latin typeface="Arial" charset="0"/>
        </a:defRPr>
      </a:lvl3pPr>
      <a:lvl4pPr algn="ctr" rtl="0" eaLnBrk="0" fontAlgn="base" hangingPunct="0">
        <a:spcBef>
          <a:spcPct val="0"/>
        </a:spcBef>
        <a:spcAft>
          <a:spcPct val="0"/>
        </a:spcAft>
        <a:defRPr sz="2800" b="1">
          <a:solidFill>
            <a:schemeClr val="tx2"/>
          </a:solidFill>
          <a:latin typeface="Arial" charset="0"/>
        </a:defRPr>
      </a:lvl4pPr>
      <a:lvl5pPr algn="ctr" rtl="0" eaLnBrk="0" fontAlgn="base" hangingPunct="0">
        <a:spcBef>
          <a:spcPct val="0"/>
        </a:spcBef>
        <a:spcAft>
          <a:spcPct val="0"/>
        </a:spcAft>
        <a:defRPr sz="2800" b="1">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457200" y="1828800"/>
            <a:ext cx="8391525"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800" b="1">
                <a:solidFill>
                  <a:schemeClr val="tx2"/>
                </a:solidFill>
                <a:latin typeface="+mj-lt"/>
                <a:ea typeface="+mj-ea"/>
                <a:cs typeface="+mj-cs"/>
              </a:defRPr>
            </a:lvl1pPr>
            <a:lvl2pPr algn="ctr" rtl="0" eaLnBrk="0" fontAlgn="base" hangingPunct="0">
              <a:spcBef>
                <a:spcPct val="0"/>
              </a:spcBef>
              <a:spcAft>
                <a:spcPct val="0"/>
              </a:spcAft>
              <a:defRPr sz="2800" b="1">
                <a:solidFill>
                  <a:schemeClr val="tx2"/>
                </a:solidFill>
                <a:latin typeface="Arial" charset="0"/>
              </a:defRPr>
            </a:lvl2pPr>
            <a:lvl3pPr algn="ctr" rtl="0" eaLnBrk="0" fontAlgn="base" hangingPunct="0">
              <a:spcBef>
                <a:spcPct val="0"/>
              </a:spcBef>
              <a:spcAft>
                <a:spcPct val="0"/>
              </a:spcAft>
              <a:defRPr sz="2800" b="1">
                <a:solidFill>
                  <a:schemeClr val="tx2"/>
                </a:solidFill>
                <a:latin typeface="Arial" charset="0"/>
              </a:defRPr>
            </a:lvl3pPr>
            <a:lvl4pPr algn="ctr" rtl="0" eaLnBrk="0" fontAlgn="base" hangingPunct="0">
              <a:spcBef>
                <a:spcPct val="0"/>
              </a:spcBef>
              <a:spcAft>
                <a:spcPct val="0"/>
              </a:spcAft>
              <a:defRPr sz="2800" b="1">
                <a:solidFill>
                  <a:schemeClr val="tx2"/>
                </a:solidFill>
                <a:latin typeface="Arial" charset="0"/>
              </a:defRPr>
            </a:lvl4pPr>
            <a:lvl5pPr algn="ctr" rtl="0" eaLnBrk="0" fontAlgn="base" hangingPunct="0">
              <a:spcBef>
                <a:spcPct val="0"/>
              </a:spcBef>
              <a:spcAft>
                <a:spcPct val="0"/>
              </a:spcAft>
              <a:defRPr sz="2800" b="1">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US" altLang="en-US" i="1" dirty="0"/>
              <a:t>JAMA Ophthalmology</a:t>
            </a:r>
            <a:r>
              <a:rPr lang="en-US" altLang="en-US" dirty="0"/>
              <a:t> Journal Club Slides:</a:t>
            </a:r>
            <a:br>
              <a:rPr lang="en-US" altLang="en-US" dirty="0"/>
            </a:br>
            <a:r>
              <a:rPr lang="en-US" altLang="en-US" dirty="0"/>
              <a:t>Glaucoma or Glaucoma Suspect in the First Year After Pediatric Lensectomy</a:t>
            </a:r>
            <a:endParaRPr lang="en-US" altLang="en-US" i="1" kern="0" dirty="0"/>
          </a:p>
        </p:txBody>
      </p:sp>
      <p:sp>
        <p:nvSpPr>
          <p:cNvPr id="5" name="Rectangle 3"/>
          <p:cNvSpPr txBox="1">
            <a:spLocks noChangeArrowheads="1"/>
          </p:cNvSpPr>
          <p:nvPr/>
        </p:nvSpPr>
        <p:spPr bwMode="auto">
          <a:xfrm>
            <a:off x="1066800" y="3581400"/>
            <a:ext cx="7467600" cy="157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a:solidFill>
                  <a:schemeClr val="tx1"/>
                </a:solidFill>
                <a:latin typeface="+mn-lt"/>
                <a:ea typeface="+mn-ea"/>
                <a:cs typeface="+mn-cs"/>
              </a:defRPr>
            </a:lvl1pPr>
            <a:lvl2pPr marL="457200" indent="0" algn="ctr" rtl="0" eaLnBrk="0" fontAlgn="base" hangingPunct="0">
              <a:spcBef>
                <a:spcPct val="20000"/>
              </a:spcBef>
              <a:spcAft>
                <a:spcPct val="0"/>
              </a:spcAft>
              <a:buNone/>
              <a:defRPr>
                <a:solidFill>
                  <a:schemeClr val="tx1"/>
                </a:solidFill>
                <a:latin typeface="+mn-lt"/>
              </a:defRPr>
            </a:lvl2pPr>
            <a:lvl3pPr marL="914400" indent="0" algn="ctr" rtl="0" eaLnBrk="0" fontAlgn="base" hangingPunct="0">
              <a:spcBef>
                <a:spcPct val="20000"/>
              </a:spcBef>
              <a:spcAft>
                <a:spcPct val="0"/>
              </a:spcAft>
              <a:buNone/>
              <a:defRPr>
                <a:solidFill>
                  <a:schemeClr val="tx1"/>
                </a:solidFill>
                <a:latin typeface="+mn-lt"/>
              </a:defRPr>
            </a:lvl3pPr>
            <a:lvl4pPr marL="1371600" indent="0" algn="ctr" rtl="0" eaLnBrk="0" fontAlgn="base" hangingPunct="0">
              <a:spcBef>
                <a:spcPct val="20000"/>
              </a:spcBef>
              <a:spcAft>
                <a:spcPct val="0"/>
              </a:spcAft>
              <a:buNone/>
              <a:defRPr>
                <a:solidFill>
                  <a:schemeClr val="tx1"/>
                </a:solidFill>
                <a:latin typeface="+mn-lt"/>
              </a:defRPr>
            </a:lvl4pPr>
            <a:lvl5pPr marL="1828800" indent="0" algn="ctr" rtl="0" eaLnBrk="0" fontAlgn="base" hangingPunct="0">
              <a:spcBef>
                <a:spcPct val="20000"/>
              </a:spcBef>
              <a:spcAft>
                <a:spcPct val="0"/>
              </a:spcAft>
              <a:buNone/>
              <a:defRPr>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eaLnBrk="1" hangingPunct="1"/>
            <a:r>
              <a:rPr lang="en-US" altLang="en-US" dirty="0"/>
              <a:t>Freedman SF, Kraker RT, Repka MX, et al; for the Pediatric Eye Disease Investigator Group (PEDIG). Incidence and management of glaucoma or glaucoma suspect in the first year after pediatric lensectomy. </a:t>
            </a:r>
            <a:r>
              <a:rPr lang="en-US" altLang="en-US" i="1" dirty="0"/>
              <a:t>JAMA Ophthalmol</a:t>
            </a:r>
            <a:r>
              <a:rPr lang="en-US" altLang="en-US" dirty="0"/>
              <a:t>. Published online November 21, 2019. doi:10.1001/jamaophthalmol.2019.4571</a:t>
            </a:r>
          </a:p>
          <a:p>
            <a:pPr eaLnBrk="1" hangingPunct="1"/>
            <a:endParaRPr lang="en-US"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Contact Information</a:t>
            </a:r>
          </a:p>
        </p:txBody>
      </p:sp>
      <p:sp>
        <p:nvSpPr>
          <p:cNvPr id="5" name="Rectangle 3"/>
          <p:cNvSpPr txBox="1">
            <a:spLocks noChangeArrowheads="1"/>
          </p:cNvSpPr>
          <p:nvPr/>
        </p:nvSpPr>
        <p:spPr bwMode="auto">
          <a:xfrm>
            <a:off x="457200" y="914400"/>
            <a:ext cx="8229600" cy="4419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kern="0" dirty="0"/>
              <a:t>If you have questions, please contact the corresponding author:</a:t>
            </a:r>
          </a:p>
          <a:p>
            <a:pPr lvl="1" eaLnBrk="1" hangingPunct="1"/>
            <a:r>
              <a:rPr lang="en-US" altLang="en-US" dirty="0"/>
              <a:t>Sharon F. Freedman, MD, Jaeb Center for Health Research, 15310 Amberly Dr, Ste 350, Tampa, FL 33647 (pedig@jaeb.org).</a:t>
            </a:r>
          </a:p>
          <a:p>
            <a:pPr lvl="1" eaLnBrk="1" hangingPunct="1"/>
            <a:endParaRPr lang="en-US" altLang="en-US" sz="800" kern="0" dirty="0"/>
          </a:p>
          <a:p>
            <a:pPr lvl="1" algn="ctr" eaLnBrk="1" hangingPunct="1">
              <a:buFontTx/>
              <a:buNone/>
            </a:pPr>
            <a:r>
              <a:rPr lang="en-US" altLang="en-US" sz="2800" b="1" kern="0" dirty="0"/>
              <a:t>Funding/Support</a:t>
            </a:r>
          </a:p>
          <a:p>
            <a:pPr lvl="1" eaLnBrk="1" hangingPunct="1">
              <a:buFontTx/>
              <a:buNone/>
            </a:pPr>
            <a:endParaRPr lang="en-US" altLang="en-US" sz="800" kern="0" dirty="0"/>
          </a:p>
          <a:p>
            <a:pPr eaLnBrk="1" hangingPunct="1"/>
            <a:r>
              <a:rPr lang="en-US" altLang="en-US" kern="0" dirty="0"/>
              <a:t>This study was supported by grants EY011751 (Mr Kraker), EY023198 (Dr Wallace), and EY018810 from the National Eye Institute of the National Institutes of Health, Department of Health and Human Services.</a:t>
            </a:r>
          </a:p>
          <a:p>
            <a:pPr eaLnBrk="1" hangingPunct="1"/>
            <a:endParaRPr lang="en-US" altLang="en-US" sz="800" kern="0" dirty="0"/>
          </a:p>
          <a:p>
            <a:pPr algn="ctr" eaLnBrk="1" hangingPunct="1">
              <a:buFontTx/>
              <a:buNone/>
            </a:pPr>
            <a:r>
              <a:rPr lang="en-US" altLang="en-US" sz="2800" b="1" kern="0" dirty="0"/>
              <a:t>Conflict of Interest Disclosures</a:t>
            </a:r>
          </a:p>
          <a:p>
            <a:pPr eaLnBrk="1" hangingPunct="1"/>
            <a:endParaRPr lang="en-US" altLang="en-US" sz="800" kern="0" dirty="0"/>
          </a:p>
          <a:p>
            <a:pPr eaLnBrk="1" hangingPunct="1"/>
            <a:r>
              <a:rPr lang="en-US" dirty="0"/>
              <a:t>None reported.</a:t>
            </a:r>
            <a:endParaRPr lang="en-US" altLang="en-US" kern="0" dirty="0"/>
          </a:p>
          <a:p>
            <a:pPr eaLnBrk="1" hangingPunct="1">
              <a:buFontTx/>
              <a:buNone/>
            </a:pPr>
            <a:endParaRPr lang="en-US" altLang="en-US" kern="0" dirty="0"/>
          </a:p>
          <a:p>
            <a:pPr eaLnBrk="1" hangingPunct="1">
              <a:buFontTx/>
              <a:buNone/>
            </a:pPr>
            <a:endParaRPr lang="en-US" altLang="en-US" kern="0" dirty="0"/>
          </a:p>
          <a:p>
            <a:pPr eaLnBrk="1" hangingPunct="1">
              <a:buFontTx/>
              <a:buNone/>
            </a:pPr>
            <a:endParaRPr lang="en-US" altLang="en-US" sz="1400" kern="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457200" y="274638"/>
            <a:ext cx="8229600" cy="639762"/>
          </a:xfrm>
        </p:spPr>
        <p:txBody>
          <a:bodyPr/>
          <a:lstStyle/>
          <a:p>
            <a:pPr eaLnBrk="1" hangingPunct="1"/>
            <a:r>
              <a:rPr lang="en-US" altLang="en-US" dirty="0"/>
              <a:t>Introduction</a:t>
            </a:r>
          </a:p>
        </p:txBody>
      </p:sp>
      <p:sp>
        <p:nvSpPr>
          <p:cNvPr id="8" name="Rectangle 3"/>
          <p:cNvSpPr txBox="1">
            <a:spLocks noChangeArrowheads="1"/>
          </p:cNvSpPr>
          <p:nvPr/>
        </p:nvSpPr>
        <p:spPr bwMode="auto">
          <a:xfrm>
            <a:off x="457200" y="914400"/>
            <a:ext cx="81534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b="1" kern="0" dirty="0"/>
              <a:t>Importance:</a:t>
            </a:r>
          </a:p>
          <a:p>
            <a:pPr lvl="1" eaLnBrk="1" hangingPunct="1"/>
            <a:r>
              <a:rPr lang="en-US" altLang="en-US" kern="0" dirty="0"/>
              <a:t>Diagnosis of glaucoma or glaucoma suspect may occur following cataract removal in children. Identifying the risk for and factors associated with glaucoma or glaucoma suspect can guide clinical practice.</a:t>
            </a:r>
          </a:p>
          <a:p>
            <a:pPr eaLnBrk="1" hangingPunct="1"/>
            <a:endParaRPr lang="en-US" altLang="en-US" kern="0" dirty="0"/>
          </a:p>
          <a:p>
            <a:pPr eaLnBrk="1" hangingPunct="1"/>
            <a:r>
              <a:rPr lang="en-US" altLang="en-US" b="1" kern="0" dirty="0"/>
              <a:t>Objective:</a:t>
            </a:r>
          </a:p>
          <a:p>
            <a:pPr lvl="1" eaLnBrk="1" hangingPunct="1"/>
            <a:r>
              <a:rPr lang="en-US" kern="0" dirty="0"/>
              <a:t>To estimate the incidence of glaucoma and glaucoma suspect and describe its management in the first year following lensectomy in children before age 13 years.</a:t>
            </a:r>
            <a:endParaRPr lang="en-US" altLang="en-US" kern="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Methods</a:t>
            </a:r>
          </a:p>
        </p:txBody>
      </p:sp>
      <p:sp>
        <p:nvSpPr>
          <p:cNvPr id="5" name="Rectangle 3"/>
          <p:cNvSpPr>
            <a:spLocks noChangeArrowheads="1"/>
          </p:cNvSpPr>
          <p:nvPr/>
        </p:nvSpPr>
        <p:spPr bwMode="auto">
          <a:xfrm>
            <a:off x="381000" y="809625"/>
            <a:ext cx="8229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endParaRPr lang="en-US" altLang="en-US" dirty="0"/>
          </a:p>
        </p:txBody>
      </p:sp>
      <p:sp>
        <p:nvSpPr>
          <p:cNvPr id="6" name="Content Placeholder 1"/>
          <p:cNvSpPr>
            <a:spLocks noGrp="1"/>
          </p:cNvSpPr>
          <p:nvPr>
            <p:ph sz="half" idx="1"/>
          </p:nvPr>
        </p:nvSpPr>
        <p:spPr>
          <a:xfrm>
            <a:off x="685800" y="1449387"/>
            <a:ext cx="3306184" cy="4267200"/>
          </a:xfrm>
        </p:spPr>
        <p:txBody>
          <a:bodyPr/>
          <a:lstStyle/>
          <a:p>
            <a:pPr marL="0" indent="0">
              <a:buNone/>
            </a:pPr>
            <a:r>
              <a:rPr lang="en-US" dirty="0"/>
              <a:t>Definitions of Glaucoma and Glaucoma Suspect</a:t>
            </a:r>
          </a:p>
        </p:txBody>
      </p:sp>
      <p:pic>
        <p:nvPicPr>
          <p:cNvPr id="2" name="Picture 1">
            <a:extLst>
              <a:ext uri="{FF2B5EF4-FFF2-40B4-BE49-F238E27FC236}">
                <a16:creationId xmlns:a16="http://schemas.microsoft.com/office/drawing/2014/main" id="{A4802EC6-3647-4FF6-8CD9-363CD0F28CA9}"/>
              </a:ext>
            </a:extLst>
          </p:cNvPr>
          <p:cNvPicPr>
            <a:picLocks noChangeAspect="1"/>
          </p:cNvPicPr>
          <p:nvPr/>
        </p:nvPicPr>
        <p:blipFill rotWithShape="1">
          <a:blip r:embed="rId2"/>
          <a:srcRect t="8889"/>
          <a:stretch/>
        </p:blipFill>
        <p:spPr>
          <a:xfrm>
            <a:off x="3733800" y="912379"/>
            <a:ext cx="4536082" cy="5341216"/>
          </a:xfrm>
          <a:prstGeom prst="rect">
            <a:avLst/>
          </a:prstGeom>
        </p:spPr>
      </p:pic>
    </p:spTree>
    <p:extLst>
      <p:ext uri="{BB962C8B-B14F-4D97-AF65-F5344CB8AC3E}">
        <p14:creationId xmlns:p14="http://schemas.microsoft.com/office/powerpoint/2010/main" val="11166911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Methods</a:t>
            </a:r>
          </a:p>
        </p:txBody>
      </p:sp>
      <p:sp>
        <p:nvSpPr>
          <p:cNvPr id="5" name="Rectangle 3"/>
          <p:cNvSpPr txBox="1">
            <a:spLocks noChangeArrowheads="1"/>
          </p:cNvSpPr>
          <p:nvPr/>
        </p:nvSpPr>
        <p:spPr bwMode="auto">
          <a:xfrm>
            <a:off x="447675" y="914400"/>
            <a:ext cx="8153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b="1" dirty="0"/>
              <a:t>Study Design, Setting, and Participants: </a:t>
            </a:r>
          </a:p>
          <a:p>
            <a:pPr lvl="1" eaLnBrk="1" hangingPunct="1"/>
            <a:r>
              <a:rPr lang="en-US" dirty="0"/>
              <a:t>A multicenter clinical research registry with sites in the United States (n = 57), Canada (n = 3), and the United Kingdom (n = 1).</a:t>
            </a:r>
          </a:p>
          <a:p>
            <a:pPr lvl="1" eaLnBrk="1" hangingPunct="1"/>
            <a:r>
              <a:rPr lang="en-US" altLang="en-US" dirty="0"/>
              <a:t>Children who underwent unilateral or bilateral lensectomy and were enrolled in the registry within 45 days after lensectomy were included.</a:t>
            </a:r>
          </a:p>
          <a:p>
            <a:pPr lvl="1" eaLnBrk="1" hangingPunct="1"/>
            <a:endParaRPr lang="en-US" dirty="0"/>
          </a:p>
          <a:p>
            <a:pPr eaLnBrk="1" hangingPunct="1"/>
            <a:r>
              <a:rPr lang="en-US" altLang="en-US" b="1" dirty="0"/>
              <a:t>Main Outcomes: </a:t>
            </a:r>
          </a:p>
          <a:p>
            <a:pPr lvl="1" eaLnBrk="1" hangingPunct="1"/>
            <a:r>
              <a:rPr lang="en-US" altLang="zh-TW" dirty="0"/>
              <a:t>Incidence risk of glaucoma or glaucoma suspect, using standardized definitions, within 1 year after lensectomy.</a:t>
            </a:r>
          </a:p>
          <a:p>
            <a:pPr lvl="1" eaLnBrk="1" hangingPunct="1"/>
            <a:r>
              <a:rPr lang="en-US" altLang="zh-TW" dirty="0"/>
              <a:t>Determine whether any of the following factors reported at lensectomy are associated with the risk of developing glaucoma or glaucoma suspect within 1 year following lensectomy: race/ethnicity, sex, age at lensectomy, laterality of lensectomy, other ocular abnormalities, anterior vitrectomy, intraocular lens implantation, and the occurrence of intraoperative complications. </a:t>
            </a:r>
          </a:p>
          <a:p>
            <a:pPr lvl="1" eaLnBrk="1" hangingPunct="1"/>
            <a:endParaRPr lang="en-US" dirty="0"/>
          </a:p>
          <a:p>
            <a:pPr lvl="1" eaLnBrk="1" hangingPunct="1"/>
            <a:endParaRPr lang="en-US" altLang="en-US" dirty="0"/>
          </a:p>
          <a:p>
            <a:pPr marL="457200" lvl="1" indent="0" eaLnBrk="1" hangingPunct="1">
              <a:buNone/>
            </a:pPr>
            <a:endParaRPr lang="en-US"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Methods</a:t>
            </a:r>
          </a:p>
        </p:txBody>
      </p:sp>
      <p:sp>
        <p:nvSpPr>
          <p:cNvPr id="5" name="Rectangle 3"/>
          <p:cNvSpPr txBox="1">
            <a:spLocks noChangeArrowheads="1"/>
          </p:cNvSpPr>
          <p:nvPr/>
        </p:nvSpPr>
        <p:spPr bwMode="auto">
          <a:xfrm>
            <a:off x="447675" y="914400"/>
            <a:ext cx="8153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b="1" dirty="0"/>
              <a:t>Limitations: </a:t>
            </a:r>
          </a:p>
          <a:p>
            <a:pPr lvl="1" eaLnBrk="1" hangingPunct="1"/>
            <a:r>
              <a:rPr lang="en-US" altLang="en-US" dirty="0"/>
              <a:t>Overall, 17.8% of children were excluded from analyses because they had no documented office visit between 6 and 18 months after lensectomy.</a:t>
            </a:r>
          </a:p>
          <a:p>
            <a:pPr lvl="1" eaLnBrk="1" hangingPunct="1"/>
            <a:r>
              <a:rPr lang="en-US" altLang="en-US" dirty="0"/>
              <a:t>Our ability to identify risk factors for glaucoma or glaucoma suspect was limited by the low rate of glaucoma and glaucoma suspect. </a:t>
            </a:r>
          </a:p>
          <a:p>
            <a:pPr lvl="1" eaLnBrk="1" hangingPunct="1"/>
            <a:r>
              <a:rPr lang="en-US" altLang="en-US" dirty="0"/>
              <a:t>Anterior vitrectomy and aphakia were more frequent in younger children, making it difficult to separate the contributions of these surgical variables from the contribution of age to the observed association with glaucoma and glaucoma suspect.</a:t>
            </a:r>
          </a:p>
        </p:txBody>
      </p:sp>
    </p:spTree>
    <p:extLst>
      <p:ext uri="{BB962C8B-B14F-4D97-AF65-F5344CB8AC3E}">
        <p14:creationId xmlns:p14="http://schemas.microsoft.com/office/powerpoint/2010/main" val="25134118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Results</a:t>
            </a:r>
          </a:p>
        </p:txBody>
      </p:sp>
      <p:sp>
        <p:nvSpPr>
          <p:cNvPr id="6" name="Rectangle 3"/>
          <p:cNvSpPr txBox="1">
            <a:spLocks noChangeArrowheads="1"/>
          </p:cNvSpPr>
          <p:nvPr/>
        </p:nvSpPr>
        <p:spPr bwMode="auto">
          <a:xfrm>
            <a:off x="457200" y="914400"/>
            <a:ext cx="8458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dirty="0"/>
              <a:t>A total of 970 eyes of 702 patients were included in the analysis (353 [50.3%] male and 427 [60.8%] white; mean age at lensectomy, 3.4 years (range, 0.04-12.9 years). </a:t>
            </a:r>
            <a:endParaRPr lang="en-US" altLang="en-US" dirty="0"/>
          </a:p>
          <a:p>
            <a:pPr eaLnBrk="1" hangingPunct="1"/>
            <a:r>
              <a:rPr lang="en-US" dirty="0"/>
              <a:t>Glaucoma or glaucoma suspect diagnosed in 66 of 970 eyes (adjusted overall incidence risk, 6.3%; 95% CI, 4.8%-8.3%).</a:t>
            </a:r>
          </a:p>
          <a:p>
            <a:pPr eaLnBrk="1" hangingPunct="1"/>
            <a:r>
              <a:rPr lang="en-US" dirty="0"/>
              <a:t>The presence of glaucoma in 52 of these 66 eyes (adjusted incidence risk = 4.7%) was established on the basis of glaucoma surgery (n = 23), investigator diagnosis of glaucoma (n = 17), or use of glaucoma medications without investigator diagnosis of glaucoma (n = 12)</a:t>
            </a:r>
          </a:p>
          <a:p>
            <a:pPr eaLnBrk="1" hangingPunct="1"/>
            <a:r>
              <a:rPr lang="en-US" dirty="0"/>
              <a:t>Treatment included surgery in 23 of 66 eyes (34.8%), medication alone for 26 eyes (39.4%), and observation alone for 17 eyes (25.8%).</a:t>
            </a:r>
          </a:p>
          <a:p>
            <a:pPr eaLnBrk="1" hangingPunct="1"/>
            <a:r>
              <a:rPr lang="en-US" altLang="en-US" kern="0" dirty="0"/>
              <a:t>No association was observed between risk of developing glaucoma or glaucoma suspect and any of the following factors: sex, race/ethnicity, anterior segment abnormalities, anterior vitrectomy at lensectomy, laterality of lensectomy, and presence of intraoperative complications.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Results</a:t>
            </a:r>
          </a:p>
        </p:txBody>
      </p:sp>
      <p:sp>
        <p:nvSpPr>
          <p:cNvPr id="5" name="Rectangle 3"/>
          <p:cNvSpPr>
            <a:spLocks noChangeArrowheads="1"/>
          </p:cNvSpPr>
          <p:nvPr/>
        </p:nvSpPr>
        <p:spPr bwMode="auto">
          <a:xfrm>
            <a:off x="381000" y="809625"/>
            <a:ext cx="82296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dirty="0"/>
              <a:t>Univariate Relative Risks of Developing Glaucoma or </a:t>
            </a:r>
          </a:p>
          <a:p>
            <a:pPr algn="ctr" eaLnBrk="1" hangingPunct="1">
              <a:buFontTx/>
              <a:buNone/>
            </a:pPr>
            <a:r>
              <a:rPr lang="en-US" altLang="en-US" dirty="0"/>
              <a:t>Glaucoma Suspect 1 Year After Lensectomy</a:t>
            </a:r>
          </a:p>
        </p:txBody>
      </p:sp>
      <p:graphicFrame>
        <p:nvGraphicFramePr>
          <p:cNvPr id="9" name="Chart 8">
            <a:extLst>
              <a:ext uri="{FF2B5EF4-FFF2-40B4-BE49-F238E27FC236}">
                <a16:creationId xmlns:a16="http://schemas.microsoft.com/office/drawing/2014/main" id="{E63F5670-DFFA-45EF-A5A0-92F43A602066}"/>
              </a:ext>
            </a:extLst>
          </p:cNvPr>
          <p:cNvGraphicFramePr>
            <a:graphicFrameLocks/>
          </p:cNvGraphicFramePr>
          <p:nvPr>
            <p:extLst>
              <p:ext uri="{D42A27DB-BD31-4B8C-83A1-F6EECF244321}">
                <p14:modId xmlns:p14="http://schemas.microsoft.com/office/powerpoint/2010/main" val="4063896594"/>
              </p:ext>
            </p:extLst>
          </p:nvPr>
        </p:nvGraphicFramePr>
        <p:xfrm>
          <a:off x="295564" y="1600200"/>
          <a:ext cx="8552872" cy="3494088"/>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a:extLst>
              <a:ext uri="{FF2B5EF4-FFF2-40B4-BE49-F238E27FC236}">
                <a16:creationId xmlns:a16="http://schemas.microsoft.com/office/drawing/2014/main" id="{2BDFBBD5-DC0D-4F1F-9BCD-100433EA5813}"/>
              </a:ext>
            </a:extLst>
          </p:cNvPr>
          <p:cNvSpPr txBox="1"/>
          <p:nvPr/>
        </p:nvSpPr>
        <p:spPr>
          <a:xfrm>
            <a:off x="381000" y="5257800"/>
            <a:ext cx="8610600" cy="646331"/>
          </a:xfrm>
          <a:prstGeom prst="rect">
            <a:avLst/>
          </a:prstGeom>
          <a:noFill/>
        </p:spPr>
        <p:txBody>
          <a:bodyPr wrap="square" rtlCol="0">
            <a:spAutoFit/>
          </a:bodyPr>
          <a:lstStyle/>
          <a:p>
            <a:r>
              <a:rPr lang="en-US" sz="1200" dirty="0"/>
              <a:t>Filled squares represent the relative risk of glaucoma or glaucoma suspect, and error bars represent the corresponding 99% CI. Associations between risk factors and the development of glaucoma or glaucoma suspect are considered significant if the 99% CI does not include 1.</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Results</a:t>
            </a:r>
          </a:p>
        </p:txBody>
      </p:sp>
      <p:sp>
        <p:nvSpPr>
          <p:cNvPr id="5" name="Rectangle 3"/>
          <p:cNvSpPr>
            <a:spLocks noChangeArrowheads="1"/>
          </p:cNvSpPr>
          <p:nvPr/>
        </p:nvSpPr>
        <p:spPr bwMode="auto">
          <a:xfrm>
            <a:off x="381000" y="809625"/>
            <a:ext cx="82296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dirty="0"/>
              <a:t>Baseline Factors Associated with Glaucoma or Glaucoma Suspect</a:t>
            </a:r>
          </a:p>
        </p:txBody>
      </p:sp>
      <p:graphicFrame>
        <p:nvGraphicFramePr>
          <p:cNvPr id="6" name="Table 5">
            <a:extLst>
              <a:ext uri="{FF2B5EF4-FFF2-40B4-BE49-F238E27FC236}">
                <a16:creationId xmlns:a16="http://schemas.microsoft.com/office/drawing/2014/main" id="{C432D2BB-39A4-4176-A737-48561CD50F46}"/>
              </a:ext>
            </a:extLst>
          </p:cNvPr>
          <p:cNvGraphicFramePr>
            <a:graphicFrameLocks noGrp="1"/>
          </p:cNvGraphicFramePr>
          <p:nvPr>
            <p:extLst>
              <p:ext uri="{D42A27DB-BD31-4B8C-83A1-F6EECF244321}">
                <p14:modId xmlns:p14="http://schemas.microsoft.com/office/powerpoint/2010/main" val="342095962"/>
              </p:ext>
            </p:extLst>
          </p:nvPr>
        </p:nvGraphicFramePr>
        <p:xfrm>
          <a:off x="471055" y="2506980"/>
          <a:ext cx="8258366" cy="1920240"/>
        </p:xfrm>
        <a:graphic>
          <a:graphicData uri="http://schemas.openxmlformats.org/drawingml/2006/table">
            <a:tbl>
              <a:tblPr firstRow="1" firstCol="1" bandRow="1"/>
              <a:tblGrid>
                <a:gridCol w="2080895">
                  <a:extLst>
                    <a:ext uri="{9D8B030D-6E8A-4147-A177-3AD203B41FA5}">
                      <a16:colId xmlns:a16="http://schemas.microsoft.com/office/drawing/2014/main" val="4116743482"/>
                    </a:ext>
                  </a:extLst>
                </a:gridCol>
                <a:gridCol w="614553">
                  <a:extLst>
                    <a:ext uri="{9D8B030D-6E8A-4147-A177-3AD203B41FA5}">
                      <a16:colId xmlns:a16="http://schemas.microsoft.com/office/drawing/2014/main" val="3607827629"/>
                    </a:ext>
                  </a:extLst>
                </a:gridCol>
                <a:gridCol w="1900873">
                  <a:extLst>
                    <a:ext uri="{9D8B030D-6E8A-4147-A177-3AD203B41FA5}">
                      <a16:colId xmlns:a16="http://schemas.microsoft.com/office/drawing/2014/main" val="3237382358"/>
                    </a:ext>
                  </a:extLst>
                </a:gridCol>
                <a:gridCol w="1931035">
                  <a:extLst>
                    <a:ext uri="{9D8B030D-6E8A-4147-A177-3AD203B41FA5}">
                      <a16:colId xmlns:a16="http://schemas.microsoft.com/office/drawing/2014/main" val="1631655503"/>
                    </a:ext>
                  </a:extLst>
                </a:gridCol>
                <a:gridCol w="1731010">
                  <a:extLst>
                    <a:ext uri="{9D8B030D-6E8A-4147-A177-3AD203B41FA5}">
                      <a16:colId xmlns:a16="http://schemas.microsoft.com/office/drawing/2014/main" val="2331988538"/>
                    </a:ext>
                  </a:extLst>
                </a:gridCol>
              </a:tblGrid>
              <a:tr h="438150">
                <a:tc>
                  <a:txBody>
                    <a:bodyPr/>
                    <a:lstStyle/>
                    <a:p>
                      <a:pPr marL="0" marR="0">
                        <a:spcBef>
                          <a:spcPts val="0"/>
                        </a:spcBef>
                        <a:spcAft>
                          <a:spcPts val="0"/>
                        </a:spcAft>
                      </a:pPr>
                      <a:r>
                        <a:rPr lang="en-US" sz="1400" b="1" dirty="0">
                          <a:effectLst/>
                          <a:latin typeface="+mn-lt"/>
                          <a:ea typeface="MS Mincho"/>
                          <a:cs typeface="Times New Roman" panose="02020603050405020304" pitchFamily="18" charset="0"/>
                        </a:rPr>
                        <a:t>Factor at Time of Lensectomy</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effectLst/>
                          <a:latin typeface="+mn-lt"/>
                          <a:ea typeface="MS Mincho"/>
                          <a:cs typeface="Times New Roman" panose="02020603050405020304" pitchFamily="18" charset="0"/>
                        </a:rPr>
                        <a:t>Total </a:t>
                      </a:r>
                      <a:br>
                        <a:rPr lang="en-US" sz="1400" b="1" dirty="0">
                          <a:effectLst/>
                          <a:latin typeface="+mn-lt"/>
                          <a:ea typeface="MS Mincho"/>
                          <a:cs typeface="Times New Roman" panose="02020603050405020304" pitchFamily="18" charset="0"/>
                        </a:rPr>
                      </a:br>
                      <a:r>
                        <a:rPr lang="en-US" sz="1400" b="1" dirty="0">
                          <a:effectLst/>
                          <a:latin typeface="+mn-lt"/>
                          <a:ea typeface="MS Mincho"/>
                          <a:cs typeface="Times New Roman" panose="02020603050405020304" pitchFamily="18" charset="0"/>
                        </a:rPr>
                        <a:t>Eyes</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effectLst/>
                          <a:latin typeface="+mn-lt"/>
                          <a:ea typeface="MS Mincho"/>
                          <a:cs typeface="Times New Roman" panose="02020603050405020304" pitchFamily="18" charset="0"/>
                        </a:rPr>
                        <a:t>N with Glaucoma or </a:t>
                      </a:r>
                      <a:br>
                        <a:rPr lang="en-US" sz="1400" b="1" dirty="0">
                          <a:effectLst/>
                          <a:latin typeface="+mn-lt"/>
                          <a:ea typeface="MS Mincho"/>
                          <a:cs typeface="Times New Roman" panose="02020603050405020304" pitchFamily="18" charset="0"/>
                        </a:rPr>
                      </a:br>
                      <a:r>
                        <a:rPr lang="en-US" sz="1400" b="1" dirty="0">
                          <a:effectLst/>
                          <a:latin typeface="+mn-lt"/>
                          <a:ea typeface="MS Mincho"/>
                          <a:cs typeface="Times New Roman" panose="02020603050405020304" pitchFamily="18" charset="0"/>
                        </a:rPr>
                        <a:t>Glaucoma Suspect</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effectLst/>
                          <a:latin typeface="+mn-lt"/>
                          <a:ea typeface="MS Mincho"/>
                          <a:cs typeface="Times New Roman" panose="02020603050405020304" pitchFamily="18" charset="0"/>
                        </a:rPr>
                        <a:t>% with Glaucoma or </a:t>
                      </a:r>
                      <a:br>
                        <a:rPr lang="en-US" sz="1400" b="1" dirty="0">
                          <a:effectLst/>
                          <a:latin typeface="+mn-lt"/>
                          <a:ea typeface="MS Mincho"/>
                          <a:cs typeface="Times New Roman" panose="02020603050405020304" pitchFamily="18" charset="0"/>
                        </a:rPr>
                      </a:br>
                      <a:r>
                        <a:rPr lang="en-US" sz="1400" b="1" dirty="0">
                          <a:effectLst/>
                          <a:latin typeface="+mn-lt"/>
                          <a:ea typeface="MS Mincho"/>
                          <a:cs typeface="Times New Roman" panose="02020603050405020304" pitchFamily="18" charset="0"/>
                        </a:rPr>
                        <a:t>Glaucoma Suspect</a:t>
                      </a:r>
                      <a:br>
                        <a:rPr lang="en-US" sz="1400" b="1" dirty="0">
                          <a:effectLst/>
                          <a:latin typeface="+mn-lt"/>
                          <a:ea typeface="MS Mincho"/>
                          <a:cs typeface="Times New Roman" panose="02020603050405020304" pitchFamily="18" charset="0"/>
                        </a:rPr>
                      </a:br>
                      <a:r>
                        <a:rPr lang="en-US" sz="1400" b="1" dirty="0">
                          <a:effectLst/>
                          <a:latin typeface="+mn-lt"/>
                          <a:ea typeface="MS Mincho"/>
                          <a:cs typeface="Times New Roman" panose="02020603050405020304" pitchFamily="18" charset="0"/>
                        </a:rPr>
                        <a:t>(99% CI)</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effectLst/>
                          <a:latin typeface="+mn-lt"/>
                          <a:ea typeface="MS Mincho"/>
                          <a:cs typeface="Times New Roman" panose="02020603050405020304" pitchFamily="18" charset="0"/>
                        </a:rPr>
                        <a:t>Relative Risk</a:t>
                      </a:r>
                      <a:endParaRPr lang="en-US" sz="1400" dirty="0">
                        <a:effectLst/>
                        <a:latin typeface="+mn-lt"/>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400" b="1" dirty="0">
                          <a:effectLst/>
                          <a:latin typeface="+mn-lt"/>
                          <a:ea typeface="MS Mincho"/>
                          <a:cs typeface="Times New Roman" panose="02020603050405020304" pitchFamily="18" charset="0"/>
                        </a:rPr>
                        <a:t>(99% CI)</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7603676"/>
                  </a:ext>
                </a:extLst>
              </a:tr>
              <a:tr h="0">
                <a:tc>
                  <a:txBody>
                    <a:bodyPr/>
                    <a:lstStyle/>
                    <a:p>
                      <a:pPr marL="0" marR="0">
                        <a:spcBef>
                          <a:spcPts val="0"/>
                        </a:spcBef>
                        <a:spcAft>
                          <a:spcPts val="0"/>
                        </a:spcAft>
                      </a:pPr>
                      <a:r>
                        <a:rPr lang="en-US" sz="1400" b="1" dirty="0">
                          <a:effectLst/>
                          <a:latin typeface="+mn-lt"/>
                          <a:ea typeface="MS Mincho"/>
                          <a:cs typeface="Times New Roman" panose="02020603050405020304" pitchFamily="18" charset="0"/>
                        </a:rPr>
                        <a:t>Age at Lensectomy</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400" dirty="0">
                          <a:effectLst/>
                          <a:latin typeface="+mn-lt"/>
                          <a:ea typeface="MS Mincho"/>
                          <a:cs typeface="Times New Roman" panose="02020603050405020304" pitchFamily="18" charset="0"/>
                        </a:rPr>
                        <a:t> </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400" dirty="0">
                          <a:effectLst/>
                          <a:latin typeface="+mn-lt"/>
                          <a:ea typeface="MS Mincho"/>
                          <a:cs typeface="Times New Roman" panose="02020603050405020304" pitchFamily="18" charset="0"/>
                        </a:rPr>
                        <a:t> </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400" dirty="0">
                          <a:effectLst/>
                          <a:latin typeface="+mn-lt"/>
                          <a:ea typeface="MS Mincho"/>
                          <a:cs typeface="Times New Roman" panose="02020603050405020304" pitchFamily="18" charset="0"/>
                        </a:rPr>
                        <a:t> </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400" dirty="0">
                          <a:effectLst/>
                          <a:latin typeface="+mn-lt"/>
                          <a:ea typeface="MS Mincho"/>
                          <a:cs typeface="Times New Roman" panose="02020603050405020304" pitchFamily="18" charset="0"/>
                        </a:rPr>
                        <a:t> </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523989590"/>
                  </a:ext>
                </a:extLst>
              </a:tr>
              <a:tr h="0">
                <a:tc>
                  <a:txBody>
                    <a:bodyPr/>
                    <a:lstStyle/>
                    <a:p>
                      <a:pPr marL="47625" marR="0">
                        <a:spcBef>
                          <a:spcPts val="0"/>
                        </a:spcBef>
                        <a:spcAft>
                          <a:spcPts val="0"/>
                        </a:spcAft>
                      </a:pPr>
                      <a:r>
                        <a:rPr lang="en-US" sz="1400" dirty="0">
                          <a:effectLst/>
                          <a:latin typeface="+mn-lt"/>
                          <a:ea typeface="MS Mincho"/>
                          <a:cs typeface="Times New Roman" panose="02020603050405020304" pitchFamily="18" charset="0"/>
                        </a:rPr>
                        <a:t>≤3 months</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spcBef>
                          <a:spcPts val="0"/>
                        </a:spcBef>
                        <a:spcAft>
                          <a:spcPts val="0"/>
                        </a:spcAft>
                      </a:pPr>
                      <a:r>
                        <a:rPr lang="en-US" sz="1400" dirty="0">
                          <a:effectLst/>
                          <a:latin typeface="+mn-lt"/>
                          <a:ea typeface="MS Mincho"/>
                          <a:cs typeface="Times New Roman" panose="02020603050405020304" pitchFamily="18" charset="0"/>
                        </a:rPr>
                        <a:t>256</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spcBef>
                          <a:spcPts val="0"/>
                        </a:spcBef>
                        <a:spcAft>
                          <a:spcPts val="0"/>
                        </a:spcAft>
                      </a:pPr>
                      <a:r>
                        <a:rPr lang="en-US" sz="1400" dirty="0">
                          <a:effectLst/>
                          <a:latin typeface="+mn-lt"/>
                          <a:ea typeface="MS Mincho"/>
                          <a:cs typeface="Times New Roman" panose="02020603050405020304" pitchFamily="18" charset="0"/>
                        </a:rPr>
                        <a:t>41</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spcBef>
                          <a:spcPts val="0"/>
                        </a:spcBef>
                        <a:spcAft>
                          <a:spcPts val="0"/>
                        </a:spcAft>
                      </a:pPr>
                      <a:r>
                        <a:rPr lang="en-US" sz="1400" dirty="0">
                          <a:effectLst/>
                          <a:latin typeface="+mn-lt"/>
                          <a:ea typeface="MS Mincho"/>
                          <a:cs typeface="Times New Roman" panose="02020603050405020304" pitchFamily="18" charset="0"/>
                        </a:rPr>
                        <a:t>15.7 (10.1 to 24.5)</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ctr">
                        <a:spcBef>
                          <a:spcPts val="0"/>
                        </a:spcBef>
                        <a:spcAft>
                          <a:spcPts val="0"/>
                        </a:spcAft>
                      </a:pPr>
                      <a:r>
                        <a:rPr lang="en-US" sz="1400" dirty="0">
                          <a:effectLst/>
                          <a:latin typeface="+mn-lt"/>
                          <a:ea typeface="MS Mincho"/>
                          <a:cs typeface="Times New Roman" panose="02020603050405020304" pitchFamily="18" charset="0"/>
                        </a:rPr>
                        <a:t>4.57 (2.19 to 9.57)</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3155126805"/>
                  </a:ext>
                </a:extLst>
              </a:tr>
              <a:tr h="0">
                <a:tc>
                  <a:txBody>
                    <a:bodyPr/>
                    <a:lstStyle/>
                    <a:p>
                      <a:pPr marL="47625" marR="0">
                        <a:spcBef>
                          <a:spcPts val="0"/>
                        </a:spcBef>
                        <a:spcAft>
                          <a:spcPts val="0"/>
                        </a:spcAft>
                      </a:pPr>
                      <a:r>
                        <a:rPr lang="en-US" sz="1400" dirty="0">
                          <a:effectLst/>
                          <a:latin typeface="+mn-lt"/>
                          <a:ea typeface="MS Mincho"/>
                          <a:cs typeface="Times New Roman" panose="02020603050405020304" pitchFamily="18" charset="0"/>
                        </a:rPr>
                        <a:t>&gt;3 months to &lt;13 years</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mn-lt"/>
                          <a:ea typeface="MS Mincho"/>
                          <a:cs typeface="Times New Roman" panose="02020603050405020304" pitchFamily="18" charset="0"/>
                        </a:rPr>
                        <a:t>714</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mn-lt"/>
                          <a:ea typeface="MS Mincho"/>
                          <a:cs typeface="Times New Roman" panose="02020603050405020304" pitchFamily="18" charset="0"/>
                        </a:rPr>
                        <a:t>25</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mn-lt"/>
                          <a:ea typeface="MS Mincho"/>
                          <a:cs typeface="Times New Roman" panose="02020603050405020304" pitchFamily="18" charset="0"/>
                        </a:rPr>
                        <a:t>3.4 (1.9 to 6.2)</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1</a:t>
                      </a:r>
                      <a:r>
                        <a:rPr lang="en-US" sz="1400" baseline="0" dirty="0">
                          <a:effectLst/>
                          <a:latin typeface="+mn-lt"/>
                          <a:ea typeface="Times New Roman" panose="02020603050405020304" pitchFamily="18" charset="0"/>
                          <a:cs typeface="Times New Roman" panose="02020603050405020304" pitchFamily="18" charset="0"/>
                        </a:rPr>
                        <a:t> [Reference]</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3132503"/>
                  </a:ext>
                </a:extLst>
              </a:tr>
              <a:tr h="0">
                <a:tc>
                  <a:txBody>
                    <a:bodyPr/>
                    <a:lstStyle/>
                    <a:p>
                      <a:pPr marL="0" marR="0">
                        <a:spcBef>
                          <a:spcPts val="0"/>
                        </a:spcBef>
                        <a:spcAft>
                          <a:spcPts val="0"/>
                        </a:spcAft>
                      </a:pPr>
                      <a:r>
                        <a:rPr lang="en-US" sz="1400" b="1" dirty="0">
                          <a:effectLst/>
                          <a:latin typeface="+mn-lt"/>
                          <a:ea typeface="MS Mincho"/>
                          <a:cs typeface="Times New Roman" panose="02020603050405020304" pitchFamily="18" charset="0"/>
                        </a:rPr>
                        <a:t>Primary IOL Implant</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400" dirty="0">
                          <a:effectLst/>
                          <a:latin typeface="+mn-lt"/>
                          <a:ea typeface="MS Mincho"/>
                          <a:cs typeface="Times New Roman" panose="02020603050405020304" pitchFamily="18" charset="0"/>
                        </a:rPr>
                        <a:t> </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400" dirty="0">
                          <a:effectLst/>
                          <a:latin typeface="+mn-lt"/>
                          <a:ea typeface="MS Mincho"/>
                          <a:cs typeface="Times New Roman" panose="02020603050405020304" pitchFamily="18" charset="0"/>
                        </a:rPr>
                        <a:t> </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400" dirty="0">
                          <a:effectLst/>
                          <a:latin typeface="+mn-lt"/>
                          <a:ea typeface="MS Mincho"/>
                          <a:cs typeface="Times New Roman" panose="02020603050405020304" pitchFamily="18" charset="0"/>
                        </a:rPr>
                        <a:t> </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400" dirty="0">
                          <a:effectLst/>
                          <a:latin typeface="+mn-lt"/>
                          <a:ea typeface="MS Mincho"/>
                          <a:cs typeface="Times New Roman" panose="02020603050405020304" pitchFamily="18" charset="0"/>
                        </a:rPr>
                        <a:t> </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206433799"/>
                  </a:ext>
                </a:extLst>
              </a:tr>
              <a:tr h="0">
                <a:tc>
                  <a:txBody>
                    <a:bodyPr/>
                    <a:lstStyle/>
                    <a:p>
                      <a:pPr marL="47625" marR="0">
                        <a:spcBef>
                          <a:spcPts val="0"/>
                        </a:spcBef>
                        <a:spcAft>
                          <a:spcPts val="0"/>
                        </a:spcAft>
                      </a:pPr>
                      <a:r>
                        <a:rPr lang="en-US" sz="1400" dirty="0">
                          <a:effectLst/>
                          <a:latin typeface="+mn-lt"/>
                          <a:ea typeface="MS Mincho"/>
                          <a:cs typeface="Times New Roman" panose="02020603050405020304" pitchFamily="18" charset="0"/>
                        </a:rPr>
                        <a:t>No (aphakia)</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spcBef>
                          <a:spcPts val="0"/>
                        </a:spcBef>
                        <a:spcAft>
                          <a:spcPts val="0"/>
                        </a:spcAft>
                      </a:pPr>
                      <a:r>
                        <a:rPr lang="en-US" sz="1400" dirty="0">
                          <a:effectLst/>
                          <a:latin typeface="+mn-lt"/>
                          <a:ea typeface="MS Mincho"/>
                          <a:cs typeface="Times New Roman" panose="02020603050405020304" pitchFamily="18" charset="0"/>
                        </a:rPr>
                        <a:t>438</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spcBef>
                          <a:spcPts val="0"/>
                        </a:spcBef>
                        <a:spcAft>
                          <a:spcPts val="0"/>
                        </a:spcAft>
                      </a:pPr>
                      <a:r>
                        <a:rPr lang="en-US" sz="1400" dirty="0">
                          <a:effectLst/>
                          <a:latin typeface="+mn-lt"/>
                          <a:ea typeface="MS Mincho"/>
                          <a:cs typeface="Times New Roman" panose="02020603050405020304" pitchFamily="18" charset="0"/>
                        </a:rPr>
                        <a:t>53</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spcBef>
                          <a:spcPts val="0"/>
                        </a:spcBef>
                        <a:spcAft>
                          <a:spcPts val="0"/>
                        </a:spcAft>
                      </a:pPr>
                      <a:r>
                        <a:rPr lang="en-US" sz="1400" dirty="0">
                          <a:effectLst/>
                          <a:latin typeface="+mn-lt"/>
                          <a:ea typeface="MS Mincho"/>
                          <a:cs typeface="Times New Roman" panose="02020603050405020304" pitchFamily="18" charset="0"/>
                        </a:rPr>
                        <a:t>11.2 (7.6 to 16.7)</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ctr">
                        <a:spcBef>
                          <a:spcPts val="0"/>
                        </a:spcBef>
                        <a:spcAft>
                          <a:spcPts val="0"/>
                        </a:spcAft>
                      </a:pPr>
                      <a:r>
                        <a:rPr lang="en-US" sz="1400" dirty="0">
                          <a:effectLst/>
                          <a:latin typeface="+mn-lt"/>
                          <a:ea typeface="MS Mincho"/>
                          <a:cs typeface="Times New Roman" panose="02020603050405020304" pitchFamily="18" charset="0"/>
                        </a:rPr>
                        <a:t>4.29 (1.84 to 10.01)</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2473614105"/>
                  </a:ext>
                </a:extLst>
              </a:tr>
              <a:tr h="0">
                <a:tc>
                  <a:txBody>
                    <a:bodyPr/>
                    <a:lstStyle/>
                    <a:p>
                      <a:pPr marL="47625" marR="0">
                        <a:spcBef>
                          <a:spcPts val="0"/>
                        </a:spcBef>
                        <a:spcAft>
                          <a:spcPts val="0"/>
                        </a:spcAft>
                      </a:pPr>
                      <a:r>
                        <a:rPr lang="en-US" sz="1400" dirty="0">
                          <a:effectLst/>
                          <a:latin typeface="+mn-lt"/>
                          <a:ea typeface="MS Mincho"/>
                          <a:cs typeface="Times New Roman" panose="02020603050405020304" pitchFamily="18" charset="0"/>
                        </a:rPr>
                        <a:t>Yes (pseudophakia)</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mn-lt"/>
                          <a:ea typeface="MS Mincho"/>
                          <a:cs typeface="Times New Roman" panose="02020603050405020304" pitchFamily="18" charset="0"/>
                        </a:rPr>
                        <a:t>532</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mn-lt"/>
                          <a:ea typeface="MS Mincho"/>
                          <a:cs typeface="Times New Roman" panose="02020603050405020304" pitchFamily="18" charset="0"/>
                        </a:rPr>
                        <a:t>13</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mn-lt"/>
                          <a:ea typeface="MS Mincho"/>
                          <a:cs typeface="Times New Roman" panose="02020603050405020304" pitchFamily="18" charset="0"/>
                        </a:rPr>
                        <a:t>2.6 (1.2 to 5.6)</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1</a:t>
                      </a:r>
                      <a:r>
                        <a:rPr lang="en-US" sz="1400" baseline="0" dirty="0">
                          <a:effectLst/>
                          <a:latin typeface="+mn-lt"/>
                          <a:ea typeface="Times New Roman" panose="02020603050405020304" pitchFamily="18" charset="0"/>
                          <a:cs typeface="Times New Roman" panose="02020603050405020304" pitchFamily="18" charset="0"/>
                        </a:rPr>
                        <a:t> [Reference]</a:t>
                      </a:r>
                      <a:endParaRPr lang="en-US" sz="1400" dirty="0">
                        <a:effectLst/>
                        <a:latin typeface="+mn-lt"/>
                        <a:ea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0107701"/>
                  </a:ext>
                </a:extLst>
              </a:tr>
            </a:tbl>
          </a:graphicData>
        </a:graphic>
      </p:graphicFrame>
      <p:sp>
        <p:nvSpPr>
          <p:cNvPr id="7" name="Rectangle 3">
            <a:extLst>
              <a:ext uri="{FF2B5EF4-FFF2-40B4-BE49-F238E27FC236}">
                <a16:creationId xmlns:a16="http://schemas.microsoft.com/office/drawing/2014/main" id="{B6C61631-3AA8-4D52-8D36-32102AF0E1F2}"/>
              </a:ext>
            </a:extLst>
          </p:cNvPr>
          <p:cNvSpPr txBox="1">
            <a:spLocks noChangeArrowheads="1"/>
          </p:cNvSpPr>
          <p:nvPr/>
        </p:nvSpPr>
        <p:spPr bwMode="auto">
          <a:xfrm>
            <a:off x="505691" y="1143000"/>
            <a:ext cx="8458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endParaRPr lang="en-US" sz="1100" dirty="0"/>
          </a:p>
          <a:p>
            <a:pPr eaLnBrk="1" hangingPunct="1"/>
            <a:r>
              <a:rPr lang="en-US" dirty="0"/>
              <a:t>Two factors were associated with glaucoma or glaucoma suspect:</a:t>
            </a:r>
          </a:p>
          <a:p>
            <a:pPr lvl="1" eaLnBrk="1" hangingPunct="1"/>
            <a:r>
              <a:rPr lang="en-US" dirty="0"/>
              <a:t>Age at lensectomy</a:t>
            </a:r>
          </a:p>
          <a:p>
            <a:pPr lvl="1" eaLnBrk="1" hangingPunct="1"/>
            <a:r>
              <a:rPr lang="en-US" dirty="0"/>
              <a:t>Primary intraocular implant</a:t>
            </a:r>
          </a:p>
          <a:p>
            <a:pPr eaLnBrk="1" hangingPunct="1"/>
            <a:endParaRPr lang="en-US" dirty="0"/>
          </a:p>
          <a:p>
            <a:pPr eaLnBrk="1" hangingPunct="1"/>
            <a:endParaRPr lang="en-US" dirty="0"/>
          </a:p>
          <a:p>
            <a:pPr eaLnBrk="1" hangingPunct="1"/>
            <a:endParaRPr lang="en-US" dirty="0"/>
          </a:p>
          <a:p>
            <a:pPr eaLnBrk="1" hangingPunct="1"/>
            <a:endParaRPr lang="en-US" dirty="0"/>
          </a:p>
          <a:p>
            <a:pPr eaLnBrk="1" hangingPunct="1"/>
            <a:endParaRPr lang="en-US" dirty="0"/>
          </a:p>
          <a:p>
            <a:pPr eaLnBrk="1" hangingPunct="1"/>
            <a:endParaRPr lang="en-US" dirty="0"/>
          </a:p>
          <a:p>
            <a:pPr eaLnBrk="1" hangingPunct="1"/>
            <a:endParaRPr lang="en-US" dirty="0"/>
          </a:p>
          <a:p>
            <a:pPr eaLnBrk="1" hangingPunct="1"/>
            <a:r>
              <a:rPr lang="en-US" altLang="en-US" dirty="0"/>
              <a:t>Because primary </a:t>
            </a:r>
            <a:r>
              <a:rPr lang="en-US" dirty="0"/>
              <a:t>intraocular</a:t>
            </a:r>
            <a:r>
              <a:rPr lang="en-US" altLang="en-US" dirty="0"/>
              <a:t> implantation was highly correlated with age at lensectomy, the association of those 2 factors could not be separated. </a:t>
            </a:r>
            <a:endParaRPr lang="en-US" dirty="0"/>
          </a:p>
          <a:p>
            <a:pPr eaLnBrk="1" hangingPunct="1"/>
            <a:endParaRPr lang="en-US" altLang="en-US" kern="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Comment</a:t>
            </a:r>
          </a:p>
        </p:txBody>
      </p:sp>
      <p:sp>
        <p:nvSpPr>
          <p:cNvPr id="6" name="Rectangle 3"/>
          <p:cNvSpPr txBox="1">
            <a:spLocks noChangeArrowheads="1"/>
          </p:cNvSpPr>
          <p:nvPr/>
        </p:nvSpPr>
        <p:spPr bwMode="auto">
          <a:xfrm>
            <a:off x="457200" y="914400"/>
            <a:ext cx="81534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kern="0" dirty="0"/>
              <a:t>Glaucoma or glaucoma suspect was reported in few eyes (6.3%) in the first year after lensectomy.</a:t>
            </a:r>
          </a:p>
          <a:p>
            <a:pPr eaLnBrk="1" hangingPunct="1"/>
            <a:r>
              <a:rPr lang="en-US" altLang="en-US" kern="0" dirty="0"/>
              <a:t>Risk of glaucoma or glaucoma suspect in the first year after lensectomy in this registry was lower than that reported by other studies (but this registry included older children).</a:t>
            </a:r>
            <a:r>
              <a:rPr lang="en-US" altLang="en-US" kern="0" baseline="30000" dirty="0"/>
              <a:t>1,2</a:t>
            </a:r>
          </a:p>
          <a:p>
            <a:pPr eaLnBrk="1" hangingPunct="1"/>
            <a:r>
              <a:rPr lang="en-US" dirty="0"/>
              <a:t>Because age at lensectomy (&lt;3 mo) was highly associated with continuing to have aphakia in our study, we could not separate the association of young age with aphakia.</a:t>
            </a:r>
          </a:p>
          <a:p>
            <a:pPr eaLnBrk="1" hangingPunct="1"/>
            <a:r>
              <a:rPr lang="en-US" altLang="en-US" kern="0" dirty="0"/>
              <a:t>Therefore, we conclude that either age ≤3 months at lensectomy, aphakia or both are associated with the risk of developing glaucoma or glaucoma suspect in the first year following lensectomy.</a:t>
            </a:r>
            <a:endParaRPr lang="en-US" altLang="en-US" dirty="0"/>
          </a:p>
        </p:txBody>
      </p:sp>
      <p:sp>
        <p:nvSpPr>
          <p:cNvPr id="5" name="TextBox 4">
            <a:extLst>
              <a:ext uri="{FF2B5EF4-FFF2-40B4-BE49-F238E27FC236}">
                <a16:creationId xmlns:a16="http://schemas.microsoft.com/office/drawing/2014/main" id="{C149C5E6-5E14-4A33-9CDD-3A0B50CF8D4D}"/>
              </a:ext>
            </a:extLst>
          </p:cNvPr>
          <p:cNvSpPr txBox="1"/>
          <p:nvPr/>
        </p:nvSpPr>
        <p:spPr>
          <a:xfrm>
            <a:off x="685800" y="4528587"/>
            <a:ext cx="8229600" cy="1384995"/>
          </a:xfrm>
          <a:prstGeom prst="rect">
            <a:avLst/>
          </a:prstGeom>
          <a:noFill/>
        </p:spPr>
        <p:txBody>
          <a:bodyPr wrap="square" rtlCol="0">
            <a:spAutoFit/>
          </a:bodyPr>
          <a:lstStyle/>
          <a:p>
            <a:pPr marL="61913" indent="-61913" eaLnBrk="1" hangingPunct="1">
              <a:buNone/>
            </a:pPr>
            <a:r>
              <a:rPr lang="en-US" sz="1400" baseline="30000" dirty="0"/>
              <a:t>1</a:t>
            </a:r>
            <a:r>
              <a:rPr lang="en-US" sz="1400" dirty="0"/>
              <a:t>Solebo AL, Russell-Eggitt I, Cumberland PM, Rahi JS. Risks and outcomes associated with primary intraocular lens implantation in children under 2 years of age: the IoLunder2 cohort study. </a:t>
            </a:r>
            <a:r>
              <a:rPr lang="en-US" sz="1400" i="1" dirty="0"/>
              <a:t>Br J Ophthalmol. </a:t>
            </a:r>
            <a:r>
              <a:rPr lang="en-US" sz="1400" dirty="0"/>
              <a:t>2015;99(11):1471-1476.</a:t>
            </a:r>
          </a:p>
          <a:p>
            <a:pPr marL="61913" indent="-61913" eaLnBrk="1" hangingPunct="1">
              <a:buNone/>
            </a:pPr>
            <a:endParaRPr lang="en-US" sz="1400" dirty="0"/>
          </a:p>
          <a:p>
            <a:pPr marL="61913" indent="-61913" eaLnBrk="1" hangingPunct="1">
              <a:buNone/>
            </a:pPr>
            <a:r>
              <a:rPr lang="en-US" sz="1400" baseline="30000" dirty="0"/>
              <a:t>2</a:t>
            </a:r>
            <a:r>
              <a:rPr lang="en-US" sz="1400" dirty="0"/>
              <a:t>Beck AD, Freedman SF, Lynn MJ, Bothun ED, Neely DE, Lambert SR. Glaucoma-related adverse events in the Infant Aphakia Treatment Study: 1-year results. </a:t>
            </a:r>
            <a:r>
              <a:rPr lang="en-US" sz="1400" i="1" dirty="0"/>
              <a:t>Arch Ophthalmol. </a:t>
            </a:r>
            <a:r>
              <a:rPr lang="en-US" sz="1400" dirty="0"/>
              <a:t>2012;130(3):300-305.</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Clouds</Template>
  <TotalTime>1773</TotalTime>
  <Words>1053</Words>
  <Application>Microsoft Office PowerPoint</Application>
  <PresentationFormat>On-screen Show (4:3)</PresentationFormat>
  <Paragraphs>105</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MS Mincho</vt:lpstr>
      <vt:lpstr>ＭＳ Ｐゴシック</vt:lpstr>
      <vt:lpstr>Arial</vt:lpstr>
      <vt:lpstr>Calibri</vt:lpstr>
      <vt:lpstr>Times New Roman</vt:lpstr>
      <vt:lpstr>Default Design</vt:lpstr>
      <vt:lpstr>PowerPoint Presentation</vt:lpstr>
      <vt:lpstr>Introduction</vt:lpstr>
      <vt:lpstr>Methods</vt:lpstr>
      <vt:lpstr>Methods</vt:lpstr>
      <vt:lpstr>Methods</vt:lpstr>
      <vt:lpstr>Results</vt:lpstr>
      <vt:lpstr>Results</vt:lpstr>
      <vt:lpstr>Results</vt:lpstr>
      <vt:lpstr>Comment</vt:lpstr>
      <vt:lpstr>Contact Information</vt:lpstr>
    </vt:vector>
  </TitlesOfParts>
  <Company>ama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article</dc:title>
  <dc:creator>lhayes</dc:creator>
  <cp:lastModifiedBy>irlo</cp:lastModifiedBy>
  <cp:revision>164</cp:revision>
  <dcterms:created xsi:type="dcterms:W3CDTF">2011-01-18T21:26:38Z</dcterms:created>
  <dcterms:modified xsi:type="dcterms:W3CDTF">2019-10-31T18:44:49Z</dcterms:modified>
</cp:coreProperties>
</file>