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60" r:id="rId2"/>
    <p:sldId id="469" r:id="rId3"/>
    <p:sldId id="465" r:id="rId4"/>
    <p:sldId id="471" r:id="rId5"/>
    <p:sldId id="473" r:id="rId6"/>
    <p:sldId id="472"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94063" autoAdjust="0"/>
  </p:normalViewPr>
  <p:slideViewPr>
    <p:cSldViewPr>
      <p:cViewPr varScale="1">
        <p:scale>
          <a:sx n="107" d="100"/>
          <a:sy n="107" d="100"/>
        </p:scale>
        <p:origin x="1740" y="1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12123DC8-DF0A-43C8-AA51-46FB315E3DA5}" type="datetimeFigureOut">
              <a:rPr lang="en-GB"/>
              <a:pPr>
                <a:defRPr/>
              </a:pPr>
              <a:t>13/11/2019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25AA382F-9EE8-4660-8C63-03A3EAFC75EA}"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8FC5C601-34DF-44C1-8300-B2DCA62896EF}" type="datetimeFigureOut">
              <a:rPr lang="en-GB"/>
              <a:pPr>
                <a:defRPr/>
              </a:pPr>
              <a:t>13/11/2019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C654E7E-4A21-4095-BCF4-7C90744697FF}"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6079DDB-2DF8-4AA3-9C33-1E8AFAB0876F}" type="datetimeFigureOut">
              <a:rPr lang="en-GB"/>
              <a:pPr>
                <a:defRPr/>
              </a:pPr>
              <a:t>13/11/2019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6A4AAA2-2D35-4864-B019-548F5DDB2140}"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7AB9756E-DBF3-44F6-B8A0-30DF3BF2D3CB}" type="datetimeFigureOut">
              <a:rPr lang="en-GB"/>
              <a:pPr>
                <a:defRPr/>
              </a:pPr>
              <a:t>13/11/2019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E47A9A7-F794-47AB-9F6A-B6369ADE8415}"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7B1ABFD9-4AA4-4860-9BD4-CBFEA71303BC}" type="datetimeFigureOut">
              <a:rPr lang="en-GB"/>
              <a:pPr>
                <a:defRPr/>
              </a:pPr>
              <a:t>13/11/2019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0DBE80C-2839-4E1A-8EB2-5548E7C2E352}"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111BAF08-4A90-479F-B305-BA2BD013A793}" type="datetimeFigureOut">
              <a:rPr lang="en-GB"/>
              <a:pPr>
                <a:defRPr/>
              </a:pPr>
              <a:t>13/11/2019</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515E2652-7FED-4F65-8A7D-825785B5496D}"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E830E444-2E35-4E54-9F7E-0C304FBC6486}" type="datetimeFigureOut">
              <a:rPr lang="en-GB"/>
              <a:pPr>
                <a:defRPr/>
              </a:pPr>
              <a:t>13/11/2019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CB1021F-7B3A-446A-9F76-F968955FBFF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A3D023C1-2AC8-4348-8390-51D208E36D12}" type="datetimeFigureOut">
              <a:rPr lang="en-GB"/>
              <a:pPr>
                <a:defRPr/>
              </a:pPr>
              <a:t>13/11/2019</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57E29DE5-5D5C-46A4-90E0-15831FAC0742}"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48DB046D-EF11-4985-A2F0-21B056AE50C8}" type="datetimeFigureOut">
              <a:rPr lang="en-GB"/>
              <a:pPr>
                <a:defRPr/>
              </a:pPr>
              <a:t>13/11/2019</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F4254C64-74E6-4683-8AA8-A1B562EC6685}"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C8C97E2-391B-4DBF-8C27-0D6C98202D40}" type="datetimeFigureOut">
              <a:rPr lang="en-GB"/>
              <a:pPr>
                <a:defRPr/>
              </a:pPr>
              <a:t>13/11/2019</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B470D278-BA2B-49C3-A8B4-AA89035BDEF1}"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EC1DCE2-6C54-48A5-A548-57B066CC86BB}" type="datetimeFigureOut">
              <a:rPr lang="en-GB"/>
              <a:pPr>
                <a:defRPr/>
              </a:pPr>
              <a:t>13/11/2019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8359CDE1-9C5E-4A4E-BAFB-1689D98E3CD5}"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98E1A09C-B796-4D2A-9F02-DAE4D5F589A2}" type="datetimeFigureOut">
              <a:rPr lang="en-GB"/>
              <a:pPr>
                <a:defRPr/>
              </a:pPr>
              <a:t>13/11/2019</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21FB9D0-F8F5-4DF5-BFDF-B3E0B977ACD4}"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5B805A85-2AC5-452E-B8FF-E9411027B3AA}" type="datetimeFigureOut">
              <a:rPr lang="en-GB"/>
              <a:pPr>
                <a:defRPr/>
              </a:pPr>
              <a:t>13/11/2019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D794B755-3385-407A-8FF6-3DAC9949140F}"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github.com/PauloFlores/RNA-Seq-validation"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3352800" y="889000"/>
            <a:ext cx="3059113" cy="358775"/>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GB" sz="1200" b="1" dirty="0">
                <a:solidFill>
                  <a:schemeClr val="tx1"/>
                </a:solidFill>
                <a:latin typeface="Arial" panose="020B0604020202020204" pitchFamily="34" charset="0"/>
                <a:cs typeface="Arial" panose="020B0604020202020204" pitchFamily="34" charset="0"/>
              </a:rPr>
              <a:t>Quality control </a:t>
            </a:r>
          </a:p>
        </p:txBody>
      </p:sp>
      <p:sp>
        <p:nvSpPr>
          <p:cNvPr id="6" name="Rounded Rectangle 5"/>
          <p:cNvSpPr/>
          <p:nvPr/>
        </p:nvSpPr>
        <p:spPr>
          <a:xfrm>
            <a:off x="3311525" y="1925638"/>
            <a:ext cx="3059113" cy="360362"/>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GB" sz="1200" b="1" dirty="0">
                <a:solidFill>
                  <a:schemeClr val="tx1"/>
                </a:solidFill>
                <a:latin typeface="Arial" panose="020B0604020202020204" pitchFamily="34" charset="0"/>
                <a:cs typeface="Arial" panose="020B0604020202020204" pitchFamily="34" charset="0"/>
              </a:rPr>
              <a:t>STAR – step 1  </a:t>
            </a:r>
          </a:p>
        </p:txBody>
      </p:sp>
      <p:sp>
        <p:nvSpPr>
          <p:cNvPr id="8" name="Rounded Rectangle 7"/>
          <p:cNvSpPr/>
          <p:nvPr/>
        </p:nvSpPr>
        <p:spPr>
          <a:xfrm>
            <a:off x="3278188" y="3127375"/>
            <a:ext cx="3060700" cy="360363"/>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GB" sz="1200" b="1" dirty="0">
                <a:solidFill>
                  <a:schemeClr val="tx1"/>
                </a:solidFill>
                <a:latin typeface="Arial" panose="020B0604020202020204" pitchFamily="34" charset="0"/>
                <a:cs typeface="Arial" panose="020B0604020202020204" pitchFamily="34" charset="0"/>
              </a:rPr>
              <a:t>STAR – step 2 </a:t>
            </a:r>
          </a:p>
        </p:txBody>
      </p:sp>
      <p:sp>
        <p:nvSpPr>
          <p:cNvPr id="14340" name="Rectangle 10"/>
          <p:cNvSpPr>
            <a:spLocks noChangeArrowheads="1"/>
          </p:cNvSpPr>
          <p:nvPr/>
        </p:nvSpPr>
        <p:spPr bwMode="auto">
          <a:xfrm>
            <a:off x="5148263" y="1617663"/>
            <a:ext cx="1190625" cy="277812"/>
          </a:xfrm>
          <a:prstGeom prst="rect">
            <a:avLst/>
          </a:prstGeom>
          <a:noFill/>
          <a:ln w="9525">
            <a:noFill/>
            <a:miter lim="800000"/>
            <a:headEnd/>
            <a:tailEnd/>
          </a:ln>
        </p:spPr>
        <p:txBody>
          <a:bodyPr wrap="none">
            <a:spAutoFit/>
          </a:bodyPr>
          <a:lstStyle/>
          <a:p>
            <a:r>
              <a:rPr lang="en-GB" sz="1200"/>
              <a:t>STAR mapper </a:t>
            </a:r>
          </a:p>
        </p:txBody>
      </p:sp>
      <p:cxnSp>
        <p:nvCxnSpPr>
          <p:cNvPr id="13" name="Straight Arrow Connector 12"/>
          <p:cNvCxnSpPr/>
          <p:nvPr/>
        </p:nvCxnSpPr>
        <p:spPr>
          <a:xfrm>
            <a:off x="1370013" y="5889625"/>
            <a:ext cx="0" cy="1317625"/>
          </a:xfrm>
          <a:prstGeom prst="straightConnector1">
            <a:avLst/>
          </a:prstGeom>
          <a:ln>
            <a:noFill/>
            <a:tailEnd type="arrow"/>
          </a:ln>
        </p:spPr>
        <p:style>
          <a:lnRef idx="3">
            <a:schemeClr val="dk1"/>
          </a:lnRef>
          <a:fillRef idx="0">
            <a:schemeClr val="dk1"/>
          </a:fillRef>
          <a:effectRef idx="2">
            <a:schemeClr val="dk1"/>
          </a:effectRef>
          <a:fontRef idx="minor">
            <a:schemeClr val="tx1"/>
          </a:fontRef>
        </p:style>
      </p:cxnSp>
      <p:sp>
        <p:nvSpPr>
          <p:cNvPr id="24" name="Rounded Rectangle 23"/>
          <p:cNvSpPr/>
          <p:nvPr/>
        </p:nvSpPr>
        <p:spPr>
          <a:xfrm>
            <a:off x="3308350" y="4443413"/>
            <a:ext cx="3060700" cy="360362"/>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GB" sz="1200" b="1" dirty="0">
                <a:solidFill>
                  <a:schemeClr val="tx1"/>
                </a:solidFill>
                <a:latin typeface="Arial" panose="020B0604020202020204" pitchFamily="34" charset="0"/>
                <a:cs typeface="Arial" panose="020B0604020202020204" pitchFamily="34" charset="0"/>
              </a:rPr>
              <a:t>STAR – step 3  </a:t>
            </a:r>
          </a:p>
        </p:txBody>
      </p:sp>
      <p:cxnSp>
        <p:nvCxnSpPr>
          <p:cNvPr id="32" name="Straight Arrow Connector 31"/>
          <p:cNvCxnSpPr/>
          <p:nvPr/>
        </p:nvCxnSpPr>
        <p:spPr>
          <a:xfrm>
            <a:off x="4818063" y="3679825"/>
            <a:ext cx="0" cy="23336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4" name="Straight Arrow Connector 33"/>
          <p:cNvCxnSpPr/>
          <p:nvPr/>
        </p:nvCxnSpPr>
        <p:spPr>
          <a:xfrm>
            <a:off x="4818063" y="2516188"/>
            <a:ext cx="0" cy="23336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0" name="Straight Arrow Connector 39"/>
          <p:cNvCxnSpPr/>
          <p:nvPr/>
        </p:nvCxnSpPr>
        <p:spPr>
          <a:xfrm>
            <a:off x="4818063" y="1436688"/>
            <a:ext cx="0" cy="23336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7" name="Rectangle 46"/>
          <p:cNvSpPr/>
          <p:nvPr/>
        </p:nvSpPr>
        <p:spPr>
          <a:xfrm>
            <a:off x="6405563" y="1336675"/>
            <a:ext cx="2365375" cy="1355725"/>
          </a:xfrm>
          <a:prstGeom prst="rect">
            <a:avLst/>
          </a:prstGeom>
        </p:spPr>
        <p:txBody>
          <a:bodyPr>
            <a:spAutoFit/>
          </a:bodyPr>
          <a:lstStyle/>
          <a:p>
            <a:pPr fontAlgn="auto">
              <a:spcBef>
                <a:spcPts val="0"/>
              </a:spcBef>
              <a:spcAft>
                <a:spcPts val="0"/>
              </a:spcAft>
              <a:defRPr/>
            </a:pPr>
            <a:r>
              <a:rPr lang="en-GB" sz="1200" dirty="0">
                <a:latin typeface="+mj-lt"/>
                <a:cs typeface="Arial" panose="020B0604020202020204" pitchFamily="34" charset="0"/>
              </a:rPr>
              <a:t>Specific parameters:</a:t>
            </a:r>
          </a:p>
          <a:p>
            <a:pPr fontAlgn="auto">
              <a:spcBef>
                <a:spcPts val="0"/>
              </a:spcBef>
              <a:spcAft>
                <a:spcPts val="0"/>
              </a:spcAft>
              <a:defRPr/>
            </a:pPr>
            <a:endParaRPr lang="en-GB" sz="800" dirty="0">
              <a:latin typeface="+mn-lt"/>
              <a:cs typeface="+mn-cs"/>
            </a:endParaRPr>
          </a:p>
          <a:p>
            <a:pPr fontAlgn="auto">
              <a:spcBef>
                <a:spcPts val="0"/>
              </a:spcBef>
              <a:spcAft>
                <a:spcPts val="0"/>
              </a:spcAft>
              <a:defRPr/>
            </a:pPr>
            <a:r>
              <a:rPr lang="en-GB" sz="1000" dirty="0">
                <a:latin typeface="+mn-lt"/>
                <a:cs typeface="+mn-cs"/>
              </a:rPr>
              <a:t>--</a:t>
            </a:r>
            <a:r>
              <a:rPr lang="en-GB" sz="1000" dirty="0" err="1">
                <a:latin typeface="+mn-lt"/>
                <a:cs typeface="+mn-cs"/>
              </a:rPr>
              <a:t>alignSJoverhangMin</a:t>
            </a:r>
            <a:r>
              <a:rPr lang="en-GB" sz="1000" dirty="0">
                <a:latin typeface="+mn-lt"/>
                <a:cs typeface="+mn-cs"/>
              </a:rPr>
              <a:t> 7</a:t>
            </a:r>
          </a:p>
          <a:p>
            <a:pPr fontAlgn="auto">
              <a:spcBef>
                <a:spcPts val="0"/>
              </a:spcBef>
              <a:spcAft>
                <a:spcPts val="0"/>
              </a:spcAft>
              <a:defRPr/>
            </a:pPr>
            <a:r>
              <a:rPr lang="en-GB" sz="1000" dirty="0">
                <a:latin typeface="+mn-lt"/>
                <a:cs typeface="+mn-cs"/>
              </a:rPr>
              <a:t> --</a:t>
            </a:r>
            <a:r>
              <a:rPr lang="en-GB" sz="1000" dirty="0" err="1">
                <a:latin typeface="+mn-lt"/>
                <a:cs typeface="+mn-cs"/>
              </a:rPr>
              <a:t>alignSJDBoverhangMin</a:t>
            </a:r>
            <a:r>
              <a:rPr lang="en-GB" sz="1000" dirty="0">
                <a:latin typeface="+mn-lt"/>
                <a:cs typeface="+mn-cs"/>
              </a:rPr>
              <a:t> 7 </a:t>
            </a:r>
          </a:p>
          <a:p>
            <a:pPr fontAlgn="auto">
              <a:spcBef>
                <a:spcPts val="0"/>
              </a:spcBef>
              <a:spcAft>
                <a:spcPts val="0"/>
              </a:spcAft>
              <a:defRPr/>
            </a:pPr>
            <a:r>
              <a:rPr lang="en-GB" sz="1000" dirty="0">
                <a:latin typeface="+mn-lt"/>
                <a:cs typeface="+mn-cs"/>
              </a:rPr>
              <a:t>--</a:t>
            </a:r>
            <a:r>
              <a:rPr lang="en-GB" sz="1000" dirty="0" err="1">
                <a:latin typeface="+mn-lt"/>
                <a:cs typeface="+mn-cs"/>
              </a:rPr>
              <a:t>outSJfilterOverhangMin</a:t>
            </a:r>
            <a:r>
              <a:rPr lang="en-GB" sz="1000" dirty="0">
                <a:latin typeface="+mn-lt"/>
                <a:cs typeface="+mn-cs"/>
              </a:rPr>
              <a:t> -1 10 10 10</a:t>
            </a:r>
          </a:p>
          <a:p>
            <a:pPr fontAlgn="auto">
              <a:spcBef>
                <a:spcPts val="0"/>
              </a:spcBef>
              <a:spcAft>
                <a:spcPts val="0"/>
              </a:spcAft>
              <a:defRPr/>
            </a:pPr>
            <a:r>
              <a:rPr lang="en-GB" sz="1000" dirty="0">
                <a:latin typeface="+mn-lt"/>
                <a:cs typeface="+mn-cs"/>
              </a:rPr>
              <a:t>--</a:t>
            </a:r>
            <a:r>
              <a:rPr lang="en-GB" sz="1000" dirty="0" err="1">
                <a:latin typeface="+mn-lt"/>
                <a:cs typeface="+mn-cs"/>
              </a:rPr>
              <a:t>outFilterMatchNminOverLread</a:t>
            </a:r>
            <a:r>
              <a:rPr lang="en-GB" sz="1000" dirty="0">
                <a:latin typeface="+mn-lt"/>
                <a:cs typeface="+mn-cs"/>
              </a:rPr>
              <a:t> 0.98</a:t>
            </a:r>
          </a:p>
          <a:p>
            <a:pPr fontAlgn="auto">
              <a:spcBef>
                <a:spcPts val="0"/>
              </a:spcBef>
              <a:spcAft>
                <a:spcPts val="0"/>
              </a:spcAft>
              <a:defRPr/>
            </a:pPr>
            <a:r>
              <a:rPr lang="en-GB" sz="1000" dirty="0">
                <a:latin typeface="+mn-lt"/>
                <a:cs typeface="+mn-cs"/>
              </a:rPr>
              <a:t>--</a:t>
            </a:r>
            <a:r>
              <a:rPr lang="en-GB" sz="1000" dirty="0" err="1">
                <a:latin typeface="+mn-lt"/>
                <a:cs typeface="+mn-cs"/>
              </a:rPr>
              <a:t>outFilterMismatchNoverReadLmax</a:t>
            </a:r>
            <a:r>
              <a:rPr lang="en-GB" sz="1000" dirty="0">
                <a:latin typeface="+mn-lt"/>
                <a:cs typeface="+mn-cs"/>
              </a:rPr>
              <a:t> 0.02</a:t>
            </a:r>
          </a:p>
          <a:p>
            <a:pPr fontAlgn="auto">
              <a:spcBef>
                <a:spcPts val="0"/>
              </a:spcBef>
              <a:spcAft>
                <a:spcPts val="0"/>
              </a:spcAft>
              <a:defRPr/>
            </a:pPr>
            <a:r>
              <a:rPr lang="en-GB" sz="1000" dirty="0">
                <a:latin typeface="+mn-lt"/>
                <a:cs typeface="+mn-cs"/>
              </a:rPr>
              <a:t>--</a:t>
            </a:r>
            <a:r>
              <a:rPr lang="en-GB" sz="1000" dirty="0" err="1">
                <a:latin typeface="+mn-lt"/>
                <a:cs typeface="+mn-cs"/>
              </a:rPr>
              <a:t>alignSJstitchMismatchNmax</a:t>
            </a:r>
            <a:r>
              <a:rPr lang="en-GB" sz="1000" dirty="0">
                <a:latin typeface="+mn-lt"/>
                <a:cs typeface="+mn-cs"/>
              </a:rPr>
              <a:t> 0 1 0 0  </a:t>
            </a:r>
            <a:endParaRPr lang="en-GB" sz="1000" dirty="0">
              <a:latin typeface="Arial" panose="020B0604020202020204" pitchFamily="34" charset="0"/>
              <a:cs typeface="Arial" panose="020B0604020202020204" pitchFamily="34" charset="0"/>
            </a:endParaRPr>
          </a:p>
        </p:txBody>
      </p:sp>
      <p:sp>
        <p:nvSpPr>
          <p:cNvPr id="14347" name="Rectangle 42"/>
          <p:cNvSpPr>
            <a:spLocks noChangeArrowheads="1"/>
          </p:cNvSpPr>
          <p:nvPr/>
        </p:nvSpPr>
        <p:spPr bwMode="auto">
          <a:xfrm>
            <a:off x="614363" y="5307013"/>
            <a:ext cx="8089900" cy="1323975"/>
          </a:xfrm>
          <a:prstGeom prst="rect">
            <a:avLst/>
          </a:prstGeom>
          <a:noFill/>
          <a:ln w="9525">
            <a:noFill/>
            <a:miter lim="800000"/>
            <a:headEnd/>
            <a:tailEnd/>
          </a:ln>
        </p:spPr>
        <p:txBody>
          <a:bodyPr>
            <a:spAutoFit/>
          </a:bodyPr>
          <a:lstStyle/>
          <a:p>
            <a:r>
              <a:rPr lang="en-GB" sz="1000" b="1"/>
              <a:t>Supplementary Figure 1.  3 Pass Star alignment details</a:t>
            </a:r>
            <a:r>
              <a:rPr lang="en-GB" sz="1000"/>
              <a:t>. </a:t>
            </a:r>
            <a:r>
              <a:rPr lang="en-GB" sz="1000" b="1"/>
              <a:t>Step 1</a:t>
            </a:r>
            <a:r>
              <a:rPr lang="en-GB" sz="1000"/>
              <a:t>: No annotation used, strict alignment: only 1% mismatch rate allowed in splice junction region, overhang minimum of 10 bps; </a:t>
            </a:r>
            <a:r>
              <a:rPr lang="en-GB" sz="1000" b="1"/>
              <a:t>step 2</a:t>
            </a:r>
            <a:r>
              <a:rPr lang="en-GB" sz="1000"/>
              <a:t>: more relaxed alignment: 2 mismatches allowed in splice junction region, overhang minimum of 7 bps. Splice junctions well supported (&gt;= 5 uniquely mapped reads or &gt;=10 reads if multi-mapped reads are present) identified in the previous step are used as annotation in current step (206,688); </a:t>
            </a:r>
            <a:r>
              <a:rPr lang="en-GB" sz="1000" b="1"/>
              <a:t>step 3</a:t>
            </a:r>
            <a:r>
              <a:rPr lang="en-GB" sz="1000"/>
              <a:t>: Well supported splice junctions selected in step 1 and also present in step 2 (junctions supported by &gt;= 3 uniquely mapped reads or &gt;=5 reads if multi-mapped are present (found at least in 2 samples); or junctions supported by &gt;= 2 uniquely mapped reads, found at least in 5 samples; or junctions supported by &gt;= 1 uniquely mapped reads (found at least in 10 samples). It was allowed 3% mismatch alignment rate in reads outside the splice junction region. Not allowed generation of new splice junctions.</a:t>
            </a:r>
          </a:p>
        </p:txBody>
      </p:sp>
      <p:sp>
        <p:nvSpPr>
          <p:cNvPr id="44" name="Rectangle 43"/>
          <p:cNvSpPr/>
          <p:nvPr/>
        </p:nvSpPr>
        <p:spPr>
          <a:xfrm>
            <a:off x="325438" y="885825"/>
            <a:ext cx="3087687" cy="4032250"/>
          </a:xfrm>
          <a:prstGeom prst="rect">
            <a:avLst/>
          </a:prstGeom>
        </p:spPr>
        <p:txBody>
          <a:bodyPr>
            <a:spAutoFit/>
          </a:bodyPr>
          <a:lstStyle/>
          <a:p>
            <a:pPr fontAlgn="auto">
              <a:spcBef>
                <a:spcPts val="0"/>
              </a:spcBef>
              <a:spcAft>
                <a:spcPts val="0"/>
              </a:spcAft>
              <a:defRPr/>
            </a:pPr>
            <a:r>
              <a:rPr lang="en-GB" sz="1200" dirty="0">
                <a:latin typeface="+mj-lt"/>
                <a:cs typeface="Arial" panose="020B0604020202020204" pitchFamily="34" charset="0"/>
              </a:rPr>
              <a:t>Common parameters to all steps:</a:t>
            </a:r>
          </a:p>
          <a:p>
            <a:pPr fontAlgn="auto">
              <a:spcBef>
                <a:spcPts val="0"/>
              </a:spcBef>
              <a:spcAft>
                <a:spcPts val="0"/>
              </a:spcAft>
              <a:defRPr/>
            </a:pPr>
            <a:endParaRPr lang="en-GB" sz="800" dirty="0">
              <a:latin typeface="+mj-lt"/>
              <a:cs typeface="Arial" panose="020B0604020202020204" pitchFamily="34" charset="0"/>
            </a:endParaRPr>
          </a:p>
          <a:p>
            <a:pPr fontAlgn="auto">
              <a:spcBef>
                <a:spcPts val="0"/>
              </a:spcBef>
              <a:spcAft>
                <a:spcPts val="0"/>
              </a:spcAft>
              <a:defRPr/>
            </a:pPr>
            <a:r>
              <a:rPr lang="en-GB" sz="1000" dirty="0">
                <a:latin typeface="+mj-lt"/>
                <a:cs typeface="+mn-cs"/>
              </a:rPr>
              <a:t>--</a:t>
            </a:r>
            <a:r>
              <a:rPr lang="en-GB" sz="1000" dirty="0" err="1">
                <a:latin typeface="+mj-lt"/>
                <a:cs typeface="+mn-cs"/>
              </a:rPr>
              <a:t>alignIntronMin</a:t>
            </a:r>
            <a:r>
              <a:rPr lang="en-GB" sz="1000" dirty="0">
                <a:latin typeface="+mj-lt"/>
                <a:cs typeface="+mn-cs"/>
              </a:rPr>
              <a:t> 60 </a:t>
            </a:r>
          </a:p>
          <a:p>
            <a:pPr fontAlgn="auto">
              <a:spcBef>
                <a:spcPts val="0"/>
              </a:spcBef>
              <a:spcAft>
                <a:spcPts val="0"/>
              </a:spcAft>
              <a:defRPr/>
            </a:pPr>
            <a:r>
              <a:rPr lang="en-GB" sz="1000" dirty="0">
                <a:latin typeface="+mj-lt"/>
                <a:cs typeface="+mn-cs"/>
              </a:rPr>
              <a:t>--</a:t>
            </a:r>
            <a:r>
              <a:rPr lang="en-GB" sz="1000" dirty="0" err="1">
                <a:latin typeface="+mj-lt"/>
                <a:cs typeface="+mn-cs"/>
              </a:rPr>
              <a:t>alignIntronMax</a:t>
            </a:r>
            <a:r>
              <a:rPr lang="en-GB" sz="1000" dirty="0">
                <a:latin typeface="+mj-lt"/>
                <a:cs typeface="+mn-cs"/>
              </a:rPr>
              <a:t> 15000 </a:t>
            </a:r>
          </a:p>
          <a:p>
            <a:pPr fontAlgn="auto">
              <a:spcBef>
                <a:spcPts val="0"/>
              </a:spcBef>
              <a:spcAft>
                <a:spcPts val="0"/>
              </a:spcAft>
              <a:defRPr/>
            </a:pPr>
            <a:r>
              <a:rPr lang="en-GB" sz="1000" dirty="0">
                <a:latin typeface="+mj-lt"/>
                <a:cs typeface="+mn-cs"/>
              </a:rPr>
              <a:t>--</a:t>
            </a:r>
            <a:r>
              <a:rPr lang="en-GB" sz="1000" dirty="0" err="1">
                <a:latin typeface="+mj-lt"/>
                <a:cs typeface="+mn-cs"/>
              </a:rPr>
              <a:t>alignMatesGapMax</a:t>
            </a:r>
            <a:r>
              <a:rPr lang="en-GB" sz="1000" dirty="0">
                <a:latin typeface="+mj-lt"/>
                <a:cs typeface="+mn-cs"/>
              </a:rPr>
              <a:t> 2000 </a:t>
            </a:r>
            <a:r>
              <a:rPr lang="en-GB" sz="1200" dirty="0">
                <a:latin typeface="+mj-lt"/>
                <a:cs typeface="Arial" panose="020B0604020202020204" pitchFamily="34" charset="0"/>
              </a:rPr>
              <a:t> </a:t>
            </a:r>
            <a:endParaRPr lang="en-GB" sz="1000" dirty="0">
              <a:latin typeface="+mj-lt"/>
              <a:cs typeface="+mn-cs"/>
            </a:endParaRPr>
          </a:p>
          <a:p>
            <a:pPr fontAlgn="auto">
              <a:spcBef>
                <a:spcPts val="0"/>
              </a:spcBef>
              <a:spcAft>
                <a:spcPts val="0"/>
              </a:spcAft>
              <a:defRPr/>
            </a:pPr>
            <a:r>
              <a:rPr lang="en-GB" sz="1000" dirty="0">
                <a:latin typeface="+mj-lt"/>
                <a:cs typeface="+mn-cs"/>
              </a:rPr>
              <a:t>--</a:t>
            </a:r>
            <a:r>
              <a:rPr lang="en-GB" sz="1000" dirty="0" err="1">
                <a:latin typeface="+mj-lt"/>
                <a:cs typeface="+mn-cs"/>
              </a:rPr>
              <a:t>alignEndsType</a:t>
            </a:r>
            <a:r>
              <a:rPr lang="en-GB" sz="1000" dirty="0">
                <a:latin typeface="+mj-lt"/>
                <a:cs typeface="+mn-cs"/>
              </a:rPr>
              <a:t> </a:t>
            </a:r>
            <a:r>
              <a:rPr lang="en-GB" sz="1000" dirty="0" err="1">
                <a:latin typeface="+mj-lt"/>
                <a:cs typeface="+mn-cs"/>
              </a:rPr>
              <a:t>EndToEnd</a:t>
            </a:r>
            <a:endParaRPr lang="en-GB" sz="1000" dirty="0">
              <a:latin typeface="+mj-lt"/>
              <a:cs typeface="+mn-cs"/>
            </a:endParaRPr>
          </a:p>
          <a:p>
            <a:pPr fontAlgn="auto">
              <a:spcBef>
                <a:spcPts val="0"/>
              </a:spcBef>
              <a:spcAft>
                <a:spcPts val="0"/>
              </a:spcAft>
              <a:defRPr/>
            </a:pPr>
            <a:r>
              <a:rPr lang="en-GB" sz="1000" dirty="0">
                <a:latin typeface="+mj-lt"/>
                <a:cs typeface="+mn-cs"/>
              </a:rPr>
              <a:t>--</a:t>
            </a:r>
            <a:r>
              <a:rPr lang="en-GB" sz="1000" dirty="0" err="1">
                <a:latin typeface="+mj-lt"/>
                <a:cs typeface="+mn-cs"/>
              </a:rPr>
              <a:t>alignSoftClipAtReferenceEnds</a:t>
            </a:r>
            <a:r>
              <a:rPr lang="en-GB" sz="1000" dirty="0">
                <a:latin typeface="+mj-lt"/>
                <a:cs typeface="+mn-cs"/>
              </a:rPr>
              <a:t> No </a:t>
            </a:r>
          </a:p>
          <a:p>
            <a:pPr fontAlgn="auto">
              <a:spcBef>
                <a:spcPts val="0"/>
              </a:spcBef>
              <a:spcAft>
                <a:spcPts val="0"/>
              </a:spcAft>
              <a:defRPr/>
            </a:pPr>
            <a:r>
              <a:rPr lang="en-GB" sz="1000" dirty="0">
                <a:latin typeface="+mj-lt"/>
                <a:cs typeface="+mn-cs"/>
              </a:rPr>
              <a:t>--</a:t>
            </a:r>
            <a:r>
              <a:rPr lang="en-GB" sz="1000" dirty="0" err="1">
                <a:latin typeface="+mj-lt"/>
                <a:cs typeface="+mn-cs"/>
              </a:rPr>
              <a:t>outSAMprimaryFlag</a:t>
            </a:r>
            <a:r>
              <a:rPr lang="en-GB" sz="1000" dirty="0">
                <a:latin typeface="+mj-lt"/>
                <a:cs typeface="+mn-cs"/>
              </a:rPr>
              <a:t> </a:t>
            </a:r>
            <a:r>
              <a:rPr lang="en-GB" sz="1000" dirty="0" err="1">
                <a:latin typeface="+mj-lt"/>
                <a:cs typeface="+mn-cs"/>
              </a:rPr>
              <a:t>AllBestScore</a:t>
            </a:r>
            <a:r>
              <a:rPr lang="en-GB" sz="1000" dirty="0">
                <a:latin typeface="+mj-lt"/>
                <a:cs typeface="+mn-cs"/>
              </a:rPr>
              <a:t> </a:t>
            </a:r>
          </a:p>
          <a:p>
            <a:pPr fontAlgn="auto">
              <a:spcBef>
                <a:spcPts val="0"/>
              </a:spcBef>
              <a:spcAft>
                <a:spcPts val="0"/>
              </a:spcAft>
              <a:defRPr/>
            </a:pPr>
            <a:r>
              <a:rPr lang="en-GB" sz="1000" dirty="0">
                <a:latin typeface="+mj-lt"/>
                <a:cs typeface="+mn-cs"/>
              </a:rPr>
              <a:t>--</a:t>
            </a:r>
            <a:r>
              <a:rPr lang="en-GB" sz="1000" dirty="0" err="1">
                <a:latin typeface="+mj-lt"/>
                <a:cs typeface="+mn-cs"/>
              </a:rPr>
              <a:t>outFilterType</a:t>
            </a:r>
            <a:r>
              <a:rPr lang="en-GB" sz="1000" dirty="0">
                <a:latin typeface="+mj-lt"/>
                <a:cs typeface="+mn-cs"/>
              </a:rPr>
              <a:t> </a:t>
            </a:r>
            <a:r>
              <a:rPr lang="en-GB" sz="1000" dirty="0" err="1">
                <a:latin typeface="+mj-lt"/>
                <a:cs typeface="+mn-cs"/>
              </a:rPr>
              <a:t>BySJout</a:t>
            </a:r>
            <a:r>
              <a:rPr lang="en-GB" sz="1000" dirty="0">
                <a:latin typeface="+mj-lt"/>
                <a:cs typeface="+mn-cs"/>
              </a:rPr>
              <a:t> </a:t>
            </a:r>
          </a:p>
          <a:p>
            <a:pPr fontAlgn="auto">
              <a:spcBef>
                <a:spcPts val="0"/>
              </a:spcBef>
              <a:spcAft>
                <a:spcPts val="0"/>
              </a:spcAft>
              <a:defRPr/>
            </a:pPr>
            <a:r>
              <a:rPr lang="en-GB" sz="1000" dirty="0">
                <a:latin typeface="+mj-lt"/>
                <a:cs typeface="+mn-cs"/>
              </a:rPr>
              <a:t>--</a:t>
            </a:r>
            <a:r>
              <a:rPr lang="en-GB" sz="1000" dirty="0" err="1">
                <a:latin typeface="+mj-lt"/>
                <a:cs typeface="+mn-cs"/>
              </a:rPr>
              <a:t>outFilterMismatchNmax</a:t>
            </a:r>
            <a:r>
              <a:rPr lang="en-GB" sz="1000" dirty="0">
                <a:latin typeface="+mj-lt"/>
                <a:cs typeface="+mn-cs"/>
              </a:rPr>
              <a:t> 10 </a:t>
            </a:r>
          </a:p>
          <a:p>
            <a:pPr fontAlgn="auto">
              <a:spcBef>
                <a:spcPts val="0"/>
              </a:spcBef>
              <a:spcAft>
                <a:spcPts val="0"/>
              </a:spcAft>
              <a:defRPr/>
            </a:pPr>
            <a:r>
              <a:rPr lang="en-GB" sz="1000" dirty="0">
                <a:latin typeface="+mj-lt"/>
                <a:cs typeface="+mn-cs"/>
              </a:rPr>
              <a:t>--</a:t>
            </a:r>
            <a:r>
              <a:rPr lang="en-GB" sz="1000" dirty="0" err="1">
                <a:latin typeface="+mj-lt"/>
                <a:cs typeface="+mn-cs"/>
              </a:rPr>
              <a:t>outFilterMismatchNoverLmax</a:t>
            </a:r>
            <a:r>
              <a:rPr lang="en-GB" sz="1000" dirty="0">
                <a:latin typeface="+mj-lt"/>
                <a:cs typeface="+mn-cs"/>
              </a:rPr>
              <a:t> 0.3</a:t>
            </a:r>
          </a:p>
          <a:p>
            <a:pPr fontAlgn="auto">
              <a:spcBef>
                <a:spcPts val="0"/>
              </a:spcBef>
              <a:spcAft>
                <a:spcPts val="0"/>
              </a:spcAft>
              <a:defRPr/>
            </a:pPr>
            <a:r>
              <a:rPr lang="en-GB" sz="1000" dirty="0">
                <a:latin typeface="+mj-lt"/>
                <a:cs typeface="+mn-cs"/>
              </a:rPr>
              <a:t>--</a:t>
            </a:r>
            <a:r>
              <a:rPr lang="en-GB" sz="1000" dirty="0" err="1">
                <a:latin typeface="+mj-lt"/>
                <a:cs typeface="+mn-cs"/>
              </a:rPr>
              <a:t>outFilterScoreMinOverLread</a:t>
            </a:r>
            <a:r>
              <a:rPr lang="en-GB" sz="1000" dirty="0">
                <a:latin typeface="+mj-lt"/>
                <a:cs typeface="+mn-cs"/>
              </a:rPr>
              <a:t> 0.66</a:t>
            </a:r>
          </a:p>
          <a:p>
            <a:pPr fontAlgn="auto">
              <a:spcBef>
                <a:spcPts val="0"/>
              </a:spcBef>
              <a:spcAft>
                <a:spcPts val="0"/>
              </a:spcAft>
              <a:defRPr/>
            </a:pPr>
            <a:r>
              <a:rPr lang="en-GB" sz="1000" dirty="0">
                <a:latin typeface="+mj-lt"/>
                <a:cs typeface="+mn-cs"/>
              </a:rPr>
              <a:t>--</a:t>
            </a:r>
            <a:r>
              <a:rPr lang="en-GB" sz="1000" dirty="0" err="1">
                <a:latin typeface="+mj-lt"/>
                <a:cs typeface="+mn-cs"/>
              </a:rPr>
              <a:t>outFilterMatchNmin</a:t>
            </a:r>
            <a:r>
              <a:rPr lang="en-GB" sz="1000" dirty="0">
                <a:latin typeface="+mj-lt"/>
                <a:cs typeface="+mn-cs"/>
              </a:rPr>
              <a:t> 0 </a:t>
            </a:r>
          </a:p>
          <a:p>
            <a:pPr fontAlgn="auto">
              <a:spcBef>
                <a:spcPts val="0"/>
              </a:spcBef>
              <a:spcAft>
                <a:spcPts val="0"/>
              </a:spcAft>
              <a:defRPr/>
            </a:pPr>
            <a:r>
              <a:rPr lang="en-GB" sz="1000" dirty="0">
                <a:latin typeface="+mj-lt"/>
                <a:cs typeface="+mn-cs"/>
              </a:rPr>
              <a:t>--</a:t>
            </a:r>
            <a:r>
              <a:rPr lang="en-GB" sz="1000" dirty="0" err="1">
                <a:latin typeface="+mj-lt"/>
                <a:cs typeface="+mn-cs"/>
              </a:rPr>
              <a:t>outFilterScoreMin</a:t>
            </a:r>
            <a:r>
              <a:rPr lang="en-GB" sz="1000" dirty="0">
                <a:latin typeface="+mj-lt"/>
                <a:cs typeface="+mn-cs"/>
              </a:rPr>
              <a:t> 0</a:t>
            </a:r>
          </a:p>
          <a:p>
            <a:pPr fontAlgn="auto">
              <a:spcBef>
                <a:spcPts val="0"/>
              </a:spcBef>
              <a:spcAft>
                <a:spcPts val="0"/>
              </a:spcAft>
              <a:defRPr/>
            </a:pPr>
            <a:r>
              <a:rPr lang="en-GB" sz="1000" dirty="0">
                <a:latin typeface="+mj-lt"/>
                <a:cs typeface="+mn-cs"/>
              </a:rPr>
              <a:t>--</a:t>
            </a:r>
            <a:r>
              <a:rPr lang="en-GB" sz="1000" dirty="0" err="1">
                <a:latin typeface="+mj-lt"/>
                <a:cs typeface="+mn-cs"/>
              </a:rPr>
              <a:t>outFilterMultimapNmax</a:t>
            </a:r>
            <a:r>
              <a:rPr lang="en-GB" sz="1000" dirty="0">
                <a:latin typeface="+mj-lt"/>
                <a:cs typeface="+mn-cs"/>
              </a:rPr>
              <a:t> 15</a:t>
            </a:r>
          </a:p>
          <a:p>
            <a:pPr fontAlgn="auto">
              <a:spcBef>
                <a:spcPts val="0"/>
              </a:spcBef>
              <a:spcAft>
                <a:spcPts val="0"/>
              </a:spcAft>
              <a:defRPr/>
            </a:pPr>
            <a:r>
              <a:rPr lang="en-GB" sz="1000" dirty="0">
                <a:latin typeface="+mj-lt"/>
                <a:cs typeface="+mn-cs"/>
              </a:rPr>
              <a:t>--</a:t>
            </a:r>
            <a:r>
              <a:rPr lang="en-GB" sz="1000" dirty="0" err="1">
                <a:latin typeface="+mj-lt"/>
                <a:cs typeface="+mn-cs"/>
              </a:rPr>
              <a:t>outFilterIntronMotifs</a:t>
            </a:r>
            <a:r>
              <a:rPr lang="en-GB" sz="1000" dirty="0">
                <a:latin typeface="+mj-lt"/>
                <a:cs typeface="+mn-cs"/>
              </a:rPr>
              <a:t> </a:t>
            </a:r>
            <a:r>
              <a:rPr lang="en-GB" sz="1000" dirty="0" err="1">
                <a:latin typeface="+mj-lt"/>
                <a:cs typeface="+mn-cs"/>
              </a:rPr>
              <a:t>RemoveNoncanonical</a:t>
            </a:r>
            <a:endParaRPr lang="en-GB" sz="1000" dirty="0">
              <a:latin typeface="+mj-lt"/>
              <a:cs typeface="+mn-cs"/>
            </a:endParaRPr>
          </a:p>
          <a:p>
            <a:pPr fontAlgn="auto">
              <a:spcBef>
                <a:spcPts val="0"/>
              </a:spcBef>
              <a:spcAft>
                <a:spcPts val="0"/>
              </a:spcAft>
              <a:defRPr/>
            </a:pPr>
            <a:r>
              <a:rPr lang="en-GB" sz="1000" dirty="0">
                <a:latin typeface="+mj-lt"/>
                <a:cs typeface="+mn-cs"/>
              </a:rPr>
              <a:t>--</a:t>
            </a:r>
            <a:r>
              <a:rPr lang="en-GB" sz="1000" dirty="0" err="1">
                <a:latin typeface="+mj-lt"/>
                <a:cs typeface="+mn-cs"/>
              </a:rPr>
              <a:t>outFilterIntronStrands</a:t>
            </a:r>
            <a:r>
              <a:rPr lang="en-GB" sz="1000" dirty="0">
                <a:latin typeface="+mj-lt"/>
                <a:cs typeface="+mn-cs"/>
              </a:rPr>
              <a:t> </a:t>
            </a:r>
            <a:r>
              <a:rPr lang="en-GB" sz="1000" dirty="0" err="1">
                <a:latin typeface="+mj-lt"/>
                <a:cs typeface="+mn-cs"/>
              </a:rPr>
              <a:t>RemoveInconsistentStrands</a:t>
            </a:r>
            <a:endParaRPr lang="en-GB" sz="1000" dirty="0">
              <a:latin typeface="+mj-lt"/>
              <a:cs typeface="+mn-cs"/>
            </a:endParaRPr>
          </a:p>
          <a:p>
            <a:pPr fontAlgn="auto">
              <a:spcBef>
                <a:spcPts val="0"/>
              </a:spcBef>
              <a:spcAft>
                <a:spcPts val="0"/>
              </a:spcAft>
              <a:defRPr/>
            </a:pPr>
            <a:r>
              <a:rPr lang="en-GB" sz="1000" dirty="0">
                <a:latin typeface="+mj-lt"/>
                <a:cs typeface="+mn-cs"/>
              </a:rPr>
              <a:t>--</a:t>
            </a:r>
            <a:r>
              <a:rPr lang="en-GB" sz="1000" dirty="0" err="1">
                <a:latin typeface="+mj-lt"/>
                <a:cs typeface="+mn-cs"/>
              </a:rPr>
              <a:t>outSJfilterReads</a:t>
            </a:r>
            <a:r>
              <a:rPr lang="en-GB" sz="1000" dirty="0">
                <a:latin typeface="+mj-lt"/>
                <a:cs typeface="+mn-cs"/>
              </a:rPr>
              <a:t> All </a:t>
            </a:r>
          </a:p>
          <a:p>
            <a:pPr fontAlgn="auto">
              <a:spcBef>
                <a:spcPts val="0"/>
              </a:spcBef>
              <a:spcAft>
                <a:spcPts val="0"/>
              </a:spcAft>
              <a:defRPr/>
            </a:pPr>
            <a:r>
              <a:rPr lang="en-GB" sz="1000" dirty="0">
                <a:latin typeface="+mj-lt"/>
                <a:cs typeface="+mn-cs"/>
              </a:rPr>
              <a:t>--</a:t>
            </a:r>
            <a:r>
              <a:rPr lang="en-GB" sz="1000" dirty="0" err="1">
                <a:latin typeface="+mj-lt"/>
                <a:cs typeface="+mn-cs"/>
              </a:rPr>
              <a:t>outSJfilterCountUniqueMin</a:t>
            </a:r>
            <a:r>
              <a:rPr lang="en-GB" sz="1000" dirty="0">
                <a:latin typeface="+mj-lt"/>
                <a:cs typeface="+mn-cs"/>
              </a:rPr>
              <a:t> -1 1 1 1</a:t>
            </a:r>
          </a:p>
          <a:p>
            <a:pPr fontAlgn="auto">
              <a:spcBef>
                <a:spcPts val="0"/>
              </a:spcBef>
              <a:spcAft>
                <a:spcPts val="0"/>
              </a:spcAft>
              <a:defRPr/>
            </a:pPr>
            <a:r>
              <a:rPr lang="en-GB" sz="1000" dirty="0">
                <a:latin typeface="+mj-lt"/>
                <a:cs typeface="+mn-cs"/>
              </a:rPr>
              <a:t>--</a:t>
            </a:r>
            <a:r>
              <a:rPr lang="en-GB" sz="1000" dirty="0" err="1">
                <a:latin typeface="+mj-lt"/>
                <a:cs typeface="+mn-cs"/>
              </a:rPr>
              <a:t>outSJfilterCountTotalMin</a:t>
            </a:r>
            <a:r>
              <a:rPr lang="en-GB" sz="1000" dirty="0">
                <a:latin typeface="+mj-lt"/>
                <a:cs typeface="+mn-cs"/>
              </a:rPr>
              <a:t> -1 1 1 1</a:t>
            </a:r>
          </a:p>
          <a:p>
            <a:pPr fontAlgn="auto">
              <a:spcBef>
                <a:spcPts val="0"/>
              </a:spcBef>
              <a:spcAft>
                <a:spcPts val="0"/>
              </a:spcAft>
              <a:defRPr/>
            </a:pPr>
            <a:r>
              <a:rPr lang="en-GB" sz="1000" dirty="0">
                <a:latin typeface="+mj-lt"/>
                <a:cs typeface="+mn-cs"/>
              </a:rPr>
              <a:t>--</a:t>
            </a:r>
            <a:r>
              <a:rPr lang="en-GB" sz="1000" dirty="0" err="1">
                <a:latin typeface="+mj-lt"/>
                <a:cs typeface="+mn-cs"/>
              </a:rPr>
              <a:t>outSAMstrandField</a:t>
            </a:r>
            <a:r>
              <a:rPr lang="en-GB" sz="1000" dirty="0">
                <a:latin typeface="+mj-lt"/>
                <a:cs typeface="+mn-cs"/>
              </a:rPr>
              <a:t> </a:t>
            </a:r>
            <a:r>
              <a:rPr lang="en-GB" sz="1000" dirty="0" err="1">
                <a:latin typeface="+mj-lt"/>
                <a:cs typeface="+mn-cs"/>
              </a:rPr>
              <a:t>intronMotif</a:t>
            </a:r>
            <a:endParaRPr lang="en-GB" sz="1000" dirty="0">
              <a:latin typeface="+mj-lt"/>
              <a:cs typeface="+mn-cs"/>
            </a:endParaRPr>
          </a:p>
          <a:p>
            <a:pPr fontAlgn="auto">
              <a:spcBef>
                <a:spcPts val="0"/>
              </a:spcBef>
              <a:spcAft>
                <a:spcPts val="0"/>
              </a:spcAft>
              <a:defRPr/>
            </a:pPr>
            <a:r>
              <a:rPr lang="en-GB" sz="1000" dirty="0">
                <a:latin typeface="+mj-lt"/>
                <a:cs typeface="+mn-cs"/>
              </a:rPr>
              <a:t>--</a:t>
            </a:r>
            <a:r>
              <a:rPr lang="en-GB" sz="1000" dirty="0" err="1">
                <a:latin typeface="+mj-lt"/>
                <a:cs typeface="+mn-cs"/>
              </a:rPr>
              <a:t>outSAMtype</a:t>
            </a:r>
            <a:r>
              <a:rPr lang="en-GB" sz="1000" dirty="0">
                <a:latin typeface="+mj-lt"/>
                <a:cs typeface="+mn-cs"/>
              </a:rPr>
              <a:t> BAM </a:t>
            </a:r>
            <a:r>
              <a:rPr lang="en-GB" sz="1000" dirty="0" err="1">
                <a:latin typeface="+mj-lt"/>
                <a:cs typeface="+mn-cs"/>
              </a:rPr>
              <a:t>SortedByCoordinate</a:t>
            </a:r>
            <a:r>
              <a:rPr lang="en-GB" sz="1000" dirty="0">
                <a:latin typeface="+mj-lt"/>
                <a:cs typeface="+mn-cs"/>
              </a:rPr>
              <a:t> </a:t>
            </a:r>
          </a:p>
          <a:p>
            <a:pPr fontAlgn="auto">
              <a:spcBef>
                <a:spcPts val="0"/>
              </a:spcBef>
              <a:spcAft>
                <a:spcPts val="0"/>
              </a:spcAft>
              <a:defRPr/>
            </a:pPr>
            <a:r>
              <a:rPr lang="en-GB" sz="1000" dirty="0">
                <a:latin typeface="+mj-lt"/>
                <a:cs typeface="+mn-cs"/>
              </a:rPr>
              <a:t>--</a:t>
            </a:r>
            <a:r>
              <a:rPr lang="en-GB" sz="1000" dirty="0" err="1">
                <a:latin typeface="+mj-lt"/>
                <a:cs typeface="+mn-cs"/>
              </a:rPr>
              <a:t>alignTranscriptsPerReadNmax</a:t>
            </a:r>
            <a:r>
              <a:rPr lang="en-GB" sz="1000" dirty="0">
                <a:latin typeface="+mj-lt"/>
                <a:cs typeface="+mn-cs"/>
              </a:rPr>
              <a:t> 30000</a:t>
            </a:r>
          </a:p>
          <a:p>
            <a:pPr fontAlgn="auto">
              <a:spcBef>
                <a:spcPts val="0"/>
              </a:spcBef>
              <a:spcAft>
                <a:spcPts val="0"/>
              </a:spcAft>
              <a:defRPr/>
            </a:pPr>
            <a:r>
              <a:rPr lang="en-GB" sz="1000" dirty="0">
                <a:latin typeface="+mj-lt"/>
                <a:cs typeface="+mn-cs"/>
              </a:rPr>
              <a:t>--</a:t>
            </a:r>
            <a:r>
              <a:rPr lang="en-GB" sz="1000" dirty="0" err="1">
                <a:latin typeface="+mj-lt"/>
                <a:cs typeface="+mn-cs"/>
              </a:rPr>
              <a:t>twopassMode</a:t>
            </a:r>
            <a:r>
              <a:rPr lang="en-GB" sz="1000" dirty="0">
                <a:latin typeface="+mj-lt"/>
                <a:cs typeface="+mn-cs"/>
              </a:rPr>
              <a:t> None </a:t>
            </a:r>
          </a:p>
          <a:p>
            <a:pPr fontAlgn="auto">
              <a:spcBef>
                <a:spcPts val="0"/>
              </a:spcBef>
              <a:spcAft>
                <a:spcPts val="0"/>
              </a:spcAft>
              <a:defRPr/>
            </a:pPr>
            <a:endParaRPr lang="en-GB" sz="1000" dirty="0">
              <a:latin typeface="Arial" panose="020B0604020202020204" pitchFamily="34" charset="0"/>
              <a:cs typeface="Arial" panose="020B0604020202020204" pitchFamily="34" charset="0"/>
            </a:endParaRPr>
          </a:p>
        </p:txBody>
      </p:sp>
      <p:sp>
        <p:nvSpPr>
          <p:cNvPr id="14349" name="Rectangle 19"/>
          <p:cNvSpPr>
            <a:spLocks noChangeArrowheads="1"/>
          </p:cNvSpPr>
          <p:nvPr/>
        </p:nvSpPr>
        <p:spPr bwMode="auto">
          <a:xfrm>
            <a:off x="6400800" y="2781300"/>
            <a:ext cx="2366963" cy="1014413"/>
          </a:xfrm>
          <a:prstGeom prst="rect">
            <a:avLst/>
          </a:prstGeom>
          <a:noFill/>
          <a:ln w="9525">
            <a:noFill/>
            <a:miter lim="800000"/>
            <a:headEnd/>
            <a:tailEnd/>
          </a:ln>
        </p:spPr>
        <p:txBody>
          <a:bodyPr>
            <a:spAutoFit/>
          </a:bodyPr>
          <a:lstStyle/>
          <a:p>
            <a:r>
              <a:rPr lang="en-GB" sz="1000">
                <a:latin typeface="Calibri" pitchFamily="34" charset="0"/>
              </a:rPr>
              <a:t>--alignSJoverhangMin 5</a:t>
            </a:r>
          </a:p>
          <a:p>
            <a:r>
              <a:rPr lang="en-GB" sz="1000">
                <a:latin typeface="Calibri" pitchFamily="34" charset="0"/>
              </a:rPr>
              <a:t> --alignSJDBoverhangMin 5 </a:t>
            </a:r>
          </a:p>
          <a:p>
            <a:r>
              <a:rPr lang="en-GB" sz="1000">
                <a:latin typeface="Calibri" pitchFamily="34" charset="0"/>
              </a:rPr>
              <a:t>--outSJfilterOverhangMin -1 7 7 7</a:t>
            </a:r>
          </a:p>
          <a:p>
            <a:r>
              <a:rPr lang="en-GB" sz="1000">
                <a:latin typeface="Calibri" pitchFamily="34" charset="0"/>
              </a:rPr>
              <a:t>--outFilterMatchNminOverLread 0.98</a:t>
            </a:r>
          </a:p>
          <a:p>
            <a:r>
              <a:rPr lang="en-GB" sz="1000">
                <a:latin typeface="Calibri" pitchFamily="34" charset="0"/>
              </a:rPr>
              <a:t>--outFilterMismatchNoverReadLmax 0.02</a:t>
            </a:r>
          </a:p>
          <a:p>
            <a:r>
              <a:rPr lang="en-GB" sz="1000">
                <a:latin typeface="Calibri" pitchFamily="34" charset="0"/>
              </a:rPr>
              <a:t>--alignSJstitchMismatchNmax 0 2 0 0  </a:t>
            </a:r>
            <a:endParaRPr lang="en-GB" sz="1000"/>
          </a:p>
        </p:txBody>
      </p:sp>
      <p:sp>
        <p:nvSpPr>
          <p:cNvPr id="14350" name="Rectangle 20"/>
          <p:cNvSpPr>
            <a:spLocks noChangeArrowheads="1"/>
          </p:cNvSpPr>
          <p:nvPr/>
        </p:nvSpPr>
        <p:spPr bwMode="auto">
          <a:xfrm>
            <a:off x="6450013" y="4179888"/>
            <a:ext cx="2365375" cy="1014412"/>
          </a:xfrm>
          <a:prstGeom prst="rect">
            <a:avLst/>
          </a:prstGeom>
          <a:noFill/>
          <a:ln w="9525">
            <a:noFill/>
            <a:miter lim="800000"/>
            <a:headEnd/>
            <a:tailEnd/>
          </a:ln>
        </p:spPr>
        <p:txBody>
          <a:bodyPr>
            <a:spAutoFit/>
          </a:bodyPr>
          <a:lstStyle/>
          <a:p>
            <a:r>
              <a:rPr lang="en-GB" sz="1000">
                <a:latin typeface="Calibri" pitchFamily="34" charset="0"/>
              </a:rPr>
              <a:t>--outFilterMatchNminOverLread 0.97</a:t>
            </a:r>
          </a:p>
          <a:p>
            <a:r>
              <a:rPr lang="en-GB" sz="1000">
                <a:latin typeface="Calibri" pitchFamily="34" charset="0"/>
              </a:rPr>
              <a:t>--outFilterMismatchNoverReadLmax 0.03</a:t>
            </a:r>
          </a:p>
          <a:p>
            <a:r>
              <a:rPr lang="en-GB" sz="1000">
                <a:latin typeface="Calibri" pitchFamily="34" charset="0"/>
              </a:rPr>
              <a:t>--outSJfilterCountUniqueMin -1 30000 30000 30000</a:t>
            </a:r>
          </a:p>
          <a:p>
            <a:r>
              <a:rPr lang="en-GB" sz="1000">
                <a:latin typeface="Calibri" pitchFamily="34" charset="0"/>
              </a:rPr>
              <a:t>--outSJfilterCountTotalMin -1 30000 30000 30000    </a:t>
            </a:r>
            <a:endParaRPr lang="en-GB" sz="1000"/>
          </a:p>
        </p:txBody>
      </p:sp>
      <p:sp>
        <p:nvSpPr>
          <p:cNvPr id="14351" name="Rectangle 21"/>
          <p:cNvSpPr>
            <a:spLocks noChangeArrowheads="1"/>
          </p:cNvSpPr>
          <p:nvPr/>
        </p:nvSpPr>
        <p:spPr bwMode="auto">
          <a:xfrm>
            <a:off x="3317875" y="1681163"/>
            <a:ext cx="1341438" cy="246062"/>
          </a:xfrm>
          <a:prstGeom prst="rect">
            <a:avLst/>
          </a:prstGeom>
          <a:noFill/>
          <a:ln w="9525">
            <a:noFill/>
            <a:miter lim="800000"/>
            <a:headEnd/>
            <a:tailEnd/>
          </a:ln>
        </p:spPr>
        <p:txBody>
          <a:bodyPr>
            <a:spAutoFit/>
          </a:bodyPr>
          <a:lstStyle/>
          <a:p>
            <a:r>
              <a:rPr lang="en-GB" sz="1000">
                <a:latin typeface="Calibri" pitchFamily="34" charset="0"/>
              </a:rPr>
              <a:t>No annotation</a:t>
            </a:r>
          </a:p>
        </p:txBody>
      </p:sp>
      <p:sp>
        <p:nvSpPr>
          <p:cNvPr id="14352" name="Rectangle 22"/>
          <p:cNvSpPr>
            <a:spLocks noChangeArrowheads="1"/>
          </p:cNvSpPr>
          <p:nvPr/>
        </p:nvSpPr>
        <p:spPr bwMode="auto">
          <a:xfrm>
            <a:off x="3563938" y="2825750"/>
            <a:ext cx="2876550" cy="246063"/>
          </a:xfrm>
          <a:prstGeom prst="rect">
            <a:avLst/>
          </a:prstGeom>
          <a:noFill/>
          <a:ln w="9525">
            <a:noFill/>
            <a:miter lim="800000"/>
            <a:headEnd/>
            <a:tailEnd/>
          </a:ln>
        </p:spPr>
        <p:txBody>
          <a:bodyPr>
            <a:spAutoFit/>
          </a:bodyPr>
          <a:lstStyle/>
          <a:p>
            <a:r>
              <a:rPr lang="en-GB" sz="1000">
                <a:latin typeface="Calibri" pitchFamily="34" charset="0"/>
              </a:rPr>
              <a:t>206,688 Splice Junctions selected from step 1 </a:t>
            </a:r>
          </a:p>
        </p:txBody>
      </p:sp>
      <p:sp>
        <p:nvSpPr>
          <p:cNvPr id="14353" name="Rectangle 24"/>
          <p:cNvSpPr>
            <a:spLocks noChangeArrowheads="1"/>
          </p:cNvSpPr>
          <p:nvPr/>
        </p:nvSpPr>
        <p:spPr bwMode="auto">
          <a:xfrm>
            <a:off x="3321050" y="4037013"/>
            <a:ext cx="3117850" cy="400050"/>
          </a:xfrm>
          <a:prstGeom prst="rect">
            <a:avLst/>
          </a:prstGeom>
          <a:noFill/>
          <a:ln w="9525">
            <a:noFill/>
            <a:miter lim="800000"/>
            <a:headEnd/>
            <a:tailEnd/>
          </a:ln>
        </p:spPr>
        <p:txBody>
          <a:bodyPr>
            <a:spAutoFit/>
          </a:bodyPr>
          <a:lstStyle/>
          <a:p>
            <a:r>
              <a:rPr lang="en-GB" sz="1000">
                <a:latin typeface="Calibri" pitchFamily="34" charset="0"/>
              </a:rPr>
              <a:t>323,619 SJ selected from previous steps, </a:t>
            </a:r>
          </a:p>
          <a:p>
            <a:r>
              <a:rPr lang="en-GB" sz="1000">
                <a:latin typeface="Calibri" pitchFamily="34" charset="0"/>
              </a:rPr>
              <a:t>no new SJ allowed.</a:t>
            </a:r>
          </a:p>
        </p:txBody>
      </p:sp>
      <p:sp>
        <p:nvSpPr>
          <p:cNvPr id="14354" name="Rectangle 25"/>
          <p:cNvSpPr>
            <a:spLocks noChangeArrowheads="1"/>
          </p:cNvSpPr>
          <p:nvPr/>
        </p:nvSpPr>
        <p:spPr bwMode="auto">
          <a:xfrm>
            <a:off x="5003800" y="2266950"/>
            <a:ext cx="1341438" cy="246063"/>
          </a:xfrm>
          <a:prstGeom prst="rect">
            <a:avLst/>
          </a:prstGeom>
          <a:noFill/>
          <a:ln w="9525">
            <a:noFill/>
            <a:miter lim="800000"/>
            <a:headEnd/>
            <a:tailEnd/>
          </a:ln>
        </p:spPr>
        <p:txBody>
          <a:bodyPr>
            <a:spAutoFit/>
          </a:bodyPr>
          <a:lstStyle/>
          <a:p>
            <a:r>
              <a:rPr lang="en-GB" sz="1000">
                <a:latin typeface="Calibri" pitchFamily="34" charset="0"/>
              </a:rPr>
              <a:t>1,057,650 SJ</a:t>
            </a:r>
          </a:p>
        </p:txBody>
      </p:sp>
      <p:sp>
        <p:nvSpPr>
          <p:cNvPr id="14355" name="Rectangle 28"/>
          <p:cNvSpPr>
            <a:spLocks noChangeArrowheads="1"/>
          </p:cNvSpPr>
          <p:nvPr/>
        </p:nvSpPr>
        <p:spPr bwMode="auto">
          <a:xfrm>
            <a:off x="5029200" y="3486150"/>
            <a:ext cx="1339850" cy="246063"/>
          </a:xfrm>
          <a:prstGeom prst="rect">
            <a:avLst/>
          </a:prstGeom>
          <a:noFill/>
          <a:ln w="9525">
            <a:noFill/>
            <a:miter lim="800000"/>
            <a:headEnd/>
            <a:tailEnd/>
          </a:ln>
        </p:spPr>
        <p:txBody>
          <a:bodyPr>
            <a:spAutoFit/>
          </a:bodyPr>
          <a:lstStyle/>
          <a:p>
            <a:r>
              <a:rPr lang="en-GB" sz="1000">
                <a:latin typeface="Calibri" pitchFamily="34" charset="0"/>
              </a:rPr>
              <a:t>1,088,440 SJ</a:t>
            </a:r>
          </a:p>
        </p:txBody>
      </p:sp>
      <p:sp>
        <p:nvSpPr>
          <p:cNvPr id="14356" name="Rectangle 29"/>
          <p:cNvSpPr>
            <a:spLocks noChangeArrowheads="1"/>
          </p:cNvSpPr>
          <p:nvPr/>
        </p:nvSpPr>
        <p:spPr bwMode="auto">
          <a:xfrm>
            <a:off x="5168900" y="4800600"/>
            <a:ext cx="1339850" cy="246063"/>
          </a:xfrm>
          <a:prstGeom prst="rect">
            <a:avLst/>
          </a:prstGeom>
          <a:noFill/>
          <a:ln w="9525">
            <a:noFill/>
            <a:miter lim="800000"/>
            <a:headEnd/>
            <a:tailEnd/>
          </a:ln>
        </p:spPr>
        <p:txBody>
          <a:bodyPr>
            <a:spAutoFit/>
          </a:bodyPr>
          <a:lstStyle/>
          <a:p>
            <a:r>
              <a:rPr lang="en-GB" sz="1000">
                <a:latin typeface="Calibri" pitchFamily="34" charset="0"/>
              </a:rPr>
              <a:t>323,619 SJ</a:t>
            </a:r>
          </a:p>
        </p:txBody>
      </p:sp>
      <p:sp>
        <p:nvSpPr>
          <p:cNvPr id="14357" name="Rectangle 30"/>
          <p:cNvSpPr>
            <a:spLocks noChangeArrowheads="1"/>
          </p:cNvSpPr>
          <p:nvPr/>
        </p:nvSpPr>
        <p:spPr bwMode="auto">
          <a:xfrm>
            <a:off x="4973638" y="2551113"/>
            <a:ext cx="2876550" cy="246062"/>
          </a:xfrm>
          <a:prstGeom prst="rect">
            <a:avLst/>
          </a:prstGeom>
          <a:noFill/>
          <a:ln w="9525">
            <a:noFill/>
            <a:miter lim="800000"/>
            <a:headEnd/>
            <a:tailEnd/>
          </a:ln>
        </p:spPr>
        <p:txBody>
          <a:bodyPr>
            <a:spAutoFit/>
          </a:bodyPr>
          <a:lstStyle/>
          <a:p>
            <a:r>
              <a:rPr lang="en-GB" sz="1000">
                <a:latin typeface="Calibri" pitchFamily="34" charset="0"/>
              </a:rPr>
              <a:t>Filter SJ on read support </a:t>
            </a:r>
          </a:p>
        </p:txBody>
      </p:sp>
      <p:sp>
        <p:nvSpPr>
          <p:cNvPr id="14358" name="Rectangle 34"/>
          <p:cNvSpPr>
            <a:spLocks noChangeArrowheads="1"/>
          </p:cNvSpPr>
          <p:nvPr/>
        </p:nvSpPr>
        <p:spPr bwMode="auto">
          <a:xfrm>
            <a:off x="4946650" y="3748088"/>
            <a:ext cx="2878138" cy="246062"/>
          </a:xfrm>
          <a:prstGeom prst="rect">
            <a:avLst/>
          </a:prstGeom>
          <a:noFill/>
          <a:ln w="9525">
            <a:noFill/>
            <a:miter lim="800000"/>
            <a:headEnd/>
            <a:tailEnd/>
          </a:ln>
        </p:spPr>
        <p:txBody>
          <a:bodyPr>
            <a:spAutoFit/>
          </a:bodyPr>
          <a:lstStyle/>
          <a:p>
            <a:r>
              <a:rPr lang="en-GB" sz="1000">
                <a:latin typeface="Calibri" pitchFamily="34" charset="0"/>
              </a:rPr>
              <a:t>Filter SJ on read support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3162300" y="1443038"/>
            <a:ext cx="3059113" cy="360362"/>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GB" sz="1200" b="1" dirty="0">
                <a:solidFill>
                  <a:schemeClr val="tx1"/>
                </a:solidFill>
                <a:latin typeface="Arial" panose="020B0604020202020204" pitchFamily="34" charset="0"/>
                <a:cs typeface="Arial" panose="020B0604020202020204" pitchFamily="34" charset="0"/>
              </a:rPr>
              <a:t>Haruna </a:t>
            </a:r>
            <a:r>
              <a:rPr lang="en-GB" sz="1200" b="1" dirty="0" err="1">
                <a:solidFill>
                  <a:schemeClr val="tx1"/>
                </a:solidFill>
                <a:latin typeface="Arial" panose="020B0604020202020204" pitchFamily="34" charset="0"/>
                <a:cs typeface="Arial" panose="020B0604020202020204" pitchFamily="34" charset="0"/>
              </a:rPr>
              <a:t>Nijo</a:t>
            </a:r>
            <a:r>
              <a:rPr lang="en-GB" sz="1200" b="1" dirty="0">
                <a:solidFill>
                  <a:schemeClr val="tx1"/>
                </a:solidFill>
                <a:latin typeface="Arial" panose="020B0604020202020204" pitchFamily="34" charset="0"/>
                <a:cs typeface="Arial" panose="020B0604020202020204" pitchFamily="34" charset="0"/>
              </a:rPr>
              <a:t> </a:t>
            </a:r>
            <a:r>
              <a:rPr lang="en-GB" sz="1200" b="1" dirty="0" err="1">
                <a:solidFill>
                  <a:schemeClr val="tx1"/>
                </a:solidFill>
                <a:latin typeface="Arial" panose="020B0604020202020204" pitchFamily="34" charset="0"/>
                <a:cs typeface="Arial" panose="020B0604020202020204" pitchFamily="34" charset="0"/>
              </a:rPr>
              <a:t>flcDNAs</a:t>
            </a:r>
            <a:endParaRPr lang="en-GB" sz="1200" b="1" dirty="0">
              <a:solidFill>
                <a:schemeClr val="tx1"/>
              </a:solidFill>
              <a:latin typeface="Arial" panose="020B0604020202020204" pitchFamily="34" charset="0"/>
              <a:cs typeface="Arial" panose="020B0604020202020204" pitchFamily="34" charset="0"/>
            </a:endParaRPr>
          </a:p>
        </p:txBody>
      </p:sp>
      <p:sp>
        <p:nvSpPr>
          <p:cNvPr id="6" name="Rounded Rectangle 5"/>
          <p:cNvSpPr/>
          <p:nvPr/>
        </p:nvSpPr>
        <p:spPr>
          <a:xfrm>
            <a:off x="3154363" y="2355850"/>
            <a:ext cx="3060700" cy="360363"/>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GB" sz="1200" b="1" dirty="0">
                <a:solidFill>
                  <a:schemeClr val="tx1"/>
                </a:solidFill>
                <a:latin typeface="Arial" panose="020B0604020202020204" pitchFamily="34" charset="0"/>
                <a:cs typeface="Arial" panose="020B0604020202020204" pitchFamily="34" charset="0"/>
              </a:rPr>
              <a:t>Barley genome Index generation   </a:t>
            </a:r>
          </a:p>
        </p:txBody>
      </p:sp>
      <p:sp>
        <p:nvSpPr>
          <p:cNvPr id="8" name="Rounded Rectangle 7"/>
          <p:cNvSpPr/>
          <p:nvPr/>
        </p:nvSpPr>
        <p:spPr>
          <a:xfrm>
            <a:off x="3154363" y="3470275"/>
            <a:ext cx="3060700" cy="360363"/>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GB" sz="1200" b="1" dirty="0">
                <a:solidFill>
                  <a:schemeClr val="tx1"/>
                </a:solidFill>
                <a:latin typeface="Arial" panose="020B0604020202020204" pitchFamily="34" charset="0"/>
                <a:cs typeface="Arial" panose="020B0604020202020204" pitchFamily="34" charset="0"/>
              </a:rPr>
              <a:t>GMAP alignment </a:t>
            </a:r>
          </a:p>
        </p:txBody>
      </p:sp>
      <p:sp>
        <p:nvSpPr>
          <p:cNvPr id="15364" name="Rectangle 10"/>
          <p:cNvSpPr>
            <a:spLocks noChangeArrowheads="1"/>
          </p:cNvSpPr>
          <p:nvPr/>
        </p:nvSpPr>
        <p:spPr bwMode="auto">
          <a:xfrm>
            <a:off x="5148263" y="2070100"/>
            <a:ext cx="1241425" cy="277813"/>
          </a:xfrm>
          <a:prstGeom prst="rect">
            <a:avLst/>
          </a:prstGeom>
          <a:noFill/>
          <a:ln w="9525">
            <a:noFill/>
            <a:miter lim="800000"/>
            <a:headEnd/>
            <a:tailEnd/>
          </a:ln>
        </p:spPr>
        <p:txBody>
          <a:bodyPr wrap="none">
            <a:spAutoFit/>
          </a:bodyPr>
          <a:lstStyle/>
          <a:p>
            <a:r>
              <a:rPr lang="en-GB" sz="1200"/>
              <a:t>GMAP mapper </a:t>
            </a:r>
          </a:p>
        </p:txBody>
      </p:sp>
      <p:cxnSp>
        <p:nvCxnSpPr>
          <p:cNvPr id="13" name="Straight Arrow Connector 12"/>
          <p:cNvCxnSpPr/>
          <p:nvPr/>
        </p:nvCxnSpPr>
        <p:spPr>
          <a:xfrm>
            <a:off x="1370013" y="5889625"/>
            <a:ext cx="0" cy="1317625"/>
          </a:xfrm>
          <a:prstGeom prst="straightConnector1">
            <a:avLst/>
          </a:prstGeom>
          <a:ln>
            <a:noFill/>
            <a:tailEnd type="arrow"/>
          </a:ln>
        </p:spPr>
        <p:style>
          <a:lnRef idx="3">
            <a:schemeClr val="dk1"/>
          </a:lnRef>
          <a:fillRef idx="0">
            <a:schemeClr val="dk1"/>
          </a:fillRef>
          <a:effectRef idx="2">
            <a:schemeClr val="dk1"/>
          </a:effectRef>
          <a:fontRef idx="minor">
            <a:schemeClr val="tx1"/>
          </a:fontRef>
        </p:style>
      </p:cxnSp>
      <p:cxnSp>
        <p:nvCxnSpPr>
          <p:cNvPr id="34" name="Straight Arrow Connector 33"/>
          <p:cNvCxnSpPr/>
          <p:nvPr/>
        </p:nvCxnSpPr>
        <p:spPr>
          <a:xfrm>
            <a:off x="4684713" y="3035300"/>
            <a:ext cx="0" cy="23336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0" name="Straight Arrow Connector 39"/>
          <p:cNvCxnSpPr/>
          <p:nvPr/>
        </p:nvCxnSpPr>
        <p:spPr>
          <a:xfrm>
            <a:off x="4684713" y="1989138"/>
            <a:ext cx="0" cy="23336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5368" name="Rectangle 19"/>
          <p:cNvSpPr>
            <a:spLocks noChangeArrowheads="1"/>
          </p:cNvSpPr>
          <p:nvPr/>
        </p:nvSpPr>
        <p:spPr bwMode="auto">
          <a:xfrm>
            <a:off x="6340475" y="3005138"/>
            <a:ext cx="2049463" cy="1630362"/>
          </a:xfrm>
          <a:prstGeom prst="rect">
            <a:avLst/>
          </a:prstGeom>
          <a:noFill/>
          <a:ln w="9525">
            <a:noFill/>
            <a:miter lim="800000"/>
            <a:headEnd/>
            <a:tailEnd/>
          </a:ln>
        </p:spPr>
        <p:txBody>
          <a:bodyPr>
            <a:spAutoFit/>
          </a:bodyPr>
          <a:lstStyle/>
          <a:p>
            <a:r>
              <a:rPr lang="en-GB" sz="1000">
                <a:latin typeface="Calibri" pitchFamily="34" charset="0"/>
              </a:rPr>
              <a:t>GMAP parameters:</a:t>
            </a:r>
          </a:p>
          <a:p>
            <a:r>
              <a:rPr lang="en-GB" sz="1000">
                <a:latin typeface="Calibri" pitchFamily="34" charset="0"/>
              </a:rPr>
              <a:t>gmapl -d Barley_Genome</a:t>
            </a:r>
          </a:p>
          <a:p>
            <a:r>
              <a:rPr lang="en-GB" sz="1000">
                <a:latin typeface="Calibri" pitchFamily="34" charset="0"/>
              </a:rPr>
              <a:t>--min-intronlength=60 </a:t>
            </a:r>
          </a:p>
          <a:p>
            <a:r>
              <a:rPr lang="en-GB" sz="1000">
                <a:latin typeface="Calibri" pitchFamily="34" charset="0"/>
              </a:rPr>
              <a:t>--max-intronlength-middle=15000</a:t>
            </a:r>
          </a:p>
          <a:p>
            <a:r>
              <a:rPr lang="en-GB" sz="1000">
                <a:latin typeface="Calibri" pitchFamily="34" charset="0"/>
              </a:rPr>
              <a:t>--max-intronlength-ends=15000 </a:t>
            </a:r>
          </a:p>
          <a:p>
            <a:r>
              <a:rPr lang="en-GB" sz="1000">
                <a:latin typeface="Calibri" pitchFamily="34" charset="0"/>
              </a:rPr>
              <a:t>--totallength=100000 </a:t>
            </a:r>
          </a:p>
          <a:p>
            <a:r>
              <a:rPr lang="en-GB" sz="1000">
                <a:latin typeface="Calibri" pitchFamily="34" charset="0"/>
              </a:rPr>
              <a:t>--chimera-margin=0 </a:t>
            </a:r>
          </a:p>
          <a:p>
            <a:r>
              <a:rPr lang="en-GB" sz="1000">
                <a:latin typeface="Calibri" pitchFamily="34" charset="0"/>
              </a:rPr>
              <a:t>--canonical-mode=1 </a:t>
            </a:r>
          </a:p>
          <a:p>
            <a:r>
              <a:rPr lang="en-GB" sz="1000">
                <a:latin typeface="Calibri" pitchFamily="34" charset="0"/>
              </a:rPr>
              <a:t>--npaths=1 </a:t>
            </a:r>
          </a:p>
          <a:p>
            <a:r>
              <a:rPr lang="en-GB" sz="1000">
                <a:latin typeface="Calibri" pitchFamily="34" charset="0"/>
              </a:rPr>
              <a:t>--format=2 </a:t>
            </a:r>
          </a:p>
        </p:txBody>
      </p:sp>
      <p:sp>
        <p:nvSpPr>
          <p:cNvPr id="15369" name="Rectangle 26"/>
          <p:cNvSpPr>
            <a:spLocks noChangeArrowheads="1"/>
          </p:cNvSpPr>
          <p:nvPr/>
        </p:nvSpPr>
        <p:spPr bwMode="auto">
          <a:xfrm>
            <a:off x="3924300" y="1125538"/>
            <a:ext cx="1295400" cy="276225"/>
          </a:xfrm>
          <a:prstGeom prst="rect">
            <a:avLst/>
          </a:prstGeom>
          <a:noFill/>
          <a:ln w="9525">
            <a:noFill/>
            <a:miter lim="800000"/>
            <a:headEnd/>
            <a:tailEnd/>
          </a:ln>
        </p:spPr>
        <p:txBody>
          <a:bodyPr wrap="none">
            <a:spAutoFit/>
          </a:bodyPr>
          <a:lstStyle/>
          <a:p>
            <a:r>
              <a:rPr lang="en-GB" sz="1200"/>
              <a:t>22,651 flcDNAs </a:t>
            </a:r>
          </a:p>
        </p:txBody>
      </p:sp>
      <p:sp>
        <p:nvSpPr>
          <p:cNvPr id="15370" name="Rectangle 13"/>
          <p:cNvSpPr>
            <a:spLocks noChangeArrowheads="1"/>
          </p:cNvSpPr>
          <p:nvPr/>
        </p:nvSpPr>
        <p:spPr bwMode="auto">
          <a:xfrm>
            <a:off x="4038600" y="3867150"/>
            <a:ext cx="1293813" cy="277813"/>
          </a:xfrm>
          <a:prstGeom prst="rect">
            <a:avLst/>
          </a:prstGeom>
          <a:noFill/>
          <a:ln w="9525">
            <a:noFill/>
            <a:miter lim="800000"/>
            <a:headEnd/>
            <a:tailEnd/>
          </a:ln>
        </p:spPr>
        <p:txBody>
          <a:bodyPr wrap="none">
            <a:spAutoFit/>
          </a:bodyPr>
          <a:lstStyle/>
          <a:p>
            <a:r>
              <a:rPr lang="en-GB" sz="1200"/>
              <a:t>21,707 flcDNAs </a:t>
            </a:r>
          </a:p>
        </p:txBody>
      </p:sp>
      <p:sp>
        <p:nvSpPr>
          <p:cNvPr id="15371" name="Rectangle 17"/>
          <p:cNvSpPr>
            <a:spLocks noChangeArrowheads="1"/>
          </p:cNvSpPr>
          <p:nvPr/>
        </p:nvSpPr>
        <p:spPr bwMode="auto">
          <a:xfrm>
            <a:off x="6261100" y="2339975"/>
            <a:ext cx="2049463" cy="400050"/>
          </a:xfrm>
          <a:prstGeom prst="rect">
            <a:avLst/>
          </a:prstGeom>
          <a:noFill/>
          <a:ln w="9525">
            <a:noFill/>
            <a:miter lim="800000"/>
            <a:headEnd/>
            <a:tailEnd/>
          </a:ln>
        </p:spPr>
        <p:txBody>
          <a:bodyPr>
            <a:spAutoFit/>
          </a:bodyPr>
          <a:lstStyle/>
          <a:p>
            <a:r>
              <a:rPr lang="en-GB" sz="1000">
                <a:latin typeface="Calibri" pitchFamily="34" charset="0"/>
              </a:rPr>
              <a:t>GMAP parameters:</a:t>
            </a:r>
          </a:p>
          <a:p>
            <a:r>
              <a:rPr lang="en-GB" sz="1000">
                <a:latin typeface="Calibri" pitchFamily="34" charset="0"/>
              </a:rPr>
              <a:t>gmap_build -d Barley_Genome</a:t>
            </a:r>
          </a:p>
        </p:txBody>
      </p:sp>
      <p:sp>
        <p:nvSpPr>
          <p:cNvPr id="15372" name="Rectangle 20"/>
          <p:cNvSpPr>
            <a:spLocks noChangeArrowheads="1"/>
          </p:cNvSpPr>
          <p:nvPr/>
        </p:nvSpPr>
        <p:spPr bwMode="auto">
          <a:xfrm>
            <a:off x="5099050" y="3152775"/>
            <a:ext cx="1241425" cy="276225"/>
          </a:xfrm>
          <a:prstGeom prst="rect">
            <a:avLst/>
          </a:prstGeom>
          <a:noFill/>
          <a:ln w="9525">
            <a:noFill/>
            <a:miter lim="800000"/>
            <a:headEnd/>
            <a:tailEnd/>
          </a:ln>
        </p:spPr>
        <p:txBody>
          <a:bodyPr wrap="none">
            <a:spAutoFit/>
          </a:bodyPr>
          <a:lstStyle/>
          <a:p>
            <a:r>
              <a:rPr lang="en-GB" sz="1200"/>
              <a:t>GMAP mapper </a:t>
            </a:r>
          </a:p>
        </p:txBody>
      </p:sp>
      <p:sp>
        <p:nvSpPr>
          <p:cNvPr id="15373" name="Rectangle 22"/>
          <p:cNvSpPr>
            <a:spLocks noChangeArrowheads="1"/>
          </p:cNvSpPr>
          <p:nvPr/>
        </p:nvSpPr>
        <p:spPr bwMode="auto">
          <a:xfrm>
            <a:off x="384175" y="2355850"/>
            <a:ext cx="2797175" cy="277813"/>
          </a:xfrm>
          <a:prstGeom prst="rect">
            <a:avLst/>
          </a:prstGeom>
          <a:noFill/>
          <a:ln w="9525">
            <a:noFill/>
            <a:miter lim="800000"/>
            <a:headEnd/>
            <a:tailEnd/>
          </a:ln>
        </p:spPr>
        <p:txBody>
          <a:bodyPr wrap="none">
            <a:spAutoFit/>
          </a:bodyPr>
          <a:lstStyle/>
          <a:p>
            <a:r>
              <a:rPr lang="en-GB" sz="1200"/>
              <a:t>Barley genome (Hv_IBSC_PGSB_v2) </a:t>
            </a:r>
          </a:p>
        </p:txBody>
      </p:sp>
      <p:sp>
        <p:nvSpPr>
          <p:cNvPr id="15374" name="Rectangle 23"/>
          <p:cNvSpPr>
            <a:spLocks noChangeArrowheads="1"/>
          </p:cNvSpPr>
          <p:nvPr/>
        </p:nvSpPr>
        <p:spPr bwMode="auto">
          <a:xfrm>
            <a:off x="639763" y="5548313"/>
            <a:ext cx="8089900" cy="708025"/>
          </a:xfrm>
          <a:prstGeom prst="rect">
            <a:avLst/>
          </a:prstGeom>
          <a:noFill/>
          <a:ln w="9525">
            <a:noFill/>
            <a:miter lim="800000"/>
            <a:headEnd/>
            <a:tailEnd/>
          </a:ln>
        </p:spPr>
        <p:txBody>
          <a:bodyPr>
            <a:spAutoFit/>
          </a:bodyPr>
          <a:lstStyle/>
          <a:p>
            <a:r>
              <a:rPr lang="en-GB" sz="1000" b="1"/>
              <a:t>Supplementary Figure 2. GMAP parameter options to align the 22,651 Haruna Nijo full-length cDNAs to the barley genome.</a:t>
            </a:r>
            <a:r>
              <a:rPr lang="en-GB" sz="1000"/>
              <a:t> Parameters used : </a:t>
            </a:r>
            <a:r>
              <a:rPr lang="en-GB" sz="1000" b="1"/>
              <a:t>a)</a:t>
            </a:r>
            <a:r>
              <a:rPr lang="en-GB" sz="1000"/>
              <a:t> Min length for one internal intron – 60; </a:t>
            </a:r>
            <a:r>
              <a:rPr lang="en-GB" sz="1000" b="1"/>
              <a:t>b)</a:t>
            </a:r>
            <a:r>
              <a:rPr lang="en-GB" sz="1000"/>
              <a:t> Max length for one internal intron -15,000; </a:t>
            </a:r>
            <a:r>
              <a:rPr lang="en-GB" sz="1000" b="1"/>
              <a:t>c)</a:t>
            </a:r>
            <a:r>
              <a:rPr lang="en-GB" sz="1000"/>
              <a:t> Max length for first or last intron – 15,000; </a:t>
            </a:r>
            <a:r>
              <a:rPr lang="en-GB" sz="1000" b="1"/>
              <a:t>d)</a:t>
            </a:r>
            <a:r>
              <a:rPr lang="en-GB" sz="1000"/>
              <a:t> Max total intron length – 100,000; </a:t>
            </a:r>
            <a:r>
              <a:rPr lang="en-GB" sz="1000" b="1"/>
              <a:t>e) </a:t>
            </a:r>
            <a:r>
              <a:rPr lang="en-GB" sz="1000"/>
              <a:t>Not enabled alignment of chimeric reads; </a:t>
            </a:r>
            <a:r>
              <a:rPr lang="en-GB" sz="1000" b="1"/>
              <a:t>f)</a:t>
            </a:r>
            <a:r>
              <a:rPr lang="en-GB" sz="1000"/>
              <a:t> High reward for canonical and semi-canonical introns; </a:t>
            </a:r>
            <a:r>
              <a:rPr lang="en-GB" sz="1000" b="1"/>
              <a:t>g)</a:t>
            </a:r>
            <a:r>
              <a:rPr lang="en-GB" sz="1000"/>
              <a:t> Maximum number of paths to show – 1 (and are not reported chimeric alignments); </a:t>
            </a:r>
            <a:r>
              <a:rPr lang="en-GB" sz="1000" b="1"/>
              <a:t>h)</a:t>
            </a:r>
            <a:r>
              <a:rPr lang="en-GB" sz="1000"/>
              <a:t> format for output –gff3;</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3162300" y="1443038"/>
            <a:ext cx="3059113" cy="360362"/>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GB" sz="1200" b="1" dirty="0">
                <a:solidFill>
                  <a:schemeClr val="tx1"/>
                </a:solidFill>
                <a:latin typeface="Arial" panose="020B0604020202020204" pitchFamily="34" charset="0"/>
                <a:cs typeface="Arial" panose="020B0604020202020204" pitchFamily="34" charset="0"/>
              </a:rPr>
              <a:t>Alignment to barley genome</a:t>
            </a:r>
          </a:p>
          <a:p>
            <a:pPr algn="ctr" fontAlgn="auto">
              <a:spcBef>
                <a:spcPts val="0"/>
              </a:spcBef>
              <a:spcAft>
                <a:spcPts val="0"/>
              </a:spcAft>
              <a:defRPr/>
            </a:pPr>
            <a:r>
              <a:rPr lang="en-GB" sz="1200" b="1" dirty="0">
                <a:solidFill>
                  <a:schemeClr val="tx1"/>
                </a:solidFill>
                <a:latin typeface="Arial" panose="020B0604020202020204" pitchFamily="34" charset="0"/>
                <a:cs typeface="Arial" panose="020B0604020202020204" pitchFamily="34" charset="0"/>
              </a:rPr>
              <a:t>3 passes  </a:t>
            </a:r>
          </a:p>
        </p:txBody>
      </p:sp>
      <p:sp>
        <p:nvSpPr>
          <p:cNvPr id="6" name="Rounded Rectangle 5"/>
          <p:cNvSpPr/>
          <p:nvPr/>
        </p:nvSpPr>
        <p:spPr>
          <a:xfrm>
            <a:off x="3165475" y="2841625"/>
            <a:ext cx="3059113" cy="360363"/>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GB" sz="1200" b="1" dirty="0" err="1">
                <a:solidFill>
                  <a:schemeClr val="tx1"/>
                </a:solidFill>
                <a:latin typeface="Arial" panose="020B0604020202020204" pitchFamily="34" charset="0"/>
                <a:cs typeface="Arial" panose="020B0604020202020204" pitchFamily="34" charset="0"/>
              </a:rPr>
              <a:t>StringTie</a:t>
            </a:r>
            <a:r>
              <a:rPr lang="en-GB" sz="1200" b="1" dirty="0">
                <a:solidFill>
                  <a:schemeClr val="tx1"/>
                </a:solidFill>
                <a:latin typeface="Arial" panose="020B0604020202020204" pitchFamily="34" charset="0"/>
                <a:cs typeface="Arial" panose="020B0604020202020204" pitchFamily="34" charset="0"/>
              </a:rPr>
              <a:t>  </a:t>
            </a:r>
          </a:p>
        </p:txBody>
      </p:sp>
      <p:sp>
        <p:nvSpPr>
          <p:cNvPr id="8" name="Rounded Rectangle 7"/>
          <p:cNvSpPr/>
          <p:nvPr/>
        </p:nvSpPr>
        <p:spPr>
          <a:xfrm>
            <a:off x="3168650" y="4273550"/>
            <a:ext cx="3059113" cy="360363"/>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GB" sz="1200" b="1" dirty="0" err="1">
                <a:solidFill>
                  <a:schemeClr val="tx1"/>
                </a:solidFill>
                <a:latin typeface="Arial" panose="020B0604020202020204" pitchFamily="34" charset="0"/>
                <a:cs typeface="Arial" panose="020B0604020202020204" pitchFamily="34" charset="0"/>
              </a:rPr>
              <a:t>StringTie</a:t>
            </a:r>
            <a:r>
              <a:rPr lang="en-GB" sz="1200" b="1" dirty="0">
                <a:solidFill>
                  <a:schemeClr val="tx1"/>
                </a:solidFill>
                <a:latin typeface="Arial" panose="020B0604020202020204" pitchFamily="34" charset="0"/>
                <a:cs typeface="Arial" panose="020B0604020202020204" pitchFamily="34" charset="0"/>
              </a:rPr>
              <a:t>-merge </a:t>
            </a:r>
          </a:p>
        </p:txBody>
      </p:sp>
      <p:sp>
        <p:nvSpPr>
          <p:cNvPr id="16388" name="Rectangle 10"/>
          <p:cNvSpPr>
            <a:spLocks noChangeArrowheads="1"/>
          </p:cNvSpPr>
          <p:nvPr/>
        </p:nvSpPr>
        <p:spPr bwMode="auto">
          <a:xfrm>
            <a:off x="6246813" y="1517650"/>
            <a:ext cx="1189037" cy="277813"/>
          </a:xfrm>
          <a:prstGeom prst="rect">
            <a:avLst/>
          </a:prstGeom>
          <a:noFill/>
          <a:ln w="9525">
            <a:noFill/>
            <a:miter lim="800000"/>
            <a:headEnd/>
            <a:tailEnd/>
          </a:ln>
        </p:spPr>
        <p:txBody>
          <a:bodyPr wrap="none">
            <a:spAutoFit/>
          </a:bodyPr>
          <a:lstStyle/>
          <a:p>
            <a:r>
              <a:rPr lang="en-GB" sz="1200"/>
              <a:t>STAR mapper </a:t>
            </a:r>
          </a:p>
        </p:txBody>
      </p:sp>
      <p:cxnSp>
        <p:nvCxnSpPr>
          <p:cNvPr id="13" name="Straight Arrow Connector 12"/>
          <p:cNvCxnSpPr/>
          <p:nvPr/>
        </p:nvCxnSpPr>
        <p:spPr>
          <a:xfrm>
            <a:off x="1370013" y="5889625"/>
            <a:ext cx="0" cy="1317625"/>
          </a:xfrm>
          <a:prstGeom prst="straightConnector1">
            <a:avLst/>
          </a:prstGeom>
          <a:ln>
            <a:noFill/>
            <a:tailEnd type="arrow"/>
          </a:ln>
        </p:spPr>
        <p:style>
          <a:lnRef idx="3">
            <a:schemeClr val="dk1"/>
          </a:lnRef>
          <a:fillRef idx="0">
            <a:schemeClr val="dk1"/>
          </a:fillRef>
          <a:effectRef idx="2">
            <a:schemeClr val="dk1"/>
          </a:effectRef>
          <a:fontRef idx="minor">
            <a:schemeClr val="tx1"/>
          </a:fontRef>
        </p:style>
      </p:cxnSp>
      <p:cxnSp>
        <p:nvCxnSpPr>
          <p:cNvPr id="34" name="Straight Arrow Connector 33"/>
          <p:cNvCxnSpPr/>
          <p:nvPr/>
        </p:nvCxnSpPr>
        <p:spPr>
          <a:xfrm>
            <a:off x="4703763" y="3529013"/>
            <a:ext cx="0" cy="23336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0" name="Straight Arrow Connector 39"/>
          <p:cNvCxnSpPr/>
          <p:nvPr/>
        </p:nvCxnSpPr>
        <p:spPr>
          <a:xfrm>
            <a:off x="4713288" y="2206625"/>
            <a:ext cx="0" cy="23336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6392" name="Rectangle 42"/>
          <p:cNvSpPr>
            <a:spLocks noChangeArrowheads="1"/>
          </p:cNvSpPr>
          <p:nvPr/>
        </p:nvSpPr>
        <p:spPr bwMode="auto">
          <a:xfrm>
            <a:off x="527050" y="5497513"/>
            <a:ext cx="8089900" cy="862012"/>
          </a:xfrm>
          <a:prstGeom prst="rect">
            <a:avLst/>
          </a:prstGeom>
          <a:noFill/>
          <a:ln w="9525">
            <a:noFill/>
            <a:miter lim="800000"/>
            <a:headEnd/>
            <a:tailEnd/>
          </a:ln>
        </p:spPr>
        <p:txBody>
          <a:bodyPr>
            <a:spAutoFit/>
          </a:bodyPr>
          <a:lstStyle/>
          <a:p>
            <a:r>
              <a:rPr lang="en-GB" sz="1000" b="1"/>
              <a:t>Supplementary Figure 3. Optimal StringTie assembly</a:t>
            </a:r>
            <a:r>
              <a:rPr lang="en-GB" sz="1000"/>
              <a:t>. After STAR alignment, each sample was ran individually using StringTie: gene abundance estimation was set as output ( -A); minimum anchor length for junctions 5 (-a); minimum junction coverage 0.1 (-j); minimum isoform fraction 0 (-f); gap between read mappings triggering a new bundle 50 (-g); fraction of bundle allowed to be covered by multi-hit reads 1 (-M); minimum reads per bp coverage to consider for transcript assembly 2.5 (-c). </a:t>
            </a:r>
            <a:r>
              <a:rPr lang="en-GB" sz="1000" b="1"/>
              <a:t>StringTie-merge:</a:t>
            </a:r>
            <a:r>
              <a:rPr lang="en-GB" sz="1000"/>
              <a:t> minimum isoform fraction 0 (-f); minimum input transcript TPM to include in the merge 0.1 (-T)</a:t>
            </a:r>
          </a:p>
        </p:txBody>
      </p:sp>
      <p:sp>
        <p:nvSpPr>
          <p:cNvPr id="16393" name="Rectangle 19"/>
          <p:cNvSpPr>
            <a:spLocks noChangeArrowheads="1"/>
          </p:cNvSpPr>
          <p:nvPr/>
        </p:nvSpPr>
        <p:spPr bwMode="auto">
          <a:xfrm>
            <a:off x="6259513" y="2439988"/>
            <a:ext cx="1639887" cy="1322387"/>
          </a:xfrm>
          <a:prstGeom prst="rect">
            <a:avLst/>
          </a:prstGeom>
          <a:noFill/>
          <a:ln w="9525">
            <a:noFill/>
            <a:miter lim="800000"/>
            <a:headEnd/>
            <a:tailEnd/>
          </a:ln>
        </p:spPr>
        <p:txBody>
          <a:bodyPr>
            <a:spAutoFit/>
          </a:bodyPr>
          <a:lstStyle/>
          <a:p>
            <a:r>
              <a:rPr lang="en-GB" sz="1000">
                <a:latin typeface="Calibri" pitchFamily="34" charset="0"/>
              </a:rPr>
              <a:t>Stringtie parameters:</a:t>
            </a:r>
          </a:p>
          <a:p>
            <a:r>
              <a:rPr lang="en-GB" sz="1000">
                <a:latin typeface="Calibri" pitchFamily="34" charset="0"/>
              </a:rPr>
              <a:t>-A gene_abund.tab</a:t>
            </a:r>
          </a:p>
          <a:p>
            <a:r>
              <a:rPr lang="en-GB" sz="1000">
                <a:latin typeface="Calibri" pitchFamily="34" charset="0"/>
              </a:rPr>
              <a:t>-a 5</a:t>
            </a:r>
          </a:p>
          <a:p>
            <a:r>
              <a:rPr lang="en-GB" sz="1000">
                <a:latin typeface="Calibri" pitchFamily="34" charset="0"/>
              </a:rPr>
              <a:t>-j 0.1</a:t>
            </a:r>
          </a:p>
          <a:p>
            <a:r>
              <a:rPr lang="en-GB" sz="1000">
                <a:latin typeface="Calibri" pitchFamily="34" charset="0"/>
              </a:rPr>
              <a:t> -f 0 </a:t>
            </a:r>
          </a:p>
          <a:p>
            <a:r>
              <a:rPr lang="en-GB" sz="1000">
                <a:latin typeface="Calibri" pitchFamily="34" charset="0"/>
              </a:rPr>
              <a:t>-g 50</a:t>
            </a:r>
          </a:p>
          <a:p>
            <a:r>
              <a:rPr lang="en-GB" sz="1000">
                <a:latin typeface="Calibri" pitchFamily="34" charset="0"/>
              </a:rPr>
              <a:t>-M 1</a:t>
            </a:r>
          </a:p>
          <a:p>
            <a:r>
              <a:rPr lang="en-GB" sz="1000">
                <a:latin typeface="Calibri" pitchFamily="34" charset="0"/>
              </a:rPr>
              <a:t>-c 2.5</a:t>
            </a:r>
            <a:endParaRPr lang="en-GB" sz="1000"/>
          </a:p>
        </p:txBody>
      </p:sp>
      <p:sp>
        <p:nvSpPr>
          <p:cNvPr id="16394" name="Rectangle 25"/>
          <p:cNvSpPr>
            <a:spLocks noChangeArrowheads="1"/>
          </p:cNvSpPr>
          <p:nvPr/>
        </p:nvSpPr>
        <p:spPr bwMode="auto">
          <a:xfrm>
            <a:off x="6254750" y="4211638"/>
            <a:ext cx="1917700" cy="554037"/>
          </a:xfrm>
          <a:prstGeom prst="rect">
            <a:avLst/>
          </a:prstGeom>
          <a:noFill/>
          <a:ln w="9525">
            <a:noFill/>
            <a:miter lim="800000"/>
            <a:headEnd/>
            <a:tailEnd/>
          </a:ln>
        </p:spPr>
        <p:txBody>
          <a:bodyPr>
            <a:spAutoFit/>
          </a:bodyPr>
          <a:lstStyle/>
          <a:p>
            <a:r>
              <a:rPr lang="en-GB" sz="1000">
                <a:latin typeface="Calibri" pitchFamily="34" charset="0"/>
              </a:rPr>
              <a:t>Stringtie merge parameters:</a:t>
            </a:r>
          </a:p>
          <a:p>
            <a:r>
              <a:rPr lang="fr-FR" sz="1000">
                <a:latin typeface="Calibri" pitchFamily="34" charset="0"/>
              </a:rPr>
              <a:t>-f 0</a:t>
            </a:r>
          </a:p>
          <a:p>
            <a:r>
              <a:rPr lang="fr-FR" sz="1000">
                <a:latin typeface="Calibri" pitchFamily="34" charset="0"/>
              </a:rPr>
              <a:t>-T 0.1 </a:t>
            </a:r>
            <a:endParaRPr lang="en-GB" sz="1000">
              <a:latin typeface="Calibri" pitchFamily="34" charset="0"/>
            </a:endParaRPr>
          </a:p>
        </p:txBody>
      </p:sp>
      <p:sp>
        <p:nvSpPr>
          <p:cNvPr id="16395" name="Rectangle 26"/>
          <p:cNvSpPr>
            <a:spLocks noChangeArrowheads="1"/>
          </p:cNvSpPr>
          <p:nvPr/>
        </p:nvSpPr>
        <p:spPr bwMode="auto">
          <a:xfrm>
            <a:off x="3162300" y="1160463"/>
            <a:ext cx="1446213" cy="277812"/>
          </a:xfrm>
          <a:prstGeom prst="rect">
            <a:avLst/>
          </a:prstGeom>
          <a:noFill/>
          <a:ln w="9525">
            <a:noFill/>
            <a:miter lim="800000"/>
            <a:headEnd/>
            <a:tailEnd/>
          </a:ln>
        </p:spPr>
        <p:txBody>
          <a:bodyPr wrap="none">
            <a:spAutoFit/>
          </a:bodyPr>
          <a:lstStyle/>
          <a:p>
            <a:r>
              <a:rPr lang="en-GB" sz="1200"/>
              <a:t>808 read samples </a:t>
            </a:r>
          </a:p>
        </p:txBody>
      </p:sp>
      <p:sp>
        <p:nvSpPr>
          <p:cNvPr id="16396" name="Rectangle 14"/>
          <p:cNvSpPr>
            <a:spLocks noChangeArrowheads="1"/>
          </p:cNvSpPr>
          <p:nvPr/>
        </p:nvSpPr>
        <p:spPr bwMode="auto">
          <a:xfrm>
            <a:off x="3143250" y="2554288"/>
            <a:ext cx="1693863" cy="276225"/>
          </a:xfrm>
          <a:prstGeom prst="rect">
            <a:avLst/>
          </a:prstGeom>
          <a:noFill/>
          <a:ln w="9525">
            <a:noFill/>
            <a:miter lim="800000"/>
            <a:headEnd/>
            <a:tailEnd/>
          </a:ln>
        </p:spPr>
        <p:txBody>
          <a:bodyPr wrap="none">
            <a:spAutoFit/>
          </a:bodyPr>
          <a:lstStyle/>
          <a:p>
            <a:r>
              <a:rPr lang="en-GB" sz="1200"/>
              <a:t>808 samples mapped </a:t>
            </a:r>
          </a:p>
        </p:txBody>
      </p:sp>
      <p:sp>
        <p:nvSpPr>
          <p:cNvPr id="16397" name="Rectangle 15"/>
          <p:cNvSpPr>
            <a:spLocks noChangeArrowheads="1"/>
          </p:cNvSpPr>
          <p:nvPr/>
        </p:nvSpPr>
        <p:spPr bwMode="auto">
          <a:xfrm>
            <a:off x="3233738" y="3994150"/>
            <a:ext cx="2239962" cy="277813"/>
          </a:xfrm>
          <a:prstGeom prst="rect">
            <a:avLst/>
          </a:prstGeom>
          <a:noFill/>
          <a:ln w="9525">
            <a:noFill/>
            <a:miter lim="800000"/>
            <a:headEnd/>
            <a:tailEnd/>
          </a:ln>
        </p:spPr>
        <p:txBody>
          <a:bodyPr wrap="none">
            <a:spAutoFit/>
          </a:bodyPr>
          <a:lstStyle/>
          <a:p>
            <a:r>
              <a:rPr lang="en-GB" sz="1200"/>
              <a:t>808 transcriptome predictions </a:t>
            </a:r>
          </a:p>
        </p:txBody>
      </p:sp>
      <p:sp>
        <p:nvSpPr>
          <p:cNvPr id="16398" name="Rectangle 16"/>
          <p:cNvSpPr>
            <a:spLocks noChangeArrowheads="1"/>
          </p:cNvSpPr>
          <p:nvPr/>
        </p:nvSpPr>
        <p:spPr bwMode="auto">
          <a:xfrm>
            <a:off x="3376613" y="4999038"/>
            <a:ext cx="2563812" cy="276225"/>
          </a:xfrm>
          <a:prstGeom prst="rect">
            <a:avLst/>
          </a:prstGeom>
          <a:noFill/>
          <a:ln w="9525">
            <a:noFill/>
            <a:miter lim="800000"/>
            <a:headEnd/>
            <a:tailEnd/>
          </a:ln>
        </p:spPr>
        <p:txBody>
          <a:bodyPr wrap="none">
            <a:spAutoFit/>
          </a:bodyPr>
          <a:lstStyle/>
          <a:p>
            <a:r>
              <a:rPr lang="en-GB" sz="1200"/>
              <a:t>1 overall transcriptome prediction </a:t>
            </a:r>
          </a:p>
        </p:txBody>
      </p:sp>
      <p:cxnSp>
        <p:nvCxnSpPr>
          <p:cNvPr id="18" name="Straight Arrow Connector 17">
            <a:extLst>
              <a:ext uri="{FF2B5EF4-FFF2-40B4-BE49-F238E27FC236}"/>
            </a:extLst>
          </p:cNvPr>
          <p:cNvCxnSpPr/>
          <p:nvPr/>
        </p:nvCxnSpPr>
        <p:spPr>
          <a:xfrm>
            <a:off x="4703763" y="4765675"/>
            <a:ext cx="0" cy="23336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3162300" y="1443038"/>
            <a:ext cx="3059113" cy="360362"/>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GB" sz="1200" b="1" dirty="0">
                <a:solidFill>
                  <a:schemeClr val="tx1"/>
                </a:solidFill>
                <a:latin typeface="Arial" panose="020B0604020202020204" pitchFamily="34" charset="0"/>
                <a:cs typeface="Arial" panose="020B0604020202020204" pitchFamily="34" charset="0"/>
              </a:rPr>
              <a:t> transcripts with length =&lt; 300bps</a:t>
            </a:r>
          </a:p>
        </p:txBody>
      </p:sp>
      <p:sp>
        <p:nvSpPr>
          <p:cNvPr id="6" name="Rounded Rectangle 5"/>
          <p:cNvSpPr/>
          <p:nvPr/>
        </p:nvSpPr>
        <p:spPr>
          <a:xfrm>
            <a:off x="3186113" y="2527300"/>
            <a:ext cx="3060700" cy="360363"/>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GB" sz="1200" b="1" dirty="0">
                <a:solidFill>
                  <a:schemeClr val="tx1"/>
                </a:solidFill>
                <a:latin typeface="Arial" panose="020B0604020202020204" pitchFamily="34" charset="0"/>
                <a:cs typeface="Arial" panose="020B0604020202020204" pitchFamily="34" charset="0"/>
              </a:rPr>
              <a:t>Long open reading frames extraction  </a:t>
            </a:r>
          </a:p>
        </p:txBody>
      </p:sp>
      <p:sp>
        <p:nvSpPr>
          <p:cNvPr id="8" name="Rounded Rectangle 7"/>
          <p:cNvSpPr/>
          <p:nvPr/>
        </p:nvSpPr>
        <p:spPr>
          <a:xfrm>
            <a:off x="3176588" y="3648075"/>
            <a:ext cx="3060700" cy="358775"/>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GB" sz="1200" b="1" dirty="0">
                <a:solidFill>
                  <a:schemeClr val="tx1"/>
                </a:solidFill>
                <a:latin typeface="Arial" panose="020B0604020202020204" pitchFamily="34" charset="0"/>
                <a:cs typeface="Arial" panose="020B0604020202020204" pitchFamily="34" charset="0"/>
              </a:rPr>
              <a:t>Homology search </a:t>
            </a:r>
          </a:p>
        </p:txBody>
      </p:sp>
      <p:sp>
        <p:nvSpPr>
          <p:cNvPr id="17412" name="Rectangle 10"/>
          <p:cNvSpPr>
            <a:spLocks noChangeArrowheads="1"/>
          </p:cNvSpPr>
          <p:nvPr/>
        </p:nvSpPr>
        <p:spPr bwMode="auto">
          <a:xfrm>
            <a:off x="6303963" y="2568575"/>
            <a:ext cx="1235075" cy="461963"/>
          </a:xfrm>
          <a:prstGeom prst="rect">
            <a:avLst/>
          </a:prstGeom>
          <a:noFill/>
          <a:ln w="9525">
            <a:noFill/>
            <a:miter lim="800000"/>
            <a:headEnd/>
            <a:tailEnd/>
          </a:ln>
        </p:spPr>
        <p:txBody>
          <a:bodyPr wrap="none">
            <a:spAutoFit/>
          </a:bodyPr>
          <a:lstStyle/>
          <a:p>
            <a:r>
              <a:rPr lang="en-GB" sz="1200"/>
              <a:t>TransDecoder</a:t>
            </a:r>
          </a:p>
          <a:p>
            <a:r>
              <a:rPr lang="en-GB" sz="800"/>
              <a:t>&gt; 65 amino acids long</a:t>
            </a:r>
            <a:r>
              <a:rPr lang="en-GB" sz="1200"/>
              <a:t> </a:t>
            </a:r>
          </a:p>
        </p:txBody>
      </p:sp>
      <p:cxnSp>
        <p:nvCxnSpPr>
          <p:cNvPr id="13" name="Straight Arrow Connector 12"/>
          <p:cNvCxnSpPr/>
          <p:nvPr/>
        </p:nvCxnSpPr>
        <p:spPr>
          <a:xfrm>
            <a:off x="1370013" y="5889625"/>
            <a:ext cx="0" cy="1317625"/>
          </a:xfrm>
          <a:prstGeom prst="straightConnector1">
            <a:avLst/>
          </a:prstGeom>
          <a:ln>
            <a:noFill/>
            <a:tailEnd type="arrow"/>
          </a:ln>
        </p:spPr>
        <p:style>
          <a:lnRef idx="3">
            <a:schemeClr val="dk1"/>
          </a:lnRef>
          <a:fillRef idx="0">
            <a:schemeClr val="dk1"/>
          </a:fillRef>
          <a:effectRef idx="2">
            <a:schemeClr val="dk1"/>
          </a:effectRef>
          <a:fontRef idx="minor">
            <a:schemeClr val="tx1"/>
          </a:fontRef>
        </p:style>
      </p:cxnSp>
      <p:cxnSp>
        <p:nvCxnSpPr>
          <p:cNvPr id="34" name="Straight Arrow Connector 33"/>
          <p:cNvCxnSpPr/>
          <p:nvPr/>
        </p:nvCxnSpPr>
        <p:spPr>
          <a:xfrm>
            <a:off x="4687888" y="3195638"/>
            <a:ext cx="0" cy="23336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0" name="Straight Arrow Connector 39"/>
          <p:cNvCxnSpPr>
            <a:cxnSpLocks/>
          </p:cNvCxnSpPr>
          <p:nvPr/>
        </p:nvCxnSpPr>
        <p:spPr>
          <a:xfrm>
            <a:off x="4687888" y="1989138"/>
            <a:ext cx="0" cy="23336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7416" name="Rectangle 42"/>
          <p:cNvSpPr>
            <a:spLocks noChangeArrowheads="1"/>
          </p:cNvSpPr>
          <p:nvPr/>
        </p:nvSpPr>
        <p:spPr bwMode="auto">
          <a:xfrm>
            <a:off x="527050" y="5534025"/>
            <a:ext cx="8089900" cy="1014413"/>
          </a:xfrm>
          <a:prstGeom prst="rect">
            <a:avLst/>
          </a:prstGeom>
          <a:noFill/>
          <a:ln w="9525">
            <a:noFill/>
            <a:miter lim="800000"/>
            <a:headEnd/>
            <a:tailEnd/>
          </a:ln>
        </p:spPr>
        <p:txBody>
          <a:bodyPr>
            <a:spAutoFit/>
          </a:bodyPr>
          <a:lstStyle/>
          <a:p>
            <a:r>
              <a:rPr lang="en-GB" sz="1000" b="1"/>
              <a:t>Supplementary Figure 4. Transdecoder annotation and filtering short transcripts. </a:t>
            </a:r>
            <a:r>
              <a:rPr lang="en-GB" sz="1000"/>
              <a:t>Short transcripts were annotated with Transdecoder, only those transcripts showing a good homology with a closely related species were kept</a:t>
            </a:r>
            <a:r>
              <a:rPr lang="en-GB" sz="1000" b="1"/>
              <a:t>: </a:t>
            </a:r>
            <a:r>
              <a:rPr lang="en-GB" sz="1000"/>
              <a:t>Transdecoder (TransDecoder.LongOrfs command) generated long open reading frames from a group of transcripts shorter or equal than 300 bps long, minimum 65 amino acids long allowed. Proteins from the Poaceae family (Oriza sativa, Brachypodium distachyon and Sorghum bicolor) were used as a query (BlastP) against the protein sequences obtained at the previous step. A set of 25 transcripts were identified as containing complete sequences (identity &gt;=70%; coverage&gt;=70%), all other transcripts were filtered out.   </a:t>
            </a:r>
          </a:p>
        </p:txBody>
      </p:sp>
      <p:sp>
        <p:nvSpPr>
          <p:cNvPr id="17417" name="Rectangle 26"/>
          <p:cNvSpPr>
            <a:spLocks noChangeArrowheads="1"/>
          </p:cNvSpPr>
          <p:nvPr/>
        </p:nvSpPr>
        <p:spPr bwMode="auto">
          <a:xfrm>
            <a:off x="3162300" y="1160463"/>
            <a:ext cx="1406525" cy="277812"/>
          </a:xfrm>
          <a:prstGeom prst="rect">
            <a:avLst/>
          </a:prstGeom>
          <a:noFill/>
          <a:ln w="9525">
            <a:noFill/>
            <a:miter lim="800000"/>
            <a:headEnd/>
            <a:tailEnd/>
          </a:ln>
        </p:spPr>
        <p:txBody>
          <a:bodyPr wrap="none">
            <a:spAutoFit/>
          </a:bodyPr>
          <a:lstStyle/>
          <a:p>
            <a:r>
              <a:rPr lang="en-GB" sz="1200"/>
              <a:t>8,767 transcripts  </a:t>
            </a:r>
          </a:p>
        </p:txBody>
      </p:sp>
      <p:sp>
        <p:nvSpPr>
          <p:cNvPr id="17418" name="Rectangle 13"/>
          <p:cNvSpPr>
            <a:spLocks noChangeArrowheads="1"/>
          </p:cNvSpPr>
          <p:nvPr/>
        </p:nvSpPr>
        <p:spPr bwMode="auto">
          <a:xfrm>
            <a:off x="6261100" y="3709988"/>
            <a:ext cx="654050" cy="276225"/>
          </a:xfrm>
          <a:prstGeom prst="rect">
            <a:avLst/>
          </a:prstGeom>
          <a:noFill/>
          <a:ln w="9525">
            <a:noFill/>
            <a:miter lim="800000"/>
            <a:headEnd/>
            <a:tailEnd/>
          </a:ln>
        </p:spPr>
        <p:txBody>
          <a:bodyPr wrap="none">
            <a:spAutoFit/>
          </a:bodyPr>
          <a:lstStyle/>
          <a:p>
            <a:r>
              <a:rPr lang="en-GB" sz="1200"/>
              <a:t>Blastp </a:t>
            </a:r>
          </a:p>
        </p:txBody>
      </p:sp>
      <p:sp>
        <p:nvSpPr>
          <p:cNvPr id="17419" name="Rectangle 14"/>
          <p:cNvSpPr>
            <a:spLocks noChangeArrowheads="1"/>
          </p:cNvSpPr>
          <p:nvPr/>
        </p:nvSpPr>
        <p:spPr bwMode="auto">
          <a:xfrm>
            <a:off x="527050" y="3530600"/>
            <a:ext cx="3005138" cy="738188"/>
          </a:xfrm>
          <a:prstGeom prst="rect">
            <a:avLst/>
          </a:prstGeom>
          <a:noFill/>
          <a:ln w="9525">
            <a:noFill/>
            <a:miter lim="800000"/>
            <a:headEnd/>
            <a:tailEnd/>
          </a:ln>
        </p:spPr>
        <p:txBody>
          <a:bodyPr>
            <a:spAutoFit/>
          </a:bodyPr>
          <a:lstStyle/>
          <a:p>
            <a:r>
              <a:rPr lang="en-GB" sz="1200"/>
              <a:t>Reference proteins:</a:t>
            </a:r>
          </a:p>
          <a:p>
            <a:r>
              <a:rPr lang="en-GB" sz="1000"/>
              <a:t>Oriza sativa (v7_JGI)</a:t>
            </a:r>
          </a:p>
          <a:p>
            <a:r>
              <a:rPr lang="en-GB" sz="1000"/>
              <a:t>Brachypodium distachyon (</a:t>
            </a:r>
            <a:r>
              <a:rPr lang="en-GB" sz="1000" i="1"/>
              <a:t>Bd21-3 v1.1</a:t>
            </a:r>
            <a:r>
              <a:rPr lang="en-GB" sz="1000"/>
              <a:t>)</a:t>
            </a:r>
          </a:p>
          <a:p>
            <a:r>
              <a:rPr lang="en-GB" sz="1000"/>
              <a:t>Sorghum bicolor (v3.1.1)</a:t>
            </a:r>
          </a:p>
        </p:txBody>
      </p:sp>
      <p:sp>
        <p:nvSpPr>
          <p:cNvPr id="16" name="Rounded Rectangle 7">
            <a:extLst>
              <a:ext uri="{FF2B5EF4-FFF2-40B4-BE49-F238E27FC236}"/>
            </a:extLst>
          </p:cNvPr>
          <p:cNvSpPr/>
          <p:nvPr/>
        </p:nvSpPr>
        <p:spPr>
          <a:xfrm>
            <a:off x="3176588" y="4762500"/>
            <a:ext cx="3060700" cy="360363"/>
          </a:xfrm>
          <a:prstGeom prst="roundRect">
            <a:avLst/>
          </a:prstGeom>
          <a:solidFill>
            <a:schemeClr val="bg2">
              <a:lumMod val="9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GB" sz="1200" b="1" dirty="0">
                <a:solidFill>
                  <a:schemeClr val="tx1"/>
                </a:solidFill>
                <a:latin typeface="Arial" panose="020B0604020202020204" pitchFamily="34" charset="0"/>
                <a:cs typeface="Arial" panose="020B0604020202020204" pitchFamily="34" charset="0"/>
              </a:rPr>
              <a:t>Identification of complete proteins</a:t>
            </a:r>
          </a:p>
          <a:p>
            <a:pPr algn="ctr" fontAlgn="auto">
              <a:spcBef>
                <a:spcPts val="0"/>
              </a:spcBef>
              <a:spcAft>
                <a:spcPts val="0"/>
              </a:spcAft>
              <a:defRPr/>
            </a:pPr>
            <a:r>
              <a:rPr lang="en-GB" sz="1200" b="1" dirty="0">
                <a:solidFill>
                  <a:schemeClr val="tx1"/>
                </a:solidFill>
                <a:latin typeface="Arial" panose="020B0604020202020204" pitchFamily="34" charset="0"/>
                <a:cs typeface="Arial" panose="020B0604020202020204" pitchFamily="34" charset="0"/>
              </a:rPr>
              <a:t>(identity &gt;=70%; coverage &gt;=70%) </a:t>
            </a:r>
          </a:p>
        </p:txBody>
      </p:sp>
      <p:cxnSp>
        <p:nvCxnSpPr>
          <p:cNvPr id="18" name="Straight Arrow Connector 17">
            <a:extLst>
              <a:ext uri="{FF2B5EF4-FFF2-40B4-BE49-F238E27FC236}"/>
            </a:extLst>
          </p:cNvPr>
          <p:cNvCxnSpPr/>
          <p:nvPr/>
        </p:nvCxnSpPr>
        <p:spPr>
          <a:xfrm>
            <a:off x="4672013" y="4292600"/>
            <a:ext cx="0" cy="23336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7422" name="Rectangle 18"/>
          <p:cNvSpPr>
            <a:spLocks noChangeArrowheads="1"/>
          </p:cNvSpPr>
          <p:nvPr/>
        </p:nvSpPr>
        <p:spPr bwMode="auto">
          <a:xfrm>
            <a:off x="4460875" y="5113338"/>
            <a:ext cx="1874838" cy="276225"/>
          </a:xfrm>
          <a:prstGeom prst="rect">
            <a:avLst/>
          </a:prstGeom>
          <a:noFill/>
          <a:ln w="9525">
            <a:noFill/>
            <a:miter lim="800000"/>
            <a:headEnd/>
            <a:tailEnd/>
          </a:ln>
        </p:spPr>
        <p:txBody>
          <a:bodyPr wrap="none">
            <a:spAutoFit/>
          </a:bodyPr>
          <a:lstStyle/>
          <a:p>
            <a:r>
              <a:rPr lang="en-GB" sz="1200"/>
              <a:t>25 transcripts remained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Arrow Connector 12"/>
          <p:cNvCxnSpPr/>
          <p:nvPr/>
        </p:nvCxnSpPr>
        <p:spPr>
          <a:xfrm>
            <a:off x="1370013" y="5889625"/>
            <a:ext cx="0" cy="1317625"/>
          </a:xfrm>
          <a:prstGeom prst="straightConnector1">
            <a:avLst/>
          </a:prstGeom>
          <a:ln>
            <a:noFill/>
            <a:tailEnd type="arrow"/>
          </a:ln>
        </p:spPr>
        <p:style>
          <a:lnRef idx="3">
            <a:schemeClr val="dk1"/>
          </a:lnRef>
          <a:fillRef idx="0">
            <a:schemeClr val="dk1"/>
          </a:fillRef>
          <a:effectRef idx="2">
            <a:schemeClr val="dk1"/>
          </a:effectRef>
          <a:fontRef idx="minor">
            <a:schemeClr val="tx1"/>
          </a:fontRef>
        </p:style>
      </p:cxnSp>
      <p:sp>
        <p:nvSpPr>
          <p:cNvPr id="18434" name="Rectangle 42"/>
          <p:cNvSpPr>
            <a:spLocks noChangeArrowheads="1"/>
          </p:cNvSpPr>
          <p:nvPr/>
        </p:nvSpPr>
        <p:spPr bwMode="auto">
          <a:xfrm>
            <a:off x="93663" y="6234113"/>
            <a:ext cx="8956675" cy="708025"/>
          </a:xfrm>
          <a:prstGeom prst="rect">
            <a:avLst/>
          </a:prstGeom>
          <a:noFill/>
          <a:ln w="9525">
            <a:noFill/>
            <a:miter lim="800000"/>
            <a:headEnd/>
            <a:tailEnd/>
          </a:ln>
        </p:spPr>
        <p:txBody>
          <a:bodyPr>
            <a:spAutoFit/>
          </a:bodyPr>
          <a:lstStyle/>
          <a:p>
            <a:r>
              <a:rPr lang="en-GB" sz="1000" b="1"/>
              <a:t>Supplementary Figure 5. Examples of significant alternative transcript switches between developing inflorescence (INF1) and leaf  (LEA) samples.</a:t>
            </a:r>
          </a:p>
          <a:p>
            <a:r>
              <a:rPr lang="en-GB" sz="1000"/>
              <a:t>Expression levels are given in transcripts per million (TPM). Coloured lines indicate the expression changes of the gene transcripts between the two barley organs.</a:t>
            </a:r>
          </a:p>
          <a:p>
            <a:r>
              <a:rPr lang="en-GB" sz="1000" b="1"/>
              <a:t> </a:t>
            </a:r>
            <a:endParaRPr lang="en-GB" sz="1000"/>
          </a:p>
        </p:txBody>
      </p:sp>
      <p:pic>
        <p:nvPicPr>
          <p:cNvPr id="18435" name="Picture 2"/>
          <p:cNvPicPr>
            <a:picLocks noChangeAspect="1"/>
          </p:cNvPicPr>
          <p:nvPr/>
        </p:nvPicPr>
        <p:blipFill>
          <a:blip r:embed="rId2"/>
          <a:srcRect/>
          <a:stretch>
            <a:fillRect/>
          </a:stretch>
        </p:blipFill>
        <p:spPr bwMode="auto">
          <a:xfrm>
            <a:off x="554038" y="231775"/>
            <a:ext cx="7831137" cy="5967413"/>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Arrow Connector 12"/>
          <p:cNvCxnSpPr/>
          <p:nvPr/>
        </p:nvCxnSpPr>
        <p:spPr>
          <a:xfrm>
            <a:off x="1370013" y="5889625"/>
            <a:ext cx="0" cy="1317625"/>
          </a:xfrm>
          <a:prstGeom prst="straightConnector1">
            <a:avLst/>
          </a:prstGeom>
          <a:ln>
            <a:noFill/>
            <a:tailEnd type="arrow"/>
          </a:ln>
        </p:spPr>
        <p:style>
          <a:lnRef idx="3">
            <a:schemeClr val="dk1"/>
          </a:lnRef>
          <a:fillRef idx="0">
            <a:schemeClr val="dk1"/>
          </a:fillRef>
          <a:effectRef idx="2">
            <a:schemeClr val="dk1"/>
          </a:effectRef>
          <a:fontRef idx="minor">
            <a:schemeClr val="tx1"/>
          </a:fontRef>
        </p:style>
      </p:cxnSp>
      <p:sp>
        <p:nvSpPr>
          <p:cNvPr id="19458" name="Rectangle 42"/>
          <p:cNvSpPr>
            <a:spLocks noChangeArrowheads="1"/>
          </p:cNvSpPr>
          <p:nvPr/>
        </p:nvSpPr>
        <p:spPr bwMode="auto">
          <a:xfrm>
            <a:off x="0" y="493713"/>
            <a:ext cx="3924300" cy="862012"/>
          </a:xfrm>
          <a:prstGeom prst="rect">
            <a:avLst/>
          </a:prstGeom>
          <a:noFill/>
          <a:ln w="9525">
            <a:noFill/>
            <a:miter lim="800000"/>
            <a:headEnd/>
            <a:tailEnd/>
          </a:ln>
        </p:spPr>
        <p:txBody>
          <a:bodyPr>
            <a:spAutoFit/>
          </a:bodyPr>
          <a:lstStyle/>
          <a:p>
            <a:r>
              <a:rPr lang="en-GB" sz="1000" b="1"/>
              <a:t>Supplementary Figure 6. Pipeline describing the algorithm to compare HR-RT-PCR and RNA-seq alternatively spliced transcript proportions and correlations.</a:t>
            </a:r>
          </a:p>
          <a:p>
            <a:endParaRPr lang="en-GB" sz="1000" b="1"/>
          </a:p>
          <a:p>
            <a:r>
              <a:rPr lang="en-GB" sz="1000">
                <a:hlinkClick r:id="rId2"/>
              </a:rPr>
              <a:t>https://github.com/PauloFlores/RNA-Seq-validation</a:t>
            </a:r>
            <a:r>
              <a:rPr lang="en-GB" sz="1000"/>
              <a:t> for script. </a:t>
            </a:r>
          </a:p>
        </p:txBody>
      </p:sp>
      <p:pic>
        <p:nvPicPr>
          <p:cNvPr id="19459" name="Picture 1"/>
          <p:cNvPicPr>
            <a:picLocks noChangeAspect="1"/>
          </p:cNvPicPr>
          <p:nvPr/>
        </p:nvPicPr>
        <p:blipFill>
          <a:blip r:embed="rId3"/>
          <a:srcRect/>
          <a:stretch>
            <a:fillRect/>
          </a:stretch>
        </p:blipFill>
        <p:spPr bwMode="auto">
          <a:xfrm>
            <a:off x="3924300" y="142875"/>
            <a:ext cx="4294188" cy="657225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18548</TotalTime>
  <Words>1037</Words>
  <Application>Microsoft Office PowerPoint</Application>
  <PresentationFormat>On-screen Show (4:3)</PresentationFormat>
  <Paragraphs>120</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The James Hutton Institute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Paulo Flores</dc:creator>
  <cp:lastModifiedBy>Craig Simpson</cp:lastModifiedBy>
  <cp:revision>229</cp:revision>
  <dcterms:created xsi:type="dcterms:W3CDTF">2018-07-30T09:55:14Z</dcterms:created>
  <dcterms:modified xsi:type="dcterms:W3CDTF">2019-10-28T11:48:50Z</dcterms:modified>
</cp:coreProperties>
</file>