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906000" type="A4"/>
  <p:notesSz cx="7104063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4084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8947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463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191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900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2156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9866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847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5853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254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818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8CFFE-96A2-4FFB-8207-BFD493579D6D}" type="datetimeFigureOut">
              <a:rPr lang="it-IT" smtClean="0"/>
              <a:t>18/10/2019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F1458-56EA-46BA-BB92-66577F90C3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5716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/>
          <p:cNvGrpSpPr/>
          <p:nvPr/>
        </p:nvGrpSpPr>
        <p:grpSpPr>
          <a:xfrm>
            <a:off x="1812688" y="1351113"/>
            <a:ext cx="2880000" cy="2634420"/>
            <a:chOff x="1812688" y="1351113"/>
            <a:chExt cx="2880000" cy="2634420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47334" y="1351113"/>
              <a:ext cx="2160000" cy="1157512"/>
            </a:xfrm>
            <a:prstGeom prst="rect">
              <a:avLst/>
            </a:prstGeom>
          </p:spPr>
        </p:pic>
        <p:pic>
          <p:nvPicPr>
            <p:cNvPr id="50" name="Immagine 4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2688" y="2850873"/>
              <a:ext cx="2880000" cy="1134660"/>
            </a:xfrm>
            <a:prstGeom prst="rect">
              <a:avLst/>
            </a:prstGeom>
          </p:spPr>
        </p:pic>
      </p:grpSp>
      <p:sp>
        <p:nvSpPr>
          <p:cNvPr id="51" name="Rettangolo 50"/>
          <p:cNvSpPr/>
          <p:nvPr/>
        </p:nvSpPr>
        <p:spPr>
          <a:xfrm>
            <a:off x="-1666" y="4538446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Fig. S1. LAMP2A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HSC70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quantification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Western blot analysis of LAMP2A and HSC70 in protein lysates from untreated (-) and TMZ-treated (+) U251 and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T98 total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lines. Protein signals were normalized to actin levels. Histograms show mean values of protein arbitrary units evaluated in independent experiments. Errors bars indicate standard deviation. * p&lt;0.05 treated versus untreated.</a:t>
            </a:r>
            <a:endParaRPr lang="it-IT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00396" y="153094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/>
              <a:t>Fig. </a:t>
            </a:r>
            <a:r>
              <a:rPr lang="it-IT" b="1" smtClean="0"/>
              <a:t>S1.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251092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/>
          <p:cNvSpPr/>
          <p:nvPr/>
        </p:nvSpPr>
        <p:spPr>
          <a:xfrm>
            <a:off x="-397" y="4538651"/>
            <a:ext cx="685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Fig. S2. </a:t>
            </a:r>
            <a:r>
              <a:rPr lang="en-US" sz="12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HIF-1</a:t>
            </a:r>
            <a:r>
              <a:rPr lang="en-US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12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VEGF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expression after CMA-related gene silencing.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 expression analysis for </a:t>
            </a:r>
            <a:r>
              <a:rPr lang="en-US" sz="12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HIF-1α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12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VEGF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expression in U251 and T98 cells after </a:t>
            </a:r>
            <a:r>
              <a:rPr lang="en-US" sz="12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HSC70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</a:t>
            </a:r>
            <a:r>
              <a:rPr lang="en-US" sz="12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PHLPP1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silencing.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Data of gene expression were normalized </a:t>
            </a:r>
            <a:r>
              <a:rPr lang="en-GB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GB" sz="12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β-ACTIN</a:t>
            </a:r>
            <a:r>
              <a:rPr lang="en-GB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the </a:t>
            </a:r>
            <a:r>
              <a:rPr lang="en-GB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ΔΔCt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values were expressed as FOI of the ratio between treated and control cells.</a:t>
            </a:r>
            <a:endParaRPr lang="it-IT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3000396" y="153094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/>
              <a:t>Fig. S2.</a:t>
            </a:r>
            <a:endParaRPr lang="it-IT" b="1" dirty="0"/>
          </a:p>
        </p:txBody>
      </p:sp>
      <p:grpSp>
        <p:nvGrpSpPr>
          <p:cNvPr id="3" name="Gruppo 2"/>
          <p:cNvGrpSpPr/>
          <p:nvPr/>
        </p:nvGrpSpPr>
        <p:grpSpPr>
          <a:xfrm>
            <a:off x="386425" y="949736"/>
            <a:ext cx="6358818" cy="3031312"/>
            <a:chOff x="386425" y="949736"/>
            <a:chExt cx="6358818" cy="3031312"/>
          </a:xfrm>
        </p:grpSpPr>
        <p:grpSp>
          <p:nvGrpSpPr>
            <p:cNvPr id="2" name="Gruppo 1"/>
            <p:cNvGrpSpPr/>
            <p:nvPr/>
          </p:nvGrpSpPr>
          <p:grpSpPr>
            <a:xfrm>
              <a:off x="386425" y="949736"/>
              <a:ext cx="6358818" cy="3031312"/>
              <a:chOff x="386425" y="949736"/>
              <a:chExt cx="6358818" cy="3031312"/>
            </a:xfrm>
          </p:grpSpPr>
          <p:grpSp>
            <p:nvGrpSpPr>
              <p:cNvPr id="11" name="Gruppo 10"/>
              <p:cNvGrpSpPr/>
              <p:nvPr/>
            </p:nvGrpSpPr>
            <p:grpSpPr>
              <a:xfrm>
                <a:off x="386425" y="1362766"/>
                <a:ext cx="2880000" cy="2618282"/>
                <a:chOff x="540973" y="1362766"/>
                <a:chExt cx="2880000" cy="2618282"/>
              </a:xfrm>
            </p:grpSpPr>
            <p:pic>
              <p:nvPicPr>
                <p:cNvPr id="7" name="Immagine 6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40973" y="1362767"/>
                  <a:ext cx="2880000" cy="2618281"/>
                </a:xfrm>
                <a:prstGeom prst="rect">
                  <a:avLst/>
                </a:prstGeom>
                <a:solidFill>
                  <a:schemeClr val="bg1"/>
                </a:solidFill>
              </p:spPr>
            </p:pic>
            <p:sp>
              <p:nvSpPr>
                <p:cNvPr id="5" name="Rettangolo 4"/>
                <p:cNvSpPr/>
                <p:nvPr/>
              </p:nvSpPr>
              <p:spPr>
                <a:xfrm>
                  <a:off x="2653048" y="1362766"/>
                  <a:ext cx="767925" cy="3758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grpSp>
            <p:nvGrpSpPr>
              <p:cNvPr id="12" name="Gruppo 11"/>
              <p:cNvGrpSpPr/>
              <p:nvPr/>
            </p:nvGrpSpPr>
            <p:grpSpPr>
              <a:xfrm>
                <a:off x="3368289" y="1447335"/>
                <a:ext cx="3376954" cy="2520000"/>
                <a:chOff x="3265257" y="1447335"/>
                <a:chExt cx="3376954" cy="2520000"/>
              </a:xfrm>
            </p:grpSpPr>
            <p:pic>
              <p:nvPicPr>
                <p:cNvPr id="6" name="Immagine 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265257" y="1447335"/>
                  <a:ext cx="3376953" cy="2520000"/>
                </a:xfrm>
                <a:prstGeom prst="rect">
                  <a:avLst/>
                </a:prstGeom>
                <a:solidFill>
                  <a:schemeClr val="bg1"/>
                </a:solidFill>
              </p:spPr>
            </p:pic>
            <p:sp>
              <p:nvSpPr>
                <p:cNvPr id="10" name="Rettangolo 9"/>
                <p:cNvSpPr/>
                <p:nvPr/>
              </p:nvSpPr>
              <p:spPr>
                <a:xfrm>
                  <a:off x="6045631" y="1472258"/>
                  <a:ext cx="596580" cy="3758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13" name="Rettangolo 12"/>
              <p:cNvSpPr/>
              <p:nvPr/>
            </p:nvSpPr>
            <p:spPr>
              <a:xfrm>
                <a:off x="3037010" y="949736"/>
                <a:ext cx="783280" cy="43236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14" name="Immagine 13"/>
              <p:cNvPicPr>
                <a:picLocks noChangeAspect="1"/>
              </p:cNvPicPr>
              <p:nvPr/>
            </p:nvPicPr>
            <p:blipFill rotWithShape="1">
              <a:blip r:embed="rId4"/>
              <a:srcRect l="86283" t="21710" r="2326" b="68720"/>
              <a:stretch/>
            </p:blipFill>
            <p:spPr>
              <a:xfrm>
                <a:off x="3057426" y="2637798"/>
                <a:ext cx="306782" cy="252000"/>
              </a:xfrm>
              <a:prstGeom prst="rect">
                <a:avLst/>
              </a:prstGeom>
              <a:solidFill>
                <a:schemeClr val="bg1"/>
              </a:solidFill>
            </p:spPr>
          </p:pic>
          <p:pic>
            <p:nvPicPr>
              <p:cNvPr id="15" name="Immagine 14"/>
              <p:cNvPicPr>
                <a:picLocks noChangeAspect="1"/>
              </p:cNvPicPr>
              <p:nvPr/>
            </p:nvPicPr>
            <p:blipFill rotWithShape="1">
              <a:blip r:embed="rId4"/>
              <a:srcRect l="86283" t="21710" r="2326" b="68720"/>
              <a:stretch/>
            </p:blipFill>
            <p:spPr>
              <a:xfrm>
                <a:off x="6107572" y="2635650"/>
                <a:ext cx="306782" cy="252000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pic>
          <p:nvPicPr>
            <p:cNvPr id="18" name="Immagine 17"/>
            <p:cNvPicPr>
              <a:picLocks noChangeAspect="1"/>
            </p:cNvPicPr>
            <p:nvPr/>
          </p:nvPicPr>
          <p:blipFill rotWithShape="1">
            <a:blip r:embed="rId5"/>
            <a:srcRect l="72268" t="2498" r="2435" b="73648"/>
            <a:stretch/>
          </p:blipFill>
          <p:spPr>
            <a:xfrm>
              <a:off x="3081284" y="978191"/>
              <a:ext cx="720000" cy="4612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3948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000396" y="153094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/>
              <a:t>Fig. S3.</a:t>
            </a:r>
            <a:endParaRPr lang="it-IT" b="1" dirty="0"/>
          </a:p>
        </p:txBody>
      </p:sp>
      <p:sp>
        <p:nvSpPr>
          <p:cNvPr id="9" name="Rettangolo 8"/>
          <p:cNvSpPr/>
          <p:nvPr/>
        </p:nvSpPr>
        <p:spPr>
          <a:xfrm>
            <a:off x="-442" y="4539065"/>
            <a:ext cx="685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Fig. S3. </a:t>
            </a:r>
            <a:r>
              <a:rPr lang="en-US" sz="12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SOD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12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CATALASE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basal level.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 expression analysis of basal level for </a:t>
            </a:r>
            <a:r>
              <a:rPr lang="en-US" sz="12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SOD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12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CATALASE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expression in U251 and T98 cells.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Data of gene expression were normalized </a:t>
            </a:r>
            <a:r>
              <a:rPr lang="en-GB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GB" sz="12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β-ACTIN</a:t>
            </a:r>
            <a:r>
              <a:rPr lang="en-GB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presented as the </a:t>
            </a:r>
            <a:r>
              <a:rPr lang="en-GB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2^dct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values. </a:t>
            </a:r>
            <a:endParaRPr lang="it-IT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2021896" y="1085655"/>
            <a:ext cx="3036684" cy="2449207"/>
            <a:chOff x="2021896" y="1085655"/>
            <a:chExt cx="3036684" cy="2449207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21896" y="1085655"/>
              <a:ext cx="2823611" cy="2449207"/>
            </a:xfrm>
            <a:prstGeom prst="rect">
              <a:avLst/>
            </a:prstGeom>
          </p:spPr>
        </p:pic>
        <p:sp>
          <p:nvSpPr>
            <p:cNvPr id="5" name="Rettangolo 4"/>
            <p:cNvSpPr/>
            <p:nvPr/>
          </p:nvSpPr>
          <p:spPr>
            <a:xfrm>
              <a:off x="2665926" y="2150772"/>
              <a:ext cx="2318198" cy="1981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>
              <a:off x="4296745" y="1448325"/>
              <a:ext cx="455559" cy="374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4136595" y="1479417"/>
              <a:ext cx="61587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SOD-2</a:t>
              </a:r>
              <a:endParaRPr lang="it-IT" sz="11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4133327" y="1634817"/>
              <a:ext cx="9252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CATALASE</a:t>
              </a:r>
              <a:endParaRPr lang="it-IT" sz="11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22921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239</TotalTime>
  <Words>180</Words>
  <Application>Microsoft Office PowerPoint</Application>
  <PresentationFormat>A4 (21x29,7 cm)</PresentationFormat>
  <Paragraphs>8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Imaging</dc:creator>
  <cp:lastModifiedBy>Imaging</cp:lastModifiedBy>
  <cp:revision>15</cp:revision>
  <cp:lastPrinted>2019-09-27T12:47:19Z</cp:lastPrinted>
  <dcterms:created xsi:type="dcterms:W3CDTF">2019-07-31T13:49:40Z</dcterms:created>
  <dcterms:modified xsi:type="dcterms:W3CDTF">2019-10-18T13:47:01Z</dcterms:modified>
</cp:coreProperties>
</file>