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32" r:id="rId2"/>
  </p:sldIdLst>
  <p:sldSz cx="12241213" cy="6858000"/>
  <p:notesSz cx="6858000" cy="9144000"/>
  <p:defaultTextStyle>
    <a:defPPr>
      <a:defRPr lang="zh-CN"/>
    </a:defPPr>
    <a:lvl1pPr marL="0" algn="l" defTabSz="9142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33" algn="l" defTabSz="9142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65" algn="l" defTabSz="9142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398" algn="l" defTabSz="9142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30" algn="l" defTabSz="9142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662" algn="l" defTabSz="9142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796" algn="l" defTabSz="9142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928" algn="l" defTabSz="9142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060" algn="l" defTabSz="9142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5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FF66CC"/>
    <a:srgbClr val="0000FF"/>
    <a:srgbClr val="DEA900"/>
    <a:srgbClr val="B48900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浅色样式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70" autoAdjust="0"/>
    <p:restoredTop sz="94774" autoAdjust="0"/>
  </p:normalViewPr>
  <p:slideViewPr>
    <p:cSldViewPr>
      <p:cViewPr>
        <p:scale>
          <a:sx n="96" d="100"/>
          <a:sy n="96" d="100"/>
        </p:scale>
        <p:origin x="-1560" y="-414"/>
      </p:cViewPr>
      <p:guideLst>
        <p:guide orient="horz" pos="2160"/>
        <p:guide pos="385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Y\Desktop\&#25311;&#21335;&#33445;&#36716;&#24405;&#32452;&#20998;&#26512;\&#36716;&#24405;&#32452;&#32467;&#26524;&#20998;&#26512;&#65288;&#25353;p&#20540;&#65289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Y\Desktop\&#25311;&#21335;&#33445;&#36716;&#24405;&#32452;&#20998;&#26512;\&#36716;&#24405;&#32452;&#32467;&#26524;&#20998;&#26512;&#65288;&#25353;p&#20540;&#65289;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Y\Desktop\&#25311;&#21335;&#33445;&#36716;&#24405;&#32452;&#20998;&#26512;\&#36716;&#24405;&#32452;&#32467;&#26524;&#20998;&#26512;&#65288;&#25353;p&#20540;&#65289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6006792896027524E-2"/>
          <c:y val="2.4282118581331252E-2"/>
          <c:w val="0.87078054819305795"/>
          <c:h val="0.5022565243428210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GO、MaPMAN做图!$A$3</c:f>
              <c:strCache>
                <c:ptCount val="1"/>
                <c:pt idx="0">
                  <c:v>PHD6-control vs. WT-control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strRef>
              <c:f>GO、MaPMAN做图!$B$2:$O$2</c:f>
              <c:strCache>
                <c:ptCount val="14"/>
                <c:pt idx="0">
                  <c:v>response to stress</c:v>
                </c:pt>
                <c:pt idx="1">
                  <c:v>signal transduction</c:v>
                </c:pt>
                <c:pt idx="2">
                  <c:v>response to abiotic or biotic stimulus</c:v>
                </c:pt>
                <c:pt idx="3">
                  <c:v>other biological processes </c:v>
                </c:pt>
                <c:pt idx="4">
                  <c:v>transcription,DNA-dependent </c:v>
                </c:pt>
                <c:pt idx="5">
                  <c:v>developmental processes</c:v>
                </c:pt>
                <c:pt idx="6">
                  <c:v>other cellular processes</c:v>
                </c:pt>
                <c:pt idx="7">
                  <c:v>other metabolic processes </c:v>
                </c:pt>
                <c:pt idx="8">
                  <c:v>protein metabolism </c:v>
                </c:pt>
                <c:pt idx="9">
                  <c:v>cell organization and biogenesis </c:v>
                </c:pt>
                <c:pt idx="10">
                  <c:v>unknown biological processes </c:v>
                </c:pt>
                <c:pt idx="11">
                  <c:v>transport </c:v>
                </c:pt>
                <c:pt idx="12">
                  <c:v>electron transport or energy pathways </c:v>
                </c:pt>
                <c:pt idx="13">
                  <c:v>DNA or RNA metabolism </c:v>
                </c:pt>
              </c:strCache>
            </c:strRef>
          </c:cat>
          <c:val>
            <c:numRef>
              <c:f>GO、MaPMAN做图!$B$3:$O$3</c:f>
              <c:numCache>
                <c:formatCode>General</c:formatCode>
                <c:ptCount val="14"/>
                <c:pt idx="0">
                  <c:v>2.46</c:v>
                </c:pt>
                <c:pt idx="1">
                  <c:v>2.3899999999999997</c:v>
                </c:pt>
                <c:pt idx="2">
                  <c:v>2.23</c:v>
                </c:pt>
                <c:pt idx="3">
                  <c:v>1.7</c:v>
                </c:pt>
                <c:pt idx="4">
                  <c:v>1.46</c:v>
                </c:pt>
                <c:pt idx="5">
                  <c:v>1.1399999999999941</c:v>
                </c:pt>
                <c:pt idx="6">
                  <c:v>1.0900000000000001</c:v>
                </c:pt>
                <c:pt idx="7">
                  <c:v>1.07</c:v>
                </c:pt>
                <c:pt idx="8">
                  <c:v>0.93</c:v>
                </c:pt>
                <c:pt idx="9">
                  <c:v>0.86000000000000065</c:v>
                </c:pt>
                <c:pt idx="10">
                  <c:v>0.82000000000000062</c:v>
                </c:pt>
                <c:pt idx="11">
                  <c:v>0.70000000000000062</c:v>
                </c:pt>
                <c:pt idx="12">
                  <c:v>0.22</c:v>
                </c:pt>
                <c:pt idx="13">
                  <c:v>0.14000000000000001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073-44AC-A648-3A1AC7E60375}"/>
            </c:ext>
          </c:extLst>
        </c:ser>
        <c:ser>
          <c:idx val="1"/>
          <c:order val="1"/>
          <c:tx>
            <c:strRef>
              <c:f>GO、MaPMAN做图!$A$4</c:f>
              <c:strCache>
                <c:ptCount val="1"/>
                <c:pt idx="0">
                  <c:v>PHD6-drought vs. WT-drought</c:v>
                </c:pt>
              </c:strCache>
            </c:strRef>
          </c:tx>
          <c:spPr>
            <a:solidFill>
              <a:srgbClr val="0000FF"/>
            </a:solidFill>
          </c:spPr>
          <c:invertIfNegative val="0"/>
          <c:cat>
            <c:strRef>
              <c:f>GO、MaPMAN做图!$B$2:$O$2</c:f>
              <c:strCache>
                <c:ptCount val="14"/>
                <c:pt idx="0">
                  <c:v>response to stress</c:v>
                </c:pt>
                <c:pt idx="1">
                  <c:v>signal transduction</c:v>
                </c:pt>
                <c:pt idx="2">
                  <c:v>response to abiotic or biotic stimulus</c:v>
                </c:pt>
                <c:pt idx="3">
                  <c:v>other biological processes </c:v>
                </c:pt>
                <c:pt idx="4">
                  <c:v>transcription,DNA-dependent </c:v>
                </c:pt>
                <c:pt idx="5">
                  <c:v>developmental processes</c:v>
                </c:pt>
                <c:pt idx="6">
                  <c:v>other cellular processes</c:v>
                </c:pt>
                <c:pt idx="7">
                  <c:v>other metabolic processes </c:v>
                </c:pt>
                <c:pt idx="8">
                  <c:v>protein metabolism </c:v>
                </c:pt>
                <c:pt idx="9">
                  <c:v>cell organization and biogenesis </c:v>
                </c:pt>
                <c:pt idx="10">
                  <c:v>unknown biological processes </c:v>
                </c:pt>
                <c:pt idx="11">
                  <c:v>transport </c:v>
                </c:pt>
                <c:pt idx="12">
                  <c:v>electron transport or energy pathways </c:v>
                </c:pt>
                <c:pt idx="13">
                  <c:v>DNA or RNA metabolism </c:v>
                </c:pt>
              </c:strCache>
            </c:strRef>
          </c:cat>
          <c:val>
            <c:numRef>
              <c:f>GO、MaPMAN做图!$B$4:$O$4</c:f>
              <c:numCache>
                <c:formatCode>General</c:formatCode>
                <c:ptCount val="14"/>
                <c:pt idx="0">
                  <c:v>1.46</c:v>
                </c:pt>
                <c:pt idx="1">
                  <c:v>1.8900000000000001</c:v>
                </c:pt>
                <c:pt idx="2">
                  <c:v>1.46</c:v>
                </c:pt>
                <c:pt idx="3">
                  <c:v>1.3900000000000001</c:v>
                </c:pt>
                <c:pt idx="4">
                  <c:v>1.44</c:v>
                </c:pt>
                <c:pt idx="5">
                  <c:v>0.91</c:v>
                </c:pt>
                <c:pt idx="6">
                  <c:v>0.94000000000000061</c:v>
                </c:pt>
                <c:pt idx="7">
                  <c:v>1.08</c:v>
                </c:pt>
                <c:pt idx="8">
                  <c:v>0.76000000000000301</c:v>
                </c:pt>
                <c:pt idx="9">
                  <c:v>0.68</c:v>
                </c:pt>
                <c:pt idx="10">
                  <c:v>0.78</c:v>
                </c:pt>
                <c:pt idx="11">
                  <c:v>0.68</c:v>
                </c:pt>
                <c:pt idx="12">
                  <c:v>0.25</c:v>
                </c:pt>
                <c:pt idx="13">
                  <c:v>0.30000000000000032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3073-44AC-A648-3A1AC7E60375}"/>
            </c:ext>
          </c:extLst>
        </c:ser>
        <c:ser>
          <c:idx val="2"/>
          <c:order val="2"/>
          <c:tx>
            <c:strRef>
              <c:f>GO、MaPMAN做图!$A$5</c:f>
              <c:strCache>
                <c:ptCount val="1"/>
                <c:pt idx="0">
                  <c:v>PHD6-drought vs. PHD6-control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cat>
            <c:strRef>
              <c:f>GO、MaPMAN做图!$B$2:$O$2</c:f>
              <c:strCache>
                <c:ptCount val="14"/>
                <c:pt idx="0">
                  <c:v>response to stress</c:v>
                </c:pt>
                <c:pt idx="1">
                  <c:v>signal transduction</c:v>
                </c:pt>
                <c:pt idx="2">
                  <c:v>response to abiotic or biotic stimulus</c:v>
                </c:pt>
                <c:pt idx="3">
                  <c:v>other biological processes </c:v>
                </c:pt>
                <c:pt idx="4">
                  <c:v>transcription,DNA-dependent </c:v>
                </c:pt>
                <c:pt idx="5">
                  <c:v>developmental processes</c:v>
                </c:pt>
                <c:pt idx="6">
                  <c:v>other cellular processes</c:v>
                </c:pt>
                <c:pt idx="7">
                  <c:v>other metabolic processes </c:v>
                </c:pt>
                <c:pt idx="8">
                  <c:v>protein metabolism </c:v>
                </c:pt>
                <c:pt idx="9">
                  <c:v>cell organization and biogenesis </c:v>
                </c:pt>
                <c:pt idx="10">
                  <c:v>unknown biological processes </c:v>
                </c:pt>
                <c:pt idx="11">
                  <c:v>transport </c:v>
                </c:pt>
                <c:pt idx="12">
                  <c:v>electron transport or energy pathways </c:v>
                </c:pt>
                <c:pt idx="13">
                  <c:v>DNA or RNA metabolism </c:v>
                </c:pt>
              </c:strCache>
            </c:strRef>
          </c:cat>
          <c:val>
            <c:numRef>
              <c:f>GO、MaPMAN做图!$B$5:$O$5</c:f>
              <c:numCache>
                <c:formatCode>General</c:formatCode>
                <c:ptCount val="14"/>
                <c:pt idx="0">
                  <c:v>1.9200000000000021</c:v>
                </c:pt>
                <c:pt idx="1">
                  <c:v>1.76</c:v>
                </c:pt>
                <c:pt idx="2">
                  <c:v>1.77</c:v>
                </c:pt>
                <c:pt idx="3">
                  <c:v>1.3900000000000001</c:v>
                </c:pt>
                <c:pt idx="4">
                  <c:v>1.06</c:v>
                </c:pt>
                <c:pt idx="5">
                  <c:v>0.96000000000000063</c:v>
                </c:pt>
                <c:pt idx="6">
                  <c:v>0.97000000000000064</c:v>
                </c:pt>
                <c:pt idx="7">
                  <c:v>1.04</c:v>
                </c:pt>
                <c:pt idx="8">
                  <c:v>0.92</c:v>
                </c:pt>
                <c:pt idx="9">
                  <c:v>0.69000000000000061</c:v>
                </c:pt>
                <c:pt idx="10">
                  <c:v>0.79</c:v>
                </c:pt>
                <c:pt idx="11">
                  <c:v>0.96000000000000063</c:v>
                </c:pt>
                <c:pt idx="12">
                  <c:v>0.42000000000000032</c:v>
                </c:pt>
                <c:pt idx="13">
                  <c:v>8.0000000000000043E-2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3073-44AC-A648-3A1AC7E60375}"/>
            </c:ext>
          </c:extLst>
        </c:ser>
        <c:ser>
          <c:idx val="3"/>
          <c:order val="3"/>
          <c:tx>
            <c:strRef>
              <c:f>GO、MaPMAN做图!$A$6</c:f>
              <c:strCache>
                <c:ptCount val="1"/>
                <c:pt idx="0">
                  <c:v>WT-drought vs. WT-control</c:v>
                </c:pt>
              </c:strCache>
            </c:strRef>
          </c:tx>
          <c:spPr>
            <a:solidFill>
              <a:srgbClr val="DEA900"/>
            </a:solidFill>
          </c:spPr>
          <c:invertIfNegative val="0"/>
          <c:cat>
            <c:strRef>
              <c:f>GO、MaPMAN做图!$B$2:$O$2</c:f>
              <c:strCache>
                <c:ptCount val="14"/>
                <c:pt idx="0">
                  <c:v>response to stress</c:v>
                </c:pt>
                <c:pt idx="1">
                  <c:v>signal transduction</c:v>
                </c:pt>
                <c:pt idx="2">
                  <c:v>response to abiotic or biotic stimulus</c:v>
                </c:pt>
                <c:pt idx="3">
                  <c:v>other biological processes </c:v>
                </c:pt>
                <c:pt idx="4">
                  <c:v>transcription,DNA-dependent </c:v>
                </c:pt>
                <c:pt idx="5">
                  <c:v>developmental processes</c:v>
                </c:pt>
                <c:pt idx="6">
                  <c:v>other cellular processes</c:v>
                </c:pt>
                <c:pt idx="7">
                  <c:v>other metabolic processes </c:v>
                </c:pt>
                <c:pt idx="8">
                  <c:v>protein metabolism </c:v>
                </c:pt>
                <c:pt idx="9">
                  <c:v>cell organization and biogenesis </c:v>
                </c:pt>
                <c:pt idx="10">
                  <c:v>unknown biological processes </c:v>
                </c:pt>
                <c:pt idx="11">
                  <c:v>transport </c:v>
                </c:pt>
                <c:pt idx="12">
                  <c:v>electron transport or energy pathways </c:v>
                </c:pt>
                <c:pt idx="13">
                  <c:v>DNA or RNA metabolism </c:v>
                </c:pt>
              </c:strCache>
            </c:strRef>
          </c:cat>
          <c:val>
            <c:numRef>
              <c:f>GO、MaPMAN做图!$B$6:$O$6</c:f>
              <c:numCache>
                <c:formatCode>General</c:formatCode>
                <c:ptCount val="14"/>
                <c:pt idx="0">
                  <c:v>2.16</c:v>
                </c:pt>
                <c:pt idx="1">
                  <c:v>2.02</c:v>
                </c:pt>
                <c:pt idx="2">
                  <c:v>2.0299999999999998</c:v>
                </c:pt>
                <c:pt idx="3">
                  <c:v>1.6500000000000001</c:v>
                </c:pt>
                <c:pt idx="4">
                  <c:v>1.1000000000000001</c:v>
                </c:pt>
                <c:pt idx="5">
                  <c:v>1.1599999999999941</c:v>
                </c:pt>
                <c:pt idx="6">
                  <c:v>1.05</c:v>
                </c:pt>
                <c:pt idx="7">
                  <c:v>1.07</c:v>
                </c:pt>
                <c:pt idx="8">
                  <c:v>0.74000000000000266</c:v>
                </c:pt>
                <c:pt idx="9">
                  <c:v>0.92</c:v>
                </c:pt>
                <c:pt idx="10">
                  <c:v>0.69000000000000061</c:v>
                </c:pt>
                <c:pt idx="11">
                  <c:v>1.1700000000000021</c:v>
                </c:pt>
                <c:pt idx="12">
                  <c:v>0.19</c:v>
                </c:pt>
                <c:pt idx="13">
                  <c:v>0.12000000000000002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3073-44AC-A648-3A1AC7E603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8827264"/>
        <c:axId val="138828800"/>
      </c:barChart>
      <c:catAx>
        <c:axId val="138827264"/>
        <c:scaling>
          <c:orientation val="minMax"/>
        </c:scaling>
        <c:delete val="0"/>
        <c:axPos val="b"/>
        <c:numFmt formatCode="General" sourceLinked="0"/>
        <c:majorTickMark val="in"/>
        <c:minorTickMark val="none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138828800"/>
        <c:crosses val="autoZero"/>
        <c:auto val="1"/>
        <c:lblAlgn val="ctr"/>
        <c:lblOffset val="100"/>
        <c:noMultiLvlLbl val="0"/>
      </c:catAx>
      <c:valAx>
        <c:axId val="138828800"/>
        <c:scaling>
          <c:orientation val="minMax"/>
        </c:scaling>
        <c:delete val="0"/>
        <c:axPos val="l"/>
        <c:numFmt formatCode="#,##0.0_);[Red]\(#,##0.0\)" sourceLinked="0"/>
        <c:majorTickMark val="in"/>
        <c:minorTickMark val="none"/>
        <c:tickLblPos val="nextTo"/>
        <c:crossAx val="13882726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5966937466150644"/>
          <c:y val="3.7894609327680191E-2"/>
          <c:w val="0.30275507794087086"/>
          <c:h val="0.19063964984072954"/>
        </c:manualLayout>
      </c:layout>
      <c:overlay val="0"/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148698755693816"/>
          <c:y val="3.8021240208601641E-2"/>
          <c:w val="0.87293867600569941"/>
          <c:h val="0.5625974086324906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'[转录组结果分析（按p值）.xlsx]GO、MaPMAN做图'!$A$33</c:f>
              <c:strCache>
                <c:ptCount val="1"/>
                <c:pt idx="0">
                  <c:v>PHD6-control vs. WT-control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strRef>
              <c:f>'[转录组结果分析（按p值）.xlsx]GO、MaPMAN做图'!$B$32:$P$32</c:f>
              <c:strCache>
                <c:ptCount val="15"/>
                <c:pt idx="0">
                  <c:v>receptor binding or activity </c:v>
                </c:pt>
                <c:pt idx="1">
                  <c:v>transcription factor activity </c:v>
                </c:pt>
                <c:pt idx="2">
                  <c:v>kinase activity</c:v>
                </c:pt>
                <c:pt idx="3">
                  <c:v>transferase activity</c:v>
                </c:pt>
                <c:pt idx="4">
                  <c:v>nucleotide binding </c:v>
                </c:pt>
                <c:pt idx="5">
                  <c:v>protein binding </c:v>
                </c:pt>
                <c:pt idx="6">
                  <c:v>other binding </c:v>
                </c:pt>
                <c:pt idx="7">
                  <c:v>other molecular functions</c:v>
                </c:pt>
                <c:pt idx="8">
                  <c:v>other enzyme activity</c:v>
                </c:pt>
                <c:pt idx="9">
                  <c:v>unknown molecular functions </c:v>
                </c:pt>
                <c:pt idx="10">
                  <c:v>hydrolase activity</c:v>
                </c:pt>
                <c:pt idx="11">
                  <c:v>transporter activity </c:v>
                </c:pt>
                <c:pt idx="12">
                  <c:v>DNA or RNA binding</c:v>
                </c:pt>
                <c:pt idx="13">
                  <c:v>nucleic acid binding</c:v>
                </c:pt>
                <c:pt idx="14">
                  <c:v>structural molecule activity</c:v>
                </c:pt>
              </c:strCache>
            </c:strRef>
          </c:cat>
          <c:val>
            <c:numRef>
              <c:f>'[转录组结果分析（按p值）.xlsx]GO、MaPMAN做图'!$B$33:$P$33</c:f>
              <c:numCache>
                <c:formatCode>General</c:formatCode>
                <c:ptCount val="15"/>
                <c:pt idx="0">
                  <c:v>1.9500000000000062</c:v>
                </c:pt>
                <c:pt idx="1">
                  <c:v>1.8900000000000001</c:v>
                </c:pt>
                <c:pt idx="2">
                  <c:v>1.78</c:v>
                </c:pt>
                <c:pt idx="3">
                  <c:v>1.37</c:v>
                </c:pt>
                <c:pt idx="4">
                  <c:v>1.29</c:v>
                </c:pt>
                <c:pt idx="5">
                  <c:v>1.26</c:v>
                </c:pt>
                <c:pt idx="6">
                  <c:v>1.1200000000000001</c:v>
                </c:pt>
                <c:pt idx="7">
                  <c:v>1.08</c:v>
                </c:pt>
                <c:pt idx="8">
                  <c:v>1.07</c:v>
                </c:pt>
                <c:pt idx="9">
                  <c:v>0.95000000000000062</c:v>
                </c:pt>
                <c:pt idx="10">
                  <c:v>0.93</c:v>
                </c:pt>
                <c:pt idx="11">
                  <c:v>0.85000000000000064</c:v>
                </c:pt>
                <c:pt idx="12">
                  <c:v>0.81</c:v>
                </c:pt>
                <c:pt idx="13">
                  <c:v>0.58000000000000007</c:v>
                </c:pt>
                <c:pt idx="14">
                  <c:v>8.0000000000000043E-2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4E3-4B09-B634-B950350E391F}"/>
            </c:ext>
          </c:extLst>
        </c:ser>
        <c:ser>
          <c:idx val="1"/>
          <c:order val="1"/>
          <c:tx>
            <c:strRef>
              <c:f>'[转录组结果分析（按p值）.xlsx]GO、MaPMAN做图'!$A$34</c:f>
              <c:strCache>
                <c:ptCount val="1"/>
                <c:pt idx="0">
                  <c:v>PHD6-drought vs. WT-drought</c:v>
                </c:pt>
              </c:strCache>
            </c:strRef>
          </c:tx>
          <c:spPr>
            <a:solidFill>
              <a:srgbClr val="0000FF"/>
            </a:solidFill>
          </c:spPr>
          <c:invertIfNegative val="0"/>
          <c:cat>
            <c:strRef>
              <c:f>'[转录组结果分析（按p值）.xlsx]GO、MaPMAN做图'!$B$32:$P$32</c:f>
              <c:strCache>
                <c:ptCount val="15"/>
                <c:pt idx="0">
                  <c:v>receptor binding or activity </c:v>
                </c:pt>
                <c:pt idx="1">
                  <c:v>transcription factor activity </c:v>
                </c:pt>
                <c:pt idx="2">
                  <c:v>kinase activity</c:v>
                </c:pt>
                <c:pt idx="3">
                  <c:v>transferase activity</c:v>
                </c:pt>
                <c:pt idx="4">
                  <c:v>nucleotide binding </c:v>
                </c:pt>
                <c:pt idx="5">
                  <c:v>protein binding </c:v>
                </c:pt>
                <c:pt idx="6">
                  <c:v>other binding </c:v>
                </c:pt>
                <c:pt idx="7">
                  <c:v>other molecular functions</c:v>
                </c:pt>
                <c:pt idx="8">
                  <c:v>other enzyme activity</c:v>
                </c:pt>
                <c:pt idx="9">
                  <c:v>unknown molecular functions </c:v>
                </c:pt>
                <c:pt idx="10">
                  <c:v>hydrolase activity</c:v>
                </c:pt>
                <c:pt idx="11">
                  <c:v>transporter activity </c:v>
                </c:pt>
                <c:pt idx="12">
                  <c:v>DNA or RNA binding</c:v>
                </c:pt>
                <c:pt idx="13">
                  <c:v>nucleic acid binding</c:v>
                </c:pt>
                <c:pt idx="14">
                  <c:v>structural molecule activity</c:v>
                </c:pt>
              </c:strCache>
            </c:strRef>
          </c:cat>
          <c:val>
            <c:numRef>
              <c:f>'[转录组结果分析（按p值）.xlsx]GO、MaPMAN做图'!$B$34:$P$34</c:f>
              <c:numCache>
                <c:formatCode>General</c:formatCode>
                <c:ptCount val="15"/>
                <c:pt idx="0">
                  <c:v>0.66000000000000403</c:v>
                </c:pt>
                <c:pt idx="1">
                  <c:v>1.62</c:v>
                </c:pt>
                <c:pt idx="2">
                  <c:v>2.08</c:v>
                </c:pt>
                <c:pt idx="3">
                  <c:v>1.45</c:v>
                </c:pt>
                <c:pt idx="4">
                  <c:v>1.1900000000000062</c:v>
                </c:pt>
                <c:pt idx="5">
                  <c:v>1.35</c:v>
                </c:pt>
                <c:pt idx="6">
                  <c:v>0.97000000000000064</c:v>
                </c:pt>
                <c:pt idx="7">
                  <c:v>1.25</c:v>
                </c:pt>
                <c:pt idx="8">
                  <c:v>1.06</c:v>
                </c:pt>
                <c:pt idx="9">
                  <c:v>0.8700000000000031</c:v>
                </c:pt>
                <c:pt idx="10">
                  <c:v>0.95000000000000062</c:v>
                </c:pt>
                <c:pt idx="11">
                  <c:v>1</c:v>
                </c:pt>
                <c:pt idx="12">
                  <c:v>0.73000000000000065</c:v>
                </c:pt>
                <c:pt idx="13">
                  <c:v>0.8700000000000031</c:v>
                </c:pt>
                <c:pt idx="14">
                  <c:v>0.17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54E3-4B09-B634-B950350E391F}"/>
            </c:ext>
          </c:extLst>
        </c:ser>
        <c:ser>
          <c:idx val="2"/>
          <c:order val="2"/>
          <c:tx>
            <c:strRef>
              <c:f>'[转录组结果分析（按p值）.xlsx]GO、MaPMAN做图'!$A$35</c:f>
              <c:strCache>
                <c:ptCount val="1"/>
                <c:pt idx="0">
                  <c:v>PHD6-drought vs. PHD6-control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cat>
            <c:strRef>
              <c:f>'[转录组结果分析（按p值）.xlsx]GO、MaPMAN做图'!$B$32:$P$32</c:f>
              <c:strCache>
                <c:ptCount val="15"/>
                <c:pt idx="0">
                  <c:v>receptor binding or activity </c:v>
                </c:pt>
                <c:pt idx="1">
                  <c:v>transcription factor activity </c:v>
                </c:pt>
                <c:pt idx="2">
                  <c:v>kinase activity</c:v>
                </c:pt>
                <c:pt idx="3">
                  <c:v>transferase activity</c:v>
                </c:pt>
                <c:pt idx="4">
                  <c:v>nucleotide binding </c:v>
                </c:pt>
                <c:pt idx="5">
                  <c:v>protein binding </c:v>
                </c:pt>
                <c:pt idx="6">
                  <c:v>other binding </c:v>
                </c:pt>
                <c:pt idx="7">
                  <c:v>other molecular functions</c:v>
                </c:pt>
                <c:pt idx="8">
                  <c:v>other enzyme activity</c:v>
                </c:pt>
                <c:pt idx="9">
                  <c:v>unknown molecular functions </c:v>
                </c:pt>
                <c:pt idx="10">
                  <c:v>hydrolase activity</c:v>
                </c:pt>
                <c:pt idx="11">
                  <c:v>transporter activity </c:v>
                </c:pt>
                <c:pt idx="12">
                  <c:v>DNA or RNA binding</c:v>
                </c:pt>
                <c:pt idx="13">
                  <c:v>nucleic acid binding</c:v>
                </c:pt>
                <c:pt idx="14">
                  <c:v>structural molecule activity</c:v>
                </c:pt>
              </c:strCache>
            </c:strRef>
          </c:cat>
          <c:val>
            <c:numRef>
              <c:f>'[转录组结果分析（按p值）.xlsx]GO、MaPMAN做图'!$B$35:$P$35</c:f>
              <c:numCache>
                <c:formatCode>General</c:formatCode>
                <c:ptCount val="15"/>
                <c:pt idx="0">
                  <c:v>0.83000000000000063</c:v>
                </c:pt>
                <c:pt idx="1">
                  <c:v>1.34</c:v>
                </c:pt>
                <c:pt idx="2">
                  <c:v>1.8</c:v>
                </c:pt>
                <c:pt idx="3">
                  <c:v>1.3800000000000001</c:v>
                </c:pt>
                <c:pt idx="4">
                  <c:v>1.1000000000000001</c:v>
                </c:pt>
                <c:pt idx="5">
                  <c:v>0.94000000000000061</c:v>
                </c:pt>
                <c:pt idx="6">
                  <c:v>1.06</c:v>
                </c:pt>
                <c:pt idx="7">
                  <c:v>1.1100000000000001</c:v>
                </c:pt>
                <c:pt idx="8">
                  <c:v>1.1800000000000062</c:v>
                </c:pt>
                <c:pt idx="9">
                  <c:v>0.89</c:v>
                </c:pt>
                <c:pt idx="10">
                  <c:v>0.99</c:v>
                </c:pt>
                <c:pt idx="11">
                  <c:v>1.22</c:v>
                </c:pt>
                <c:pt idx="12">
                  <c:v>0.63000000000000345</c:v>
                </c:pt>
                <c:pt idx="13">
                  <c:v>0.49000000000000032</c:v>
                </c:pt>
                <c:pt idx="14">
                  <c:v>0.19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54E3-4B09-B634-B950350E391F}"/>
            </c:ext>
          </c:extLst>
        </c:ser>
        <c:ser>
          <c:idx val="3"/>
          <c:order val="3"/>
          <c:tx>
            <c:strRef>
              <c:f>'[转录组结果分析（按p值）.xlsx]GO、MaPMAN做图'!$A$36</c:f>
              <c:strCache>
                <c:ptCount val="1"/>
                <c:pt idx="0">
                  <c:v>WT-drought vs. WT-control</c:v>
                </c:pt>
              </c:strCache>
            </c:strRef>
          </c:tx>
          <c:spPr>
            <a:solidFill>
              <a:srgbClr val="DEA900"/>
            </a:solidFill>
          </c:spPr>
          <c:invertIfNegative val="0"/>
          <c:cat>
            <c:strRef>
              <c:f>'[转录组结果分析（按p值）.xlsx]GO、MaPMAN做图'!$B$32:$P$32</c:f>
              <c:strCache>
                <c:ptCount val="15"/>
                <c:pt idx="0">
                  <c:v>receptor binding or activity </c:v>
                </c:pt>
                <c:pt idx="1">
                  <c:v>transcription factor activity </c:v>
                </c:pt>
                <c:pt idx="2">
                  <c:v>kinase activity</c:v>
                </c:pt>
                <c:pt idx="3">
                  <c:v>transferase activity</c:v>
                </c:pt>
                <c:pt idx="4">
                  <c:v>nucleotide binding </c:v>
                </c:pt>
                <c:pt idx="5">
                  <c:v>protein binding </c:v>
                </c:pt>
                <c:pt idx="6">
                  <c:v>other binding </c:v>
                </c:pt>
                <c:pt idx="7">
                  <c:v>other molecular functions</c:v>
                </c:pt>
                <c:pt idx="8">
                  <c:v>other enzyme activity</c:v>
                </c:pt>
                <c:pt idx="9">
                  <c:v>unknown molecular functions </c:v>
                </c:pt>
                <c:pt idx="10">
                  <c:v>hydrolase activity</c:v>
                </c:pt>
                <c:pt idx="11">
                  <c:v>transporter activity </c:v>
                </c:pt>
                <c:pt idx="12">
                  <c:v>DNA or RNA binding</c:v>
                </c:pt>
                <c:pt idx="13">
                  <c:v>nucleic acid binding</c:v>
                </c:pt>
                <c:pt idx="14">
                  <c:v>structural molecule activity</c:v>
                </c:pt>
              </c:strCache>
            </c:strRef>
          </c:cat>
          <c:val>
            <c:numRef>
              <c:f>'[转录组结果分析（按p值）.xlsx]GO、MaPMAN做图'!$B$36:$P$36</c:f>
              <c:numCache>
                <c:formatCode>General</c:formatCode>
                <c:ptCount val="15"/>
                <c:pt idx="0">
                  <c:v>2.0699999999999998</c:v>
                </c:pt>
                <c:pt idx="1">
                  <c:v>1.41</c:v>
                </c:pt>
                <c:pt idx="2">
                  <c:v>1.72</c:v>
                </c:pt>
                <c:pt idx="3">
                  <c:v>1.3900000000000001</c:v>
                </c:pt>
                <c:pt idx="4">
                  <c:v>1.21</c:v>
                </c:pt>
                <c:pt idx="5">
                  <c:v>1.1000000000000001</c:v>
                </c:pt>
                <c:pt idx="6">
                  <c:v>1.149999999999993</c:v>
                </c:pt>
                <c:pt idx="7">
                  <c:v>1</c:v>
                </c:pt>
                <c:pt idx="8">
                  <c:v>1.1200000000000001</c:v>
                </c:pt>
                <c:pt idx="9">
                  <c:v>0.82000000000000062</c:v>
                </c:pt>
                <c:pt idx="10">
                  <c:v>0.98</c:v>
                </c:pt>
                <c:pt idx="11">
                  <c:v>1.37</c:v>
                </c:pt>
                <c:pt idx="12">
                  <c:v>0.65000000000000369</c:v>
                </c:pt>
                <c:pt idx="13">
                  <c:v>0.42000000000000032</c:v>
                </c:pt>
                <c:pt idx="14">
                  <c:v>0.41000000000000031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54E3-4B09-B634-B950350E391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8873472"/>
        <c:axId val="138875264"/>
      </c:barChart>
      <c:catAx>
        <c:axId val="138873472"/>
        <c:scaling>
          <c:orientation val="minMax"/>
        </c:scaling>
        <c:delete val="0"/>
        <c:axPos val="b"/>
        <c:numFmt formatCode="General" sourceLinked="0"/>
        <c:majorTickMark val="in"/>
        <c:minorTickMark val="none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138875264"/>
        <c:crosses val="autoZero"/>
        <c:auto val="1"/>
        <c:lblAlgn val="ctr"/>
        <c:lblOffset val="100"/>
        <c:noMultiLvlLbl val="0"/>
      </c:catAx>
      <c:valAx>
        <c:axId val="138875264"/>
        <c:scaling>
          <c:orientation val="minMax"/>
        </c:scaling>
        <c:delete val="0"/>
        <c:axPos val="l"/>
        <c:numFmt formatCode="#,##0.0_);[Red]\(#,##0.0\)" sourceLinked="0"/>
        <c:majorTickMark val="in"/>
        <c:minorTickMark val="none"/>
        <c:tickLblPos val="nextTo"/>
        <c:crossAx val="13887347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7271125862630394E-2"/>
          <c:y val="1.9975739410596903E-2"/>
          <c:w val="0.91099937619905513"/>
          <c:h val="0.5613929370166594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GO、MaPMAN做图!$A$64</c:f>
              <c:strCache>
                <c:ptCount val="1"/>
                <c:pt idx="0">
                  <c:v>PHD6-control vs. WT-control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strRef>
              <c:f>GO、MaPMAN做图!$B$63:$Q$63</c:f>
              <c:strCache>
                <c:ptCount val="16"/>
                <c:pt idx="0">
                  <c:v>cell wall</c:v>
                </c:pt>
                <c:pt idx="1">
                  <c:v>plasma membrane</c:v>
                </c:pt>
                <c:pt idx="2">
                  <c:v>extracellular</c:v>
                </c:pt>
                <c:pt idx="3">
                  <c:v>Golgi apparatus </c:v>
                </c:pt>
                <c:pt idx="4">
                  <c:v>other cellular components</c:v>
                </c:pt>
                <c:pt idx="5">
                  <c:v>other membranes</c:v>
                </c:pt>
                <c:pt idx="6">
                  <c:v>ER </c:v>
                </c:pt>
                <c:pt idx="7">
                  <c:v>nucleus </c:v>
                </c:pt>
                <c:pt idx="8">
                  <c:v>other cytoplasmic components </c:v>
                </c:pt>
                <c:pt idx="9">
                  <c:v>chloroplast </c:v>
                </c:pt>
                <c:pt idx="10">
                  <c:v>mitochondria </c:v>
                </c:pt>
                <c:pt idx="11">
                  <c:v>unknown cellular components </c:v>
                </c:pt>
                <c:pt idx="12">
                  <c:v>other intracellular components </c:v>
                </c:pt>
                <c:pt idx="13">
                  <c:v>cytosol</c:v>
                </c:pt>
                <c:pt idx="14">
                  <c:v>plastid </c:v>
                </c:pt>
                <c:pt idx="15">
                  <c:v>ribosome</c:v>
                </c:pt>
              </c:strCache>
            </c:strRef>
          </c:cat>
          <c:val>
            <c:numRef>
              <c:f>GO、MaPMAN做图!$B$64:$Q$64</c:f>
              <c:numCache>
                <c:formatCode>General</c:formatCode>
                <c:ptCount val="16"/>
                <c:pt idx="0">
                  <c:v>2.4699999999999998</c:v>
                </c:pt>
                <c:pt idx="1">
                  <c:v>1.57</c:v>
                </c:pt>
                <c:pt idx="2">
                  <c:v>1.3900000000000001</c:v>
                </c:pt>
                <c:pt idx="3">
                  <c:v>1.35</c:v>
                </c:pt>
                <c:pt idx="4">
                  <c:v>1.29</c:v>
                </c:pt>
                <c:pt idx="5">
                  <c:v>1.23</c:v>
                </c:pt>
                <c:pt idx="6">
                  <c:v>1.04</c:v>
                </c:pt>
                <c:pt idx="7">
                  <c:v>0.99</c:v>
                </c:pt>
                <c:pt idx="8">
                  <c:v>0.76000000000000301</c:v>
                </c:pt>
                <c:pt idx="9">
                  <c:v>0.68</c:v>
                </c:pt>
                <c:pt idx="10">
                  <c:v>0.64000000000000301</c:v>
                </c:pt>
                <c:pt idx="11">
                  <c:v>0.59</c:v>
                </c:pt>
                <c:pt idx="12">
                  <c:v>0.56000000000000005</c:v>
                </c:pt>
                <c:pt idx="13">
                  <c:v>0.54</c:v>
                </c:pt>
                <c:pt idx="14">
                  <c:v>0.16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65A-4EC7-AC46-E7774363967D}"/>
            </c:ext>
          </c:extLst>
        </c:ser>
        <c:ser>
          <c:idx val="1"/>
          <c:order val="1"/>
          <c:tx>
            <c:strRef>
              <c:f>GO、MaPMAN做图!$A$65</c:f>
              <c:strCache>
                <c:ptCount val="1"/>
                <c:pt idx="0">
                  <c:v>PHD6-drought vs. WT-drought</c:v>
                </c:pt>
              </c:strCache>
            </c:strRef>
          </c:tx>
          <c:spPr>
            <a:solidFill>
              <a:srgbClr val="0000FF"/>
            </a:solidFill>
          </c:spPr>
          <c:invertIfNegative val="0"/>
          <c:cat>
            <c:strRef>
              <c:f>GO、MaPMAN做图!$B$63:$Q$63</c:f>
              <c:strCache>
                <c:ptCount val="16"/>
                <c:pt idx="0">
                  <c:v>cell wall</c:v>
                </c:pt>
                <c:pt idx="1">
                  <c:v>plasma membrane</c:v>
                </c:pt>
                <c:pt idx="2">
                  <c:v>extracellular</c:v>
                </c:pt>
                <c:pt idx="3">
                  <c:v>Golgi apparatus </c:v>
                </c:pt>
                <c:pt idx="4">
                  <c:v>other cellular components</c:v>
                </c:pt>
                <c:pt idx="5">
                  <c:v>other membranes</c:v>
                </c:pt>
                <c:pt idx="6">
                  <c:v>ER </c:v>
                </c:pt>
                <c:pt idx="7">
                  <c:v>nucleus </c:v>
                </c:pt>
                <c:pt idx="8">
                  <c:v>other cytoplasmic components </c:v>
                </c:pt>
                <c:pt idx="9">
                  <c:v>chloroplast </c:v>
                </c:pt>
                <c:pt idx="10">
                  <c:v>mitochondria </c:v>
                </c:pt>
                <c:pt idx="11">
                  <c:v>unknown cellular components </c:v>
                </c:pt>
                <c:pt idx="12">
                  <c:v>other intracellular components </c:v>
                </c:pt>
                <c:pt idx="13">
                  <c:v>cytosol</c:v>
                </c:pt>
                <c:pt idx="14">
                  <c:v>plastid </c:v>
                </c:pt>
                <c:pt idx="15">
                  <c:v>ribosome</c:v>
                </c:pt>
              </c:strCache>
            </c:strRef>
          </c:cat>
          <c:val>
            <c:numRef>
              <c:f>GO、MaPMAN做图!$B$65:$Q$65</c:f>
              <c:numCache>
                <c:formatCode>General</c:formatCode>
                <c:ptCount val="16"/>
                <c:pt idx="0">
                  <c:v>2.4499999999999997</c:v>
                </c:pt>
                <c:pt idx="1">
                  <c:v>1.52</c:v>
                </c:pt>
                <c:pt idx="2">
                  <c:v>1.77</c:v>
                </c:pt>
                <c:pt idx="3">
                  <c:v>0.62000000000000266</c:v>
                </c:pt>
                <c:pt idx="4">
                  <c:v>0.9</c:v>
                </c:pt>
                <c:pt idx="5">
                  <c:v>1.23</c:v>
                </c:pt>
                <c:pt idx="6">
                  <c:v>1.04</c:v>
                </c:pt>
                <c:pt idx="7">
                  <c:v>1</c:v>
                </c:pt>
                <c:pt idx="8">
                  <c:v>0.66000000000000336</c:v>
                </c:pt>
                <c:pt idx="9">
                  <c:v>0.59</c:v>
                </c:pt>
                <c:pt idx="10">
                  <c:v>0.48000000000000032</c:v>
                </c:pt>
                <c:pt idx="11">
                  <c:v>0.53</c:v>
                </c:pt>
                <c:pt idx="12">
                  <c:v>0.43000000000000038</c:v>
                </c:pt>
                <c:pt idx="13">
                  <c:v>0.59</c:v>
                </c:pt>
                <c:pt idx="14">
                  <c:v>0.29000000000000031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E65A-4EC7-AC46-E7774363967D}"/>
            </c:ext>
          </c:extLst>
        </c:ser>
        <c:ser>
          <c:idx val="2"/>
          <c:order val="2"/>
          <c:tx>
            <c:strRef>
              <c:f>GO、MaPMAN做图!$A$66</c:f>
              <c:strCache>
                <c:ptCount val="1"/>
                <c:pt idx="0">
                  <c:v>PHD6-drought vs. PHD6-control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cat>
            <c:strRef>
              <c:f>GO、MaPMAN做图!$B$63:$Q$63</c:f>
              <c:strCache>
                <c:ptCount val="16"/>
                <c:pt idx="0">
                  <c:v>cell wall</c:v>
                </c:pt>
                <c:pt idx="1">
                  <c:v>plasma membrane</c:v>
                </c:pt>
                <c:pt idx="2">
                  <c:v>extracellular</c:v>
                </c:pt>
                <c:pt idx="3">
                  <c:v>Golgi apparatus </c:v>
                </c:pt>
                <c:pt idx="4">
                  <c:v>other cellular components</c:v>
                </c:pt>
                <c:pt idx="5">
                  <c:v>other membranes</c:v>
                </c:pt>
                <c:pt idx="6">
                  <c:v>ER </c:v>
                </c:pt>
                <c:pt idx="7">
                  <c:v>nucleus </c:v>
                </c:pt>
                <c:pt idx="8">
                  <c:v>other cytoplasmic components </c:v>
                </c:pt>
                <c:pt idx="9">
                  <c:v>chloroplast </c:v>
                </c:pt>
                <c:pt idx="10">
                  <c:v>mitochondria </c:v>
                </c:pt>
                <c:pt idx="11">
                  <c:v>unknown cellular components </c:v>
                </c:pt>
                <c:pt idx="12">
                  <c:v>other intracellular components </c:v>
                </c:pt>
                <c:pt idx="13">
                  <c:v>cytosol</c:v>
                </c:pt>
                <c:pt idx="14">
                  <c:v>plastid </c:v>
                </c:pt>
                <c:pt idx="15">
                  <c:v>ribosome</c:v>
                </c:pt>
              </c:strCache>
            </c:strRef>
          </c:cat>
          <c:val>
            <c:numRef>
              <c:f>GO、MaPMAN做图!$B$66:$Q$66</c:f>
              <c:numCache>
                <c:formatCode>General</c:formatCode>
                <c:ptCount val="16"/>
                <c:pt idx="0">
                  <c:v>1.75</c:v>
                </c:pt>
                <c:pt idx="1">
                  <c:v>1.49</c:v>
                </c:pt>
                <c:pt idx="2">
                  <c:v>1.48</c:v>
                </c:pt>
                <c:pt idx="3">
                  <c:v>0.93</c:v>
                </c:pt>
                <c:pt idx="4">
                  <c:v>0.88</c:v>
                </c:pt>
                <c:pt idx="5">
                  <c:v>1.31</c:v>
                </c:pt>
                <c:pt idx="6">
                  <c:v>0.88</c:v>
                </c:pt>
                <c:pt idx="7">
                  <c:v>0.9</c:v>
                </c:pt>
                <c:pt idx="8">
                  <c:v>0.82000000000000062</c:v>
                </c:pt>
                <c:pt idx="9">
                  <c:v>0.630000000000003</c:v>
                </c:pt>
                <c:pt idx="10">
                  <c:v>0.65000000000000313</c:v>
                </c:pt>
                <c:pt idx="11">
                  <c:v>0.76000000000000301</c:v>
                </c:pt>
                <c:pt idx="12">
                  <c:v>0.55000000000000004</c:v>
                </c:pt>
                <c:pt idx="13">
                  <c:v>0.630000000000003</c:v>
                </c:pt>
                <c:pt idx="14">
                  <c:v>0.36000000000000032</c:v>
                </c:pt>
                <c:pt idx="15">
                  <c:v>0.15000000000000024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E65A-4EC7-AC46-E7774363967D}"/>
            </c:ext>
          </c:extLst>
        </c:ser>
        <c:ser>
          <c:idx val="3"/>
          <c:order val="3"/>
          <c:tx>
            <c:strRef>
              <c:f>GO、MaPMAN做图!$A$67</c:f>
              <c:strCache>
                <c:ptCount val="1"/>
                <c:pt idx="0">
                  <c:v>WT-drought vs. WT-control</c:v>
                </c:pt>
              </c:strCache>
            </c:strRef>
          </c:tx>
          <c:spPr>
            <a:solidFill>
              <a:srgbClr val="DEA900"/>
            </a:solidFill>
          </c:spPr>
          <c:invertIfNegative val="0"/>
          <c:cat>
            <c:strRef>
              <c:f>GO、MaPMAN做图!$B$63:$Q$63</c:f>
              <c:strCache>
                <c:ptCount val="16"/>
                <c:pt idx="0">
                  <c:v>cell wall</c:v>
                </c:pt>
                <c:pt idx="1">
                  <c:v>plasma membrane</c:v>
                </c:pt>
                <c:pt idx="2">
                  <c:v>extracellular</c:v>
                </c:pt>
                <c:pt idx="3">
                  <c:v>Golgi apparatus </c:v>
                </c:pt>
                <c:pt idx="4">
                  <c:v>other cellular components</c:v>
                </c:pt>
                <c:pt idx="5">
                  <c:v>other membranes</c:v>
                </c:pt>
                <c:pt idx="6">
                  <c:v>ER </c:v>
                </c:pt>
                <c:pt idx="7">
                  <c:v>nucleus </c:v>
                </c:pt>
                <c:pt idx="8">
                  <c:v>other cytoplasmic components </c:v>
                </c:pt>
                <c:pt idx="9">
                  <c:v>chloroplast </c:v>
                </c:pt>
                <c:pt idx="10">
                  <c:v>mitochondria </c:v>
                </c:pt>
                <c:pt idx="11">
                  <c:v>unknown cellular components </c:v>
                </c:pt>
                <c:pt idx="12">
                  <c:v>other intracellular components </c:v>
                </c:pt>
                <c:pt idx="13">
                  <c:v>cytosol</c:v>
                </c:pt>
                <c:pt idx="14">
                  <c:v>plastid </c:v>
                </c:pt>
                <c:pt idx="15">
                  <c:v>ribosome</c:v>
                </c:pt>
              </c:strCache>
            </c:strRef>
          </c:cat>
          <c:val>
            <c:numRef>
              <c:f>GO、MaPMAN做图!$B$67:$Q$67</c:f>
              <c:numCache>
                <c:formatCode>General</c:formatCode>
                <c:ptCount val="16"/>
                <c:pt idx="0">
                  <c:v>2.19</c:v>
                </c:pt>
                <c:pt idx="1">
                  <c:v>1.6800000000000053</c:v>
                </c:pt>
                <c:pt idx="2">
                  <c:v>1.5</c:v>
                </c:pt>
                <c:pt idx="3">
                  <c:v>1.1000000000000001</c:v>
                </c:pt>
                <c:pt idx="4">
                  <c:v>1.25</c:v>
                </c:pt>
                <c:pt idx="5">
                  <c:v>1.33</c:v>
                </c:pt>
                <c:pt idx="6">
                  <c:v>1.23</c:v>
                </c:pt>
                <c:pt idx="7">
                  <c:v>0.91</c:v>
                </c:pt>
                <c:pt idx="8">
                  <c:v>0.9</c:v>
                </c:pt>
                <c:pt idx="9">
                  <c:v>0.72000000000000064</c:v>
                </c:pt>
                <c:pt idx="10">
                  <c:v>0.61000000000000065</c:v>
                </c:pt>
                <c:pt idx="11">
                  <c:v>0.52</c:v>
                </c:pt>
                <c:pt idx="12">
                  <c:v>0.66000000000000336</c:v>
                </c:pt>
                <c:pt idx="13">
                  <c:v>0.71000000000000063</c:v>
                </c:pt>
                <c:pt idx="14">
                  <c:v>0.36000000000000032</c:v>
                </c:pt>
                <c:pt idx="15">
                  <c:v>4.0000000000000022E-2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E65A-4EC7-AC46-E7774363967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8919296"/>
        <c:axId val="138933376"/>
      </c:barChart>
      <c:catAx>
        <c:axId val="138919296"/>
        <c:scaling>
          <c:orientation val="minMax"/>
        </c:scaling>
        <c:delete val="0"/>
        <c:axPos val="b"/>
        <c:numFmt formatCode="General" sourceLinked="0"/>
        <c:majorTickMark val="in"/>
        <c:minorTickMark val="none"/>
        <c:tickLblPos val="nextTo"/>
        <c:txPr>
          <a:bodyPr/>
          <a:lstStyle/>
          <a:p>
            <a: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en-US"/>
          </a:p>
        </c:txPr>
        <c:crossAx val="138933376"/>
        <c:crosses val="autoZero"/>
        <c:auto val="1"/>
        <c:lblAlgn val="ctr"/>
        <c:lblOffset val="100"/>
        <c:noMultiLvlLbl val="0"/>
      </c:catAx>
      <c:valAx>
        <c:axId val="138933376"/>
        <c:scaling>
          <c:orientation val="minMax"/>
        </c:scaling>
        <c:delete val="0"/>
        <c:axPos val="l"/>
        <c:numFmt formatCode="#,##0.0_);[Red]\(#,##0.0\)" sourceLinked="0"/>
        <c:majorTickMark val="in"/>
        <c:minorTickMark val="none"/>
        <c:tickLblPos val="nextTo"/>
        <c:crossAx val="13891929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98A7FA-6879-4E0B-9967-F3ACD223DC60}" type="datetimeFigureOut">
              <a:rPr lang="zh-CN" altLang="en-US" smtClean="0"/>
              <a:pPr/>
              <a:t>2019/12/4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69888" y="685800"/>
            <a:ext cx="61182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51331E-9B3F-403A-90EA-E393717398A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50570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33" algn="l" defTabSz="9142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65" algn="l" defTabSz="9142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398" algn="l" defTabSz="9142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30" algn="l" defTabSz="9142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662" algn="l" defTabSz="9142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796" algn="l" defTabSz="9142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928" algn="l" defTabSz="9142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060" algn="l" defTabSz="9142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8093" y="2130428"/>
            <a:ext cx="1040503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36183" y="3886200"/>
            <a:ext cx="8568849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6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7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9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0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2019/12/4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2019/12/4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74881" y="274642"/>
            <a:ext cx="2754273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12061" y="274642"/>
            <a:ext cx="8058797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2019/12/4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2019/12/4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6973" y="4406903"/>
            <a:ext cx="1040503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6973" y="2906713"/>
            <a:ext cx="10405030" cy="1500187"/>
          </a:xfrm>
        </p:spPr>
        <p:txBody>
          <a:bodyPr anchor="b"/>
          <a:lstStyle>
            <a:lvl1pPr marL="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1pPr>
            <a:lvl2pPr marL="45713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6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39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53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6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79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92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06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2019/12/4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12061" y="1600204"/>
            <a:ext cx="540653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22616" y="1600204"/>
            <a:ext cx="540653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2019/12/4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12060" y="1535115"/>
            <a:ext cx="5408662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33" indent="0">
              <a:buNone/>
              <a:defRPr sz="2100" b="1"/>
            </a:lvl2pPr>
            <a:lvl3pPr marL="914265" indent="0">
              <a:buNone/>
              <a:defRPr sz="1800" b="1"/>
            </a:lvl3pPr>
            <a:lvl4pPr marL="1371398" indent="0">
              <a:buNone/>
              <a:defRPr sz="1600" b="1"/>
            </a:lvl4pPr>
            <a:lvl5pPr marL="1828530" indent="0">
              <a:buNone/>
              <a:defRPr sz="1600" b="1"/>
            </a:lvl5pPr>
            <a:lvl6pPr marL="2285662" indent="0">
              <a:buNone/>
              <a:defRPr sz="1600" b="1"/>
            </a:lvl6pPr>
            <a:lvl7pPr marL="2742796" indent="0">
              <a:buNone/>
              <a:defRPr sz="1600" b="1"/>
            </a:lvl7pPr>
            <a:lvl8pPr marL="3199928" indent="0">
              <a:buNone/>
              <a:defRPr sz="1600" b="1"/>
            </a:lvl8pPr>
            <a:lvl9pPr marL="365706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2060" y="2174876"/>
            <a:ext cx="5408662" cy="3951288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18370" y="1535115"/>
            <a:ext cx="5410786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33" indent="0">
              <a:buNone/>
              <a:defRPr sz="2100" b="1"/>
            </a:lvl2pPr>
            <a:lvl3pPr marL="914265" indent="0">
              <a:buNone/>
              <a:defRPr sz="1800" b="1"/>
            </a:lvl3pPr>
            <a:lvl4pPr marL="1371398" indent="0">
              <a:buNone/>
              <a:defRPr sz="1600" b="1"/>
            </a:lvl4pPr>
            <a:lvl5pPr marL="1828530" indent="0">
              <a:buNone/>
              <a:defRPr sz="1600" b="1"/>
            </a:lvl5pPr>
            <a:lvl6pPr marL="2285662" indent="0">
              <a:buNone/>
              <a:defRPr sz="1600" b="1"/>
            </a:lvl6pPr>
            <a:lvl7pPr marL="2742796" indent="0">
              <a:buNone/>
              <a:defRPr sz="1600" b="1"/>
            </a:lvl7pPr>
            <a:lvl8pPr marL="3199928" indent="0">
              <a:buNone/>
              <a:defRPr sz="1600" b="1"/>
            </a:lvl8pPr>
            <a:lvl9pPr marL="365706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18370" y="2174876"/>
            <a:ext cx="5410786" cy="3951288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2019/12/4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2019/12/4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2019/12/4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12065" y="273049"/>
            <a:ext cx="4027275" cy="1162052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85976" y="273053"/>
            <a:ext cx="6843178" cy="5853113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12065" y="1435103"/>
            <a:ext cx="402727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33" indent="0">
              <a:buNone/>
              <a:defRPr sz="1200"/>
            </a:lvl2pPr>
            <a:lvl3pPr marL="914265" indent="0">
              <a:buNone/>
              <a:defRPr sz="1000"/>
            </a:lvl3pPr>
            <a:lvl4pPr marL="1371398" indent="0">
              <a:buNone/>
              <a:defRPr sz="1000"/>
            </a:lvl4pPr>
            <a:lvl5pPr marL="1828530" indent="0">
              <a:buNone/>
              <a:defRPr sz="1000"/>
            </a:lvl5pPr>
            <a:lvl6pPr marL="2285662" indent="0">
              <a:buNone/>
              <a:defRPr sz="1000"/>
            </a:lvl6pPr>
            <a:lvl7pPr marL="2742796" indent="0">
              <a:buNone/>
              <a:defRPr sz="1000"/>
            </a:lvl7pPr>
            <a:lvl8pPr marL="3199928" indent="0">
              <a:buNone/>
              <a:defRPr sz="1000"/>
            </a:lvl8pPr>
            <a:lvl9pPr marL="365706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2019/12/4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99363" y="4800603"/>
            <a:ext cx="7344728" cy="566739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99363" y="612776"/>
            <a:ext cx="7344728" cy="4114800"/>
          </a:xfrm>
        </p:spPr>
        <p:txBody>
          <a:bodyPr/>
          <a:lstStyle>
            <a:lvl1pPr marL="0" indent="0">
              <a:buNone/>
              <a:defRPr sz="3300"/>
            </a:lvl1pPr>
            <a:lvl2pPr marL="457133" indent="0">
              <a:buNone/>
              <a:defRPr sz="2800"/>
            </a:lvl2pPr>
            <a:lvl3pPr marL="914265" indent="0">
              <a:buNone/>
              <a:defRPr sz="2400"/>
            </a:lvl3pPr>
            <a:lvl4pPr marL="1371398" indent="0">
              <a:buNone/>
              <a:defRPr sz="2100"/>
            </a:lvl4pPr>
            <a:lvl5pPr marL="1828530" indent="0">
              <a:buNone/>
              <a:defRPr sz="2100"/>
            </a:lvl5pPr>
            <a:lvl6pPr marL="2285662" indent="0">
              <a:buNone/>
              <a:defRPr sz="2100"/>
            </a:lvl6pPr>
            <a:lvl7pPr marL="2742796" indent="0">
              <a:buNone/>
              <a:defRPr sz="2100"/>
            </a:lvl7pPr>
            <a:lvl8pPr marL="3199928" indent="0">
              <a:buNone/>
              <a:defRPr sz="2100"/>
            </a:lvl8pPr>
            <a:lvl9pPr marL="3657060" indent="0">
              <a:buNone/>
              <a:defRPr sz="21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99363" y="5367340"/>
            <a:ext cx="7344728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33" indent="0">
              <a:buNone/>
              <a:defRPr sz="1200"/>
            </a:lvl2pPr>
            <a:lvl3pPr marL="914265" indent="0">
              <a:buNone/>
              <a:defRPr sz="1000"/>
            </a:lvl3pPr>
            <a:lvl4pPr marL="1371398" indent="0">
              <a:buNone/>
              <a:defRPr sz="1000"/>
            </a:lvl4pPr>
            <a:lvl5pPr marL="1828530" indent="0">
              <a:buNone/>
              <a:defRPr sz="1000"/>
            </a:lvl5pPr>
            <a:lvl6pPr marL="2285662" indent="0">
              <a:buNone/>
              <a:defRPr sz="1000"/>
            </a:lvl6pPr>
            <a:lvl7pPr marL="2742796" indent="0">
              <a:buNone/>
              <a:defRPr sz="1000"/>
            </a:lvl7pPr>
            <a:lvl8pPr marL="3199928" indent="0">
              <a:buNone/>
              <a:defRPr sz="1000"/>
            </a:lvl8pPr>
            <a:lvl9pPr marL="365706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2019/12/4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12061" y="274637"/>
            <a:ext cx="11017092" cy="1143000"/>
          </a:xfrm>
          <a:prstGeom prst="rect">
            <a:avLst/>
          </a:prstGeom>
        </p:spPr>
        <p:txBody>
          <a:bodyPr vert="horz" lIns="91427" tIns="45713" rIns="91427" bIns="45713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12061" y="1600204"/>
            <a:ext cx="11017092" cy="4525963"/>
          </a:xfrm>
          <a:prstGeom prst="rect">
            <a:avLst/>
          </a:prstGeom>
        </p:spPr>
        <p:txBody>
          <a:bodyPr vert="horz" lIns="91427" tIns="45713" rIns="91427" bIns="45713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12061" y="6356353"/>
            <a:ext cx="2856283" cy="365125"/>
          </a:xfrm>
          <a:prstGeom prst="rect">
            <a:avLst/>
          </a:prstGeom>
        </p:spPr>
        <p:txBody>
          <a:bodyPr vert="horz" lIns="91427" tIns="45713" rIns="91427" bIns="45713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2019/12/4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82416" y="6356353"/>
            <a:ext cx="3876384" cy="365125"/>
          </a:xfrm>
          <a:prstGeom prst="rect">
            <a:avLst/>
          </a:prstGeom>
        </p:spPr>
        <p:txBody>
          <a:bodyPr vert="horz" lIns="91427" tIns="45713" rIns="91427" bIns="45713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72869" y="6356353"/>
            <a:ext cx="2856283" cy="365125"/>
          </a:xfrm>
          <a:prstGeom prst="rect">
            <a:avLst/>
          </a:prstGeom>
        </p:spPr>
        <p:txBody>
          <a:bodyPr vert="horz" lIns="91427" tIns="45713" rIns="91427" bIns="45713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265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50" indent="-342850" algn="l" defTabSz="914265" rtl="0" eaLnBrk="1" latinLnBrk="0" hangingPunct="1">
        <a:spcBef>
          <a:spcPct val="20000"/>
        </a:spcBef>
        <a:buFont typeface="Arial" pitchFamily="34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41" indent="-285707" algn="l" defTabSz="914265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32" indent="-228566" algn="l" defTabSz="914265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964" indent="-228566" algn="l" defTabSz="914265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096" indent="-228566" algn="l" defTabSz="914265" rtl="0" eaLnBrk="1" latinLnBrk="0" hangingPunct="1">
        <a:spcBef>
          <a:spcPct val="20000"/>
        </a:spcBef>
        <a:buFont typeface="Arial" pitchFamily="34" charset="0"/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229" indent="-228566" algn="l" defTabSz="914265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62" indent="-228566" algn="l" defTabSz="914265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94" indent="-228566" algn="l" defTabSz="914265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626" indent="-228566" algn="l" defTabSz="914265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33" algn="l" defTabSz="9142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65" algn="l" defTabSz="9142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98" algn="l" defTabSz="9142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30" algn="l" defTabSz="9142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62" algn="l" defTabSz="9142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96" algn="l" defTabSz="9142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28" algn="l" defTabSz="9142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60" algn="l" defTabSz="9142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图表 1"/>
          <p:cNvGraphicFramePr/>
          <p:nvPr>
            <p:extLst>
              <p:ext uri="{D42A27DB-BD31-4B8C-83A1-F6EECF244321}">
                <p14:modId xmlns:p14="http://schemas.microsoft.com/office/powerpoint/2010/main" val="786788538"/>
              </p:ext>
            </p:extLst>
          </p:nvPr>
        </p:nvGraphicFramePr>
        <p:xfrm>
          <a:off x="-15707" y="216024"/>
          <a:ext cx="6326133" cy="32849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矩形 3"/>
          <p:cNvSpPr/>
          <p:nvPr/>
        </p:nvSpPr>
        <p:spPr>
          <a:xfrm>
            <a:off x="1809834" y="216024"/>
            <a:ext cx="19043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Biological process</a:t>
            </a:r>
            <a:endParaRPr lang="zh-CN" altLang="en-US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图表 4"/>
          <p:cNvGraphicFramePr/>
          <p:nvPr>
            <p:extLst>
              <p:ext uri="{D42A27DB-BD31-4B8C-83A1-F6EECF244321}">
                <p14:modId xmlns:p14="http://schemas.microsoft.com/office/powerpoint/2010/main" val="3736182784"/>
              </p:ext>
            </p:extLst>
          </p:nvPr>
        </p:nvGraphicFramePr>
        <p:xfrm>
          <a:off x="0" y="3545632"/>
          <a:ext cx="7437690" cy="3312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矩形 5"/>
          <p:cNvSpPr/>
          <p:nvPr/>
        </p:nvSpPr>
        <p:spPr>
          <a:xfrm>
            <a:off x="1882133" y="3501008"/>
            <a:ext cx="19815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Molecular function</a:t>
            </a:r>
            <a:endParaRPr lang="zh-CN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67" y="188640"/>
            <a:ext cx="433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A</a:t>
            </a:r>
            <a:endParaRPr lang="zh-CN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367" y="3491716"/>
            <a:ext cx="433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B</a:t>
            </a:r>
            <a:endParaRPr lang="zh-CN" altLang="en-US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3" name="图表 12">
            <a:extLst>
              <a:ext uri="{FF2B5EF4-FFF2-40B4-BE49-F238E27FC236}">
                <a16:creationId xmlns="" xmlns:a16="http://schemas.microsoft.com/office/drawing/2014/main" id="{C4B29298-0734-408C-B4FE-FAE01528B9A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88797050"/>
              </p:ext>
            </p:extLst>
          </p:nvPr>
        </p:nvGraphicFramePr>
        <p:xfrm>
          <a:off x="6059715" y="250872"/>
          <a:ext cx="6108118" cy="33941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3380B7DA-236E-45E7-BED6-ABFFE8F891C7}"/>
              </a:ext>
            </a:extLst>
          </p:cNvPr>
          <p:cNvSpPr/>
          <p:nvPr/>
        </p:nvSpPr>
        <p:spPr>
          <a:xfrm>
            <a:off x="8640886" y="188640"/>
            <a:ext cx="2095572" cy="39443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Cellular component</a:t>
            </a:r>
            <a:endParaRPr lang="zh-CN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6">
            <a:extLst>
              <a:ext uri="{FF2B5EF4-FFF2-40B4-BE49-F238E27FC236}">
                <a16:creationId xmlns="" xmlns:a16="http://schemas.microsoft.com/office/drawing/2014/main" id="{8403FC0B-160B-49CC-A6A3-4BF4554D4409}"/>
              </a:ext>
            </a:extLst>
          </p:cNvPr>
          <p:cNvSpPr txBox="1"/>
          <p:nvPr/>
        </p:nvSpPr>
        <p:spPr>
          <a:xfrm>
            <a:off x="5921118" y="151270"/>
            <a:ext cx="433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C</a:t>
            </a:r>
            <a:endParaRPr lang="zh-CN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A62E3D7B-4C2A-4E4B-8F93-050910AA10D5}"/>
              </a:ext>
            </a:extLst>
          </p:cNvPr>
          <p:cNvSpPr/>
          <p:nvPr/>
        </p:nvSpPr>
        <p:spPr>
          <a:xfrm>
            <a:off x="8352854" y="4941168"/>
            <a:ext cx="169840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altLang="zh-CN" sz="1200" b="1" dirty="0" smtClean="0">
                <a:latin typeface="Times New Roman" pitchFamily="18" charset="0"/>
                <a:cs typeface="Times New Roman" pitchFamily="18" charset="0"/>
              </a:rPr>
              <a:t>S2</a:t>
            </a:r>
            <a:endParaRPr lang="zh-CN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12470</TotalTime>
  <Words>11</Words>
  <Application>Microsoft Office PowerPoint</Application>
  <PresentationFormat>Custom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主题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PHD6-EX AT. Drought stress</dc:title>
  <dc:creator>Wenli Quan</dc:creator>
  <cp:lastModifiedBy>Colonia, Norbeliza</cp:lastModifiedBy>
  <cp:revision>1468</cp:revision>
  <dcterms:created xsi:type="dcterms:W3CDTF">2018-01-22T02:45:40Z</dcterms:created>
  <dcterms:modified xsi:type="dcterms:W3CDTF">2019-12-04T02:05:48Z</dcterms:modified>
</cp:coreProperties>
</file>