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62" r:id="rId7"/>
  </p:sldIdLst>
  <p:sldSz cx="6858000" cy="9144000" type="letter"/>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howGuides="1">
      <p:cViewPr varScale="1">
        <p:scale>
          <a:sx n="44" d="100"/>
          <a:sy n="44" d="100"/>
        </p:scale>
        <p:origin x="2196" y="45"/>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F818653-9491-4DCB-AF61-F004A4C1C9F2}" type="datetimeFigureOut">
              <a:rPr lang="es-MX" smtClean="0"/>
              <a:t>18/10/2019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1152314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818653-9491-4DCB-AF61-F004A4C1C9F2}" type="datetimeFigureOut">
              <a:rPr lang="es-MX" smtClean="0"/>
              <a:t>18/10/2019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790331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818653-9491-4DCB-AF61-F004A4C1C9F2}" type="datetimeFigureOut">
              <a:rPr lang="es-MX" smtClean="0"/>
              <a:t>18/10/2019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780443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818653-9491-4DCB-AF61-F004A4C1C9F2}" type="datetimeFigureOut">
              <a:rPr lang="es-MX" smtClean="0"/>
              <a:t>18/10/2019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1436281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818653-9491-4DCB-AF61-F004A4C1C9F2}" type="datetimeFigureOut">
              <a:rPr lang="es-MX" smtClean="0"/>
              <a:t>18/10/2019</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30971259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F818653-9491-4DCB-AF61-F004A4C1C9F2}" type="datetimeFigureOut">
              <a:rPr lang="es-MX" smtClean="0"/>
              <a:t>18/10/2019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4676035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F818653-9491-4DCB-AF61-F004A4C1C9F2}" type="datetimeFigureOut">
              <a:rPr lang="es-MX" smtClean="0"/>
              <a:t>18/10/2019</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11718187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818653-9491-4DCB-AF61-F004A4C1C9F2}" type="datetimeFigureOut">
              <a:rPr lang="es-MX" smtClean="0"/>
              <a:t>18/10/2019</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38123972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818653-9491-4DCB-AF61-F004A4C1C9F2}" type="datetimeFigureOut">
              <a:rPr lang="es-MX" smtClean="0"/>
              <a:t>18/10/2019</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1438812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F818653-9491-4DCB-AF61-F004A4C1C9F2}" type="datetimeFigureOut">
              <a:rPr lang="es-MX" smtClean="0"/>
              <a:t>18/10/2019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1379071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F818653-9491-4DCB-AF61-F004A4C1C9F2}" type="datetimeFigureOut">
              <a:rPr lang="es-MX" smtClean="0"/>
              <a:t>18/10/2019</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DC035BC1-5563-4427-8F04-59DD496F0932}" type="slidenum">
              <a:rPr lang="es-MX" smtClean="0"/>
              <a:t>‹#›</a:t>
            </a:fld>
            <a:endParaRPr lang="es-MX"/>
          </a:p>
        </p:txBody>
      </p:sp>
    </p:spTree>
    <p:extLst>
      <p:ext uri="{BB962C8B-B14F-4D97-AF65-F5344CB8AC3E}">
        <p14:creationId xmlns:p14="http://schemas.microsoft.com/office/powerpoint/2010/main" val="4418034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1F818653-9491-4DCB-AF61-F004A4C1C9F2}" type="datetimeFigureOut">
              <a:rPr lang="es-MX" smtClean="0"/>
              <a:t>18/10/2019</a:t>
            </a:fld>
            <a:endParaRPr lang="es-MX"/>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C035BC1-5563-4427-8F04-59DD496F0932}" type="slidenum">
              <a:rPr lang="es-MX" smtClean="0"/>
              <a:t>‹#›</a:t>
            </a:fld>
            <a:endParaRPr lang="es-MX"/>
          </a:p>
        </p:txBody>
      </p:sp>
    </p:spTree>
    <p:extLst>
      <p:ext uri="{BB962C8B-B14F-4D97-AF65-F5344CB8AC3E}">
        <p14:creationId xmlns:p14="http://schemas.microsoft.com/office/powerpoint/2010/main" val="171607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genome.jp/kegg/tool/map_pathway2.html"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1C18EA4-97E8-4ACB-B293-A1DE141E05F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02" y="720000"/>
            <a:ext cx="6120396" cy="5797308"/>
          </a:xfrm>
          <a:prstGeom prst="rect">
            <a:avLst/>
          </a:prstGeom>
        </p:spPr>
      </p:pic>
      <p:sp>
        <p:nvSpPr>
          <p:cNvPr id="2" name="TextBox 1">
            <a:extLst>
              <a:ext uri="{FF2B5EF4-FFF2-40B4-BE49-F238E27FC236}">
                <a16:creationId xmlns:a16="http://schemas.microsoft.com/office/drawing/2014/main" id="{27970B23-D34A-4A57-A9FD-ADE6196F5EBB}"/>
              </a:ext>
            </a:extLst>
          </p:cNvPr>
          <p:cNvSpPr txBox="1"/>
          <p:nvPr/>
        </p:nvSpPr>
        <p:spPr>
          <a:xfrm>
            <a:off x="367200" y="6840000"/>
            <a:ext cx="6120000" cy="1384995"/>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S1: </a:t>
            </a:r>
            <a:r>
              <a:rPr lang="en-GB" sz="1200" dirty="0">
                <a:latin typeface="Times New Roman" panose="02020603050405020304" pitchFamily="18" charset="0"/>
                <a:cs typeface="Times New Roman" panose="02020603050405020304" pitchFamily="18" charset="0"/>
              </a:rPr>
              <a:t>Frequencies of </a:t>
            </a:r>
            <a:r>
              <a:rPr lang="en-GB" sz="1200" i="1" dirty="0">
                <a:latin typeface="Times New Roman" panose="02020603050405020304" pitchFamily="18" charset="0"/>
                <a:cs typeface="Times New Roman" panose="02020603050405020304" pitchFamily="18" charset="0"/>
              </a:rPr>
              <a:t>C. </a:t>
            </a:r>
            <a:r>
              <a:rPr lang="en-GB" sz="1200" i="1" dirty="0" err="1">
                <a:latin typeface="Times New Roman" panose="02020603050405020304" pitchFamily="18" charset="0"/>
                <a:cs typeface="Times New Roman" panose="02020603050405020304" pitchFamily="18" charset="0"/>
              </a:rPr>
              <a:t>draco</a:t>
            </a:r>
            <a:r>
              <a:rPr lang="en-GB" sz="1200" i="1" dirty="0">
                <a:latin typeface="Times New Roman" panose="02020603050405020304" pitchFamily="18" charset="0"/>
                <a:cs typeface="Times New Roman" panose="02020603050405020304" pitchFamily="18" charset="0"/>
              </a:rPr>
              <a:t> </a:t>
            </a:r>
            <a:r>
              <a:rPr lang="en-GB" sz="1200" dirty="0" err="1">
                <a:latin typeface="Times New Roman" panose="02020603050405020304" pitchFamily="18" charset="0"/>
                <a:cs typeface="Times New Roman" panose="02020603050405020304" pitchFamily="18" charset="0"/>
              </a:rPr>
              <a:t>unigenes</a:t>
            </a:r>
            <a:r>
              <a:rPr lang="en-GB" sz="1200" dirty="0">
                <a:latin typeface="Times New Roman" panose="02020603050405020304" pitchFamily="18" charset="0"/>
                <a:cs typeface="Times New Roman" panose="02020603050405020304" pitchFamily="18" charset="0"/>
              </a:rPr>
              <a:t> length distribution. Assembled </a:t>
            </a:r>
            <a:r>
              <a:rPr lang="en-GB" sz="1200" dirty="0" err="1">
                <a:latin typeface="Times New Roman" panose="02020603050405020304" pitchFamily="18" charset="0"/>
                <a:cs typeface="Times New Roman" panose="02020603050405020304" pitchFamily="18" charset="0"/>
              </a:rPr>
              <a:t>unigene</a:t>
            </a:r>
            <a:r>
              <a:rPr lang="en-GB" sz="1200" dirty="0">
                <a:latin typeface="Times New Roman" panose="02020603050405020304" pitchFamily="18" charset="0"/>
                <a:cs typeface="Times New Roman" panose="02020603050405020304" pitchFamily="18" charset="0"/>
              </a:rPr>
              <a:t> numbers (y-axis) were plot against length interval expressed in bp (x-axis, log-scale). The histograms represent contamination-free </a:t>
            </a:r>
            <a:r>
              <a:rPr lang="en-GB" sz="1200" dirty="0" err="1">
                <a:latin typeface="Times New Roman" panose="02020603050405020304" pitchFamily="18" charset="0"/>
                <a:cs typeface="Times New Roman" panose="02020603050405020304" pitchFamily="18" charset="0"/>
              </a:rPr>
              <a:t>unigenes</a:t>
            </a:r>
            <a:r>
              <a:rPr lang="en-GB" sz="1200" dirty="0">
                <a:latin typeface="Times New Roman" panose="02020603050405020304" pitchFamily="18" charset="0"/>
                <a:cs typeface="Times New Roman" panose="02020603050405020304" pitchFamily="18" charset="0"/>
              </a:rPr>
              <a:t> (red bars), the representative coding region (CDS) of each </a:t>
            </a:r>
            <a:r>
              <a:rPr lang="en-GB" sz="1200" dirty="0" err="1">
                <a:latin typeface="Times New Roman" panose="02020603050405020304" pitchFamily="18" charset="0"/>
                <a:cs typeface="Times New Roman" panose="02020603050405020304" pitchFamily="18" charset="0"/>
              </a:rPr>
              <a:t>unigene</a:t>
            </a:r>
            <a:r>
              <a:rPr lang="en-GB" sz="1200" dirty="0">
                <a:latin typeface="Times New Roman" panose="02020603050405020304" pitchFamily="18" charset="0"/>
                <a:cs typeface="Times New Roman" panose="02020603050405020304" pitchFamily="18" charset="0"/>
              </a:rPr>
              <a:t> that was translated to their corresponding proteins once frameshift errors had been corrected (cyan bars), and </a:t>
            </a:r>
            <a:r>
              <a:rPr lang="en-GB" sz="1200" dirty="0" err="1">
                <a:latin typeface="Times New Roman" panose="02020603050405020304" pitchFamily="18" charset="0"/>
                <a:cs typeface="Times New Roman" panose="02020603050405020304" pitchFamily="18" charset="0"/>
              </a:rPr>
              <a:t>unigenes</a:t>
            </a:r>
            <a:r>
              <a:rPr lang="en-GB" sz="1200" dirty="0">
                <a:latin typeface="Times New Roman" panose="02020603050405020304" pitchFamily="18" charset="0"/>
                <a:cs typeface="Times New Roman" panose="02020603050405020304" pitchFamily="18" charset="0"/>
              </a:rPr>
              <a:t> were annotated on the basis of similarities to known proteins available in the public databases for some of the plant species selected in this study (yellow bars).</a:t>
            </a:r>
            <a:endParaRPr lang="es-MX" sz="1200" dirty="0">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48603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B9749A3-7613-4FCA-936A-65CE485A1C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02" y="1440000"/>
            <a:ext cx="6120396" cy="3621031"/>
          </a:xfrm>
          <a:prstGeom prst="rect">
            <a:avLst/>
          </a:prstGeom>
        </p:spPr>
      </p:pic>
      <p:sp>
        <p:nvSpPr>
          <p:cNvPr id="2" name="TextBox 1">
            <a:extLst>
              <a:ext uri="{FF2B5EF4-FFF2-40B4-BE49-F238E27FC236}">
                <a16:creationId xmlns:a16="http://schemas.microsoft.com/office/drawing/2014/main" id="{ABBC2A06-E92B-45B5-A16B-5619C6B7301E}"/>
              </a:ext>
            </a:extLst>
          </p:cNvPr>
          <p:cNvSpPr txBox="1"/>
          <p:nvPr/>
        </p:nvSpPr>
        <p:spPr>
          <a:xfrm>
            <a:off x="367200" y="5400000"/>
            <a:ext cx="6120000" cy="1754326"/>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S2</a:t>
            </a:r>
            <a:r>
              <a:rPr lang="en-GB" sz="1200" dirty="0">
                <a:latin typeface="Times New Roman" panose="02020603050405020304" pitchFamily="18" charset="0"/>
                <a:cs typeface="Times New Roman" panose="02020603050405020304" pitchFamily="18" charset="0"/>
              </a:rPr>
              <a:t>: </a:t>
            </a:r>
            <a:r>
              <a:rPr lang="en-GB" sz="1200" i="1" dirty="0">
                <a:latin typeface="Times New Roman" panose="02020603050405020304" pitchFamily="18" charset="0"/>
                <a:cs typeface="Times New Roman" panose="02020603050405020304" pitchFamily="18" charset="0"/>
              </a:rPr>
              <a:t>C. </a:t>
            </a:r>
            <a:r>
              <a:rPr lang="en-GB" sz="1200" i="1" dirty="0" err="1">
                <a:latin typeface="Times New Roman" panose="02020603050405020304" pitchFamily="18" charset="0"/>
                <a:cs typeface="Times New Roman" panose="02020603050405020304" pitchFamily="18" charset="0"/>
              </a:rPr>
              <a:t>draco</a:t>
            </a:r>
            <a:r>
              <a:rPr lang="en-GB" sz="1200" i="1" dirty="0">
                <a:latin typeface="Times New Roman" panose="02020603050405020304" pitchFamily="18"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transcriptome mapped onto KEGG global metabolic network. Nodes in this figure are metabolic compounds. Edges are enzymatic transformations. Green highlighted edges indicate annotated </a:t>
            </a:r>
            <a:r>
              <a:rPr lang="en-GB" sz="1200" dirty="0" err="1">
                <a:latin typeface="Times New Roman" panose="02020603050405020304" pitchFamily="18" charset="0"/>
                <a:cs typeface="Times New Roman" panose="02020603050405020304" pitchFamily="18" charset="0"/>
              </a:rPr>
              <a:t>unigenes</a:t>
            </a:r>
            <a:r>
              <a:rPr lang="en-GB" sz="1200" dirty="0">
                <a:latin typeface="Times New Roman" panose="02020603050405020304" pitchFamily="18" charset="0"/>
                <a:cs typeface="Times New Roman" panose="02020603050405020304" pitchFamily="18" charset="0"/>
              </a:rPr>
              <a:t> with an assigned EC number that are present solely in the </a:t>
            </a:r>
            <a:r>
              <a:rPr lang="en-GB" sz="1200" i="1" dirty="0">
                <a:latin typeface="Times New Roman" panose="02020603050405020304" pitchFamily="18" charset="0"/>
                <a:cs typeface="Times New Roman" panose="02020603050405020304" pitchFamily="18" charset="0"/>
              </a:rPr>
              <a:t>C. </a:t>
            </a:r>
            <a:r>
              <a:rPr lang="en-GB" sz="1200" i="1" dirty="0" err="1">
                <a:latin typeface="Times New Roman" panose="02020603050405020304" pitchFamily="18" charset="0"/>
                <a:cs typeface="Times New Roman" panose="02020603050405020304" pitchFamily="18" charset="0"/>
              </a:rPr>
              <a:t>draco</a:t>
            </a:r>
            <a:r>
              <a:rPr lang="en-GB" sz="1200" i="1" dirty="0">
                <a:latin typeface="Times New Roman" panose="02020603050405020304" pitchFamily="18" charset="0"/>
                <a:cs typeface="Times New Roman" panose="02020603050405020304" pitchFamily="18" charset="0"/>
              </a:rPr>
              <a:t> </a:t>
            </a:r>
            <a:r>
              <a:rPr lang="en-GB" sz="1200" dirty="0">
                <a:latin typeface="Times New Roman" panose="02020603050405020304" pitchFamily="18" charset="0"/>
                <a:cs typeface="Times New Roman" panose="02020603050405020304" pitchFamily="18" charset="0"/>
              </a:rPr>
              <a:t>transcriptome. Red highlighted edges show enzymes only present in the genome of the model plant </a:t>
            </a:r>
            <a:r>
              <a:rPr lang="en-GB" sz="1200" i="1" dirty="0">
                <a:latin typeface="Times New Roman" panose="02020603050405020304" pitchFamily="18" charset="0"/>
                <a:cs typeface="Times New Roman" panose="02020603050405020304" pitchFamily="18" charset="0"/>
              </a:rPr>
              <a:t>Arabidopsis thaliana</a:t>
            </a:r>
            <a:r>
              <a:rPr lang="en-GB" sz="1200" dirty="0">
                <a:latin typeface="Times New Roman" panose="02020603050405020304" pitchFamily="18" charset="0"/>
                <a:cs typeface="Times New Roman" panose="02020603050405020304" pitchFamily="18" charset="0"/>
              </a:rPr>
              <a:t>, which was selected as one of the reference species in this study. Finally, metabolic pathways that were common to both species were highlighted in blue. The figure was produced using the 'Search &amp; colour pathway' tool available in the tools suite of KEGG website (</a:t>
            </a:r>
            <a:r>
              <a:rPr lang="en-GB" sz="1200" u="sng" dirty="0">
                <a:latin typeface="Times New Roman" panose="02020603050405020304" pitchFamily="18" charset="0"/>
                <a:cs typeface="Times New Roman" panose="02020603050405020304" pitchFamily="18" charset="0"/>
                <a:hlinkClick r:id="rId3"/>
              </a:rPr>
              <a:t>http://genome.jp/kegg/tool/map_pathway2.html</a:t>
            </a:r>
            <a:r>
              <a:rPr lang="en-GB" sz="1200" dirty="0">
                <a:latin typeface="Times New Roman" panose="02020603050405020304" pitchFamily="18" charset="0"/>
                <a:cs typeface="Times New Roman" panose="02020603050405020304" pitchFamily="18" charset="0"/>
              </a:rPr>
              <a:t>), and the KO identifiers assigned to </a:t>
            </a:r>
            <a:r>
              <a:rPr lang="en-GB" sz="1200" i="1" dirty="0">
                <a:latin typeface="Times New Roman" panose="02020603050405020304" pitchFamily="18" charset="0"/>
                <a:cs typeface="Times New Roman" panose="02020603050405020304" pitchFamily="18" charset="0"/>
              </a:rPr>
              <a:t>C. </a:t>
            </a:r>
            <a:r>
              <a:rPr lang="en-GB" sz="1200" i="1" dirty="0" err="1">
                <a:latin typeface="Times New Roman" panose="02020603050405020304" pitchFamily="18" charset="0"/>
                <a:cs typeface="Times New Roman" panose="02020603050405020304" pitchFamily="18" charset="0"/>
              </a:rPr>
              <a:t>draco</a:t>
            </a:r>
            <a:r>
              <a:rPr lang="en-GB" sz="1200" i="1" dirty="0">
                <a:latin typeface="Times New Roman" panose="02020603050405020304" pitchFamily="18" charset="0"/>
                <a:cs typeface="Times New Roman" panose="02020603050405020304" pitchFamily="18" charset="0"/>
              </a:rPr>
              <a:t> </a:t>
            </a:r>
            <a:r>
              <a:rPr lang="en-GB" sz="1200" dirty="0" err="1">
                <a:latin typeface="Times New Roman" panose="02020603050405020304" pitchFamily="18" charset="0"/>
                <a:cs typeface="Times New Roman" panose="02020603050405020304" pitchFamily="18" charset="0"/>
              </a:rPr>
              <a:t>unigenes</a:t>
            </a:r>
            <a:r>
              <a:rPr lang="en-GB" sz="1200" dirty="0">
                <a:latin typeface="Times New Roman" panose="02020603050405020304" pitchFamily="18" charset="0"/>
                <a:cs typeface="Times New Roman" panose="02020603050405020304" pitchFamily="18" charset="0"/>
              </a:rPr>
              <a:t> during the annotation process.</a:t>
            </a:r>
            <a:endParaRPr lang="es-MX"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1785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4F34FF-4E0D-49DA-B44D-B03B249B2A1D}"/>
              </a:ext>
            </a:extLst>
          </p:cNvPr>
          <p:cNvSpPr txBox="1"/>
          <p:nvPr/>
        </p:nvSpPr>
        <p:spPr>
          <a:xfrm>
            <a:off x="367200" y="6660000"/>
            <a:ext cx="6120000" cy="1200329"/>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S3</a:t>
            </a:r>
            <a:r>
              <a:rPr lang="en-GB" sz="1200" dirty="0">
                <a:latin typeface="Times New Roman" panose="02020603050405020304" pitchFamily="18" charset="0"/>
                <a:cs typeface="Times New Roman" panose="02020603050405020304" pitchFamily="18" charset="0"/>
              </a:rPr>
              <a:t>: Gene Ontology (GO) terms enriched with a significant number of preferentially expressed genes and identified in each of analysed organs (leaves, stems, roots, fruits, and inflorescences with and without floral scape). Biological processes represented by these GO-terms were mainly related to organ-specific functional roles. The number of preferentially expressed genes in each functional category is represented by the block size and by a colour gradient spanning from light to dark and is distinct for each organ.</a:t>
            </a:r>
            <a:endParaRPr lang="es-MX" sz="1200" dirty="0">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0844434B-6129-4EFC-8D6E-881D22B13A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02" y="720000"/>
            <a:ext cx="6120396" cy="5760732"/>
          </a:xfrm>
          <a:prstGeom prst="rect">
            <a:avLst/>
          </a:prstGeom>
        </p:spPr>
      </p:pic>
    </p:spTree>
    <p:extLst>
      <p:ext uri="{BB962C8B-B14F-4D97-AF65-F5344CB8AC3E}">
        <p14:creationId xmlns:p14="http://schemas.microsoft.com/office/powerpoint/2010/main" val="17076176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2" descr="Imagen que contiene texto, mapa&#10;&#10;Descripción generada automáticamente">
            <a:extLst>
              <a:ext uri="{FF2B5EF4-FFF2-40B4-BE49-F238E27FC236}">
                <a16:creationId xmlns:a16="http://schemas.microsoft.com/office/drawing/2014/main" id="{A97A5FDB-33CF-4835-A2CA-F4D7D91CC6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970" y="288000"/>
            <a:ext cx="6480061" cy="7559055"/>
          </a:xfrm>
          <a:prstGeom prst="rect">
            <a:avLst/>
          </a:prstGeom>
        </p:spPr>
      </p:pic>
      <p:sp>
        <p:nvSpPr>
          <p:cNvPr id="2" name="TextBox 1">
            <a:extLst>
              <a:ext uri="{FF2B5EF4-FFF2-40B4-BE49-F238E27FC236}">
                <a16:creationId xmlns:a16="http://schemas.microsoft.com/office/drawing/2014/main" id="{ECDE2BFA-E118-4B6C-86FB-9BB8FEFE0697}"/>
              </a:ext>
            </a:extLst>
          </p:cNvPr>
          <p:cNvSpPr txBox="1"/>
          <p:nvPr/>
        </p:nvSpPr>
        <p:spPr>
          <a:xfrm>
            <a:off x="367200" y="7848000"/>
            <a:ext cx="6120000" cy="1200329"/>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S4</a:t>
            </a:r>
            <a:r>
              <a:rPr lang="en-GB" sz="1200" dirty="0">
                <a:latin typeface="Times New Roman" panose="02020603050405020304" pitchFamily="18" charset="0"/>
                <a:cs typeface="Times New Roman" panose="02020603050405020304" pitchFamily="18" charset="0"/>
              </a:rPr>
              <a:t>: RT-qPCR validation of RNA-</a:t>
            </a:r>
            <a:r>
              <a:rPr lang="en-GB" sz="1200" dirty="0" err="1">
                <a:latin typeface="Times New Roman" panose="02020603050405020304" pitchFamily="18" charset="0"/>
                <a:cs typeface="Times New Roman" panose="02020603050405020304" pitchFamily="18" charset="0"/>
              </a:rPr>
              <a:t>Seq</a:t>
            </a:r>
            <a:r>
              <a:rPr lang="en-GB" sz="1200" dirty="0">
                <a:latin typeface="Times New Roman" panose="02020603050405020304" pitchFamily="18" charset="0"/>
                <a:cs typeface="Times New Roman" panose="02020603050405020304" pitchFamily="18" charset="0"/>
              </a:rPr>
              <a:t> data. The left Y-axis represents the relative expression level obtained by RT-qPCR (blue bars), and the right Y-axis represents FPKM values calculated using the RNA-</a:t>
            </a:r>
            <a:r>
              <a:rPr lang="en-GB" sz="1200" dirty="0" err="1">
                <a:latin typeface="Times New Roman" panose="02020603050405020304" pitchFamily="18" charset="0"/>
                <a:cs typeface="Times New Roman" panose="02020603050405020304" pitchFamily="18" charset="0"/>
              </a:rPr>
              <a:t>seq</a:t>
            </a:r>
            <a:r>
              <a:rPr lang="en-GB" sz="1200" dirty="0">
                <a:latin typeface="Times New Roman" panose="02020603050405020304" pitchFamily="18" charset="0"/>
                <a:cs typeface="Times New Roman" panose="02020603050405020304" pitchFamily="18" charset="0"/>
              </a:rPr>
              <a:t> dataset (orange lines). Three independent </a:t>
            </a:r>
            <a:r>
              <a:rPr lang="en-GB" sz="1200" dirty="0" err="1">
                <a:latin typeface="Times New Roman" panose="02020603050405020304" pitchFamily="18" charset="0"/>
                <a:cs typeface="Times New Roman" panose="02020603050405020304" pitchFamily="18" charset="0"/>
              </a:rPr>
              <a:t>tecnical</a:t>
            </a:r>
            <a:r>
              <a:rPr lang="en-GB" sz="1200" dirty="0">
                <a:latin typeface="Times New Roman" panose="02020603050405020304" pitchFamily="18" charset="0"/>
                <a:cs typeface="Times New Roman" panose="02020603050405020304" pitchFamily="18" charset="0"/>
              </a:rPr>
              <a:t> replicates were used in the RT-qPCR assays. Error bars represent the standard deviation. In the lower right corner, a comparison of the gene expression ratios from RT-qPCR and RNA-</a:t>
            </a:r>
            <a:r>
              <a:rPr lang="en-GB" sz="1200" dirty="0" err="1">
                <a:latin typeface="Times New Roman" panose="02020603050405020304" pitchFamily="18" charset="0"/>
                <a:cs typeface="Times New Roman" panose="02020603050405020304" pitchFamily="18" charset="0"/>
              </a:rPr>
              <a:t>Seq</a:t>
            </a:r>
            <a:r>
              <a:rPr lang="en-GB" sz="1200" dirty="0">
                <a:latin typeface="Times New Roman" panose="02020603050405020304" pitchFamily="18" charset="0"/>
                <a:cs typeface="Times New Roman" panose="02020603050405020304" pitchFamily="18" charset="0"/>
              </a:rPr>
              <a:t> data are shown.</a:t>
            </a:r>
            <a:endParaRPr lang="es-MX"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311826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119E877-24A5-49CA-955D-C041AB52E27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02" y="648000"/>
            <a:ext cx="6120396" cy="6227077"/>
          </a:xfrm>
          <a:prstGeom prst="rect">
            <a:avLst/>
          </a:prstGeom>
        </p:spPr>
      </p:pic>
      <p:sp>
        <p:nvSpPr>
          <p:cNvPr id="2" name="TextBox 1">
            <a:extLst>
              <a:ext uri="{FF2B5EF4-FFF2-40B4-BE49-F238E27FC236}">
                <a16:creationId xmlns:a16="http://schemas.microsoft.com/office/drawing/2014/main" id="{8952F41D-1752-4577-8416-6C5515C1C5DD}"/>
              </a:ext>
            </a:extLst>
          </p:cNvPr>
          <p:cNvSpPr txBox="1"/>
          <p:nvPr/>
        </p:nvSpPr>
        <p:spPr>
          <a:xfrm>
            <a:off x="367200" y="6948000"/>
            <a:ext cx="6120000" cy="1569660"/>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S5</a:t>
            </a:r>
            <a:r>
              <a:rPr lang="en-GB" sz="1200" dirty="0">
                <a:latin typeface="Times New Roman" panose="02020603050405020304" pitchFamily="18" charset="0"/>
                <a:cs typeface="Times New Roman" panose="02020603050405020304" pitchFamily="18" charset="0"/>
              </a:rPr>
              <a:t>: Biosynthetic pathway of </a:t>
            </a:r>
            <a:r>
              <a:rPr lang="en-GB" sz="1200" dirty="0" err="1">
                <a:latin typeface="Times New Roman" panose="02020603050405020304" pitchFamily="18" charset="0"/>
                <a:cs typeface="Times New Roman" panose="02020603050405020304" pitchFamily="18" charset="0"/>
              </a:rPr>
              <a:t>magnoflorine</a:t>
            </a:r>
            <a:r>
              <a:rPr lang="en-GB" sz="1200" dirty="0">
                <a:latin typeface="Times New Roman" panose="02020603050405020304" pitchFamily="18" charset="0"/>
                <a:cs typeface="Times New Roman" panose="02020603050405020304" pitchFamily="18" charset="0"/>
              </a:rPr>
              <a:t> and morphine. Multiple arrowheads denote more than one enzymatic step. Enzymes involved in each step and which have been functionally characterized in some plant species are abbreviated and highlighted in red. Abbreviations (acronyms): TYDC, tyrosine decarboxylase; NCS, (S)-</a:t>
            </a:r>
            <a:r>
              <a:rPr lang="en-GB" sz="1200" dirty="0" err="1">
                <a:latin typeface="Times New Roman" panose="02020603050405020304" pitchFamily="18" charset="0"/>
                <a:cs typeface="Times New Roman" panose="02020603050405020304" pitchFamily="18" charset="0"/>
              </a:rPr>
              <a:t>norcoclaurine</a:t>
            </a:r>
            <a:r>
              <a:rPr lang="en-GB" sz="1200" dirty="0">
                <a:latin typeface="Times New Roman" panose="02020603050405020304" pitchFamily="18" charset="0"/>
                <a:cs typeface="Times New Roman" panose="02020603050405020304" pitchFamily="18" charset="0"/>
              </a:rPr>
              <a:t> synthase; 6OMT, (S)-</a:t>
            </a:r>
            <a:r>
              <a:rPr lang="en-GB" sz="1200" dirty="0" err="1">
                <a:latin typeface="Times New Roman" panose="02020603050405020304" pitchFamily="18" charset="0"/>
                <a:cs typeface="Times New Roman" panose="02020603050405020304" pitchFamily="18" charset="0"/>
              </a:rPr>
              <a:t>norcoclaurine</a:t>
            </a:r>
            <a:r>
              <a:rPr lang="en-GB" sz="1200" dirty="0">
                <a:latin typeface="Times New Roman" panose="02020603050405020304" pitchFamily="18" charset="0"/>
                <a:cs typeface="Times New Roman" panose="02020603050405020304" pitchFamily="18" charset="0"/>
              </a:rPr>
              <a:t> 6-O-methyltransferase; CNMT, (S)-</a:t>
            </a:r>
            <a:r>
              <a:rPr lang="en-GB" sz="1200" dirty="0" err="1">
                <a:latin typeface="Times New Roman" panose="02020603050405020304" pitchFamily="18" charset="0"/>
                <a:cs typeface="Times New Roman" panose="02020603050405020304" pitchFamily="18" charset="0"/>
              </a:rPr>
              <a:t>coclaurine</a:t>
            </a:r>
            <a:r>
              <a:rPr lang="en-GB" sz="1200" dirty="0">
                <a:latin typeface="Times New Roman" panose="02020603050405020304" pitchFamily="18" charset="0"/>
                <a:cs typeface="Times New Roman" panose="02020603050405020304" pitchFamily="18" charset="0"/>
              </a:rPr>
              <a:t> N-methyltransferase; NMCH, (S)-N-</a:t>
            </a:r>
            <a:r>
              <a:rPr lang="en-GB" sz="1200" dirty="0" err="1">
                <a:latin typeface="Times New Roman" panose="02020603050405020304" pitchFamily="18" charset="0"/>
                <a:cs typeface="Times New Roman" panose="02020603050405020304" pitchFamily="18" charset="0"/>
              </a:rPr>
              <a:t>methylcoclaurine</a:t>
            </a:r>
            <a:r>
              <a:rPr lang="en-GB" sz="1200" dirty="0">
                <a:latin typeface="Times New Roman" panose="02020603050405020304" pitchFamily="18" charset="0"/>
                <a:cs typeface="Times New Roman" panose="02020603050405020304" pitchFamily="18" charset="0"/>
              </a:rPr>
              <a:t> 30-hydroxylase (CYP80B subfamily); 4'OMT, (S)3'-hydroxy N-</a:t>
            </a:r>
            <a:r>
              <a:rPr lang="en-GB" sz="1200" dirty="0" err="1">
                <a:latin typeface="Times New Roman" panose="02020603050405020304" pitchFamily="18" charset="0"/>
                <a:cs typeface="Times New Roman" panose="02020603050405020304" pitchFamily="18" charset="0"/>
              </a:rPr>
              <a:t>methylcoclaurine</a:t>
            </a:r>
            <a:r>
              <a:rPr lang="en-GB" sz="1200" dirty="0">
                <a:latin typeface="Times New Roman" panose="02020603050405020304" pitchFamily="18" charset="0"/>
                <a:cs typeface="Times New Roman" panose="02020603050405020304" pitchFamily="18" charset="0"/>
              </a:rPr>
              <a:t> 4'-O-methyltransferase; CTS, (S)-</a:t>
            </a:r>
            <a:r>
              <a:rPr lang="en-GB" sz="1200" dirty="0" err="1">
                <a:latin typeface="Times New Roman" panose="02020603050405020304" pitchFamily="18" charset="0"/>
                <a:cs typeface="Times New Roman" panose="02020603050405020304" pitchFamily="18" charset="0"/>
              </a:rPr>
              <a:t>corytuberine</a:t>
            </a:r>
            <a:r>
              <a:rPr lang="en-GB" sz="1200" dirty="0">
                <a:latin typeface="Times New Roman" panose="02020603050405020304" pitchFamily="18" charset="0"/>
                <a:cs typeface="Times New Roman" panose="02020603050405020304" pitchFamily="18" charset="0"/>
              </a:rPr>
              <a:t> synthase (CYP80G2); RNMT, reticuline N-methyltransferase.</a:t>
            </a:r>
            <a:endParaRPr lang="es-MX"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79989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585DF2-4B71-45BA-8FAF-25B6F1603F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8802" y="900000"/>
            <a:ext cx="6120396" cy="5617475"/>
          </a:xfrm>
          <a:prstGeom prst="rect">
            <a:avLst/>
          </a:prstGeom>
        </p:spPr>
      </p:pic>
      <p:sp>
        <p:nvSpPr>
          <p:cNvPr id="5" name="TextBox 4">
            <a:extLst>
              <a:ext uri="{FF2B5EF4-FFF2-40B4-BE49-F238E27FC236}">
                <a16:creationId xmlns:a16="http://schemas.microsoft.com/office/drawing/2014/main" id="{7ECE4737-12DD-4D28-80B6-18783A646C9D}"/>
              </a:ext>
            </a:extLst>
          </p:cNvPr>
          <p:cNvSpPr txBox="1"/>
          <p:nvPr/>
        </p:nvSpPr>
        <p:spPr>
          <a:xfrm>
            <a:off x="367200" y="6660000"/>
            <a:ext cx="6120000" cy="1200329"/>
          </a:xfrm>
          <a:prstGeom prst="rect">
            <a:avLst/>
          </a:prstGeom>
          <a:noFill/>
        </p:spPr>
        <p:txBody>
          <a:bodyPr wrap="square" rtlCol="0">
            <a:spAutoFit/>
          </a:bodyPr>
          <a:lstStyle/>
          <a:p>
            <a:pPr algn="just"/>
            <a:r>
              <a:rPr lang="en-GB" sz="1200" b="1" dirty="0">
                <a:latin typeface="Times New Roman" panose="02020603050405020304" pitchFamily="18" charset="0"/>
                <a:cs typeface="Times New Roman" panose="02020603050405020304" pitchFamily="18" charset="0"/>
              </a:rPr>
              <a:t>Supplementary figure S6</a:t>
            </a:r>
            <a:r>
              <a:rPr lang="en-GB" sz="1200" dirty="0">
                <a:latin typeface="Times New Roman" panose="02020603050405020304" pitchFamily="18" charset="0"/>
                <a:cs typeface="Times New Roman" panose="02020603050405020304" pitchFamily="18" charset="0"/>
              </a:rPr>
              <a:t>: Putative identification by ion search and HRMS analysis of </a:t>
            </a:r>
            <a:r>
              <a:rPr lang="en-GB" sz="1200" dirty="0" err="1">
                <a:latin typeface="Times New Roman" panose="02020603050405020304" pitchFamily="18" charset="0"/>
                <a:cs typeface="Times New Roman" panose="02020603050405020304" pitchFamily="18" charset="0"/>
              </a:rPr>
              <a:t>magnoflorine</a:t>
            </a:r>
            <a:r>
              <a:rPr lang="en-GB" sz="1200" dirty="0">
                <a:latin typeface="Times New Roman" panose="02020603050405020304" pitchFamily="18" charset="0"/>
                <a:cs typeface="Times New Roman" panose="02020603050405020304" pitchFamily="18" charset="0"/>
              </a:rPr>
              <a:t>, </a:t>
            </a:r>
            <a:r>
              <a:rPr lang="en-GB" sz="1200" dirty="0" err="1">
                <a:latin typeface="Times New Roman" panose="02020603050405020304" pitchFamily="18" charset="0"/>
                <a:cs typeface="Times New Roman" panose="02020603050405020304" pitchFamily="18" charset="0"/>
              </a:rPr>
              <a:t>taspine</a:t>
            </a:r>
            <a:r>
              <a:rPr lang="en-GB" sz="1200" dirty="0">
                <a:latin typeface="Times New Roman" panose="02020603050405020304" pitchFamily="18" charset="0"/>
                <a:cs typeface="Times New Roman" panose="02020603050405020304" pitchFamily="18" charset="0"/>
              </a:rPr>
              <a:t> and some of their intermediates. In addition to </a:t>
            </a:r>
            <a:r>
              <a:rPr lang="en-GB" sz="1200" dirty="0" err="1">
                <a:latin typeface="Times New Roman" panose="02020603050405020304" pitchFamily="18" charset="0"/>
                <a:cs typeface="Times New Roman" panose="02020603050405020304" pitchFamily="18" charset="0"/>
              </a:rPr>
              <a:t>magnoflorine</a:t>
            </a:r>
            <a:r>
              <a:rPr lang="en-GB" sz="1200" dirty="0">
                <a:latin typeface="Times New Roman" panose="02020603050405020304" pitchFamily="18" charset="0"/>
                <a:cs typeface="Times New Roman" panose="02020603050405020304" pitchFamily="18" charset="0"/>
              </a:rPr>
              <a:t> and </a:t>
            </a:r>
            <a:r>
              <a:rPr lang="en-GB" sz="1200" dirty="0" err="1">
                <a:latin typeface="Times New Roman" panose="02020603050405020304" pitchFamily="18" charset="0"/>
                <a:cs typeface="Times New Roman" panose="02020603050405020304" pitchFamily="18" charset="0"/>
              </a:rPr>
              <a:t>taspine</a:t>
            </a:r>
            <a:r>
              <a:rPr lang="en-GB" sz="1200" dirty="0">
                <a:latin typeface="Times New Roman" panose="02020603050405020304" pitchFamily="18" charset="0"/>
                <a:cs typeface="Times New Roman" panose="02020603050405020304" pitchFamily="18" charset="0"/>
              </a:rPr>
              <a:t>, intermediary metabolites such as (S)-reticuline and (S)-</a:t>
            </a:r>
            <a:r>
              <a:rPr lang="en-GB" sz="1200" dirty="0" err="1">
                <a:latin typeface="Times New Roman" panose="02020603050405020304" pitchFamily="18" charset="0"/>
                <a:cs typeface="Times New Roman" panose="02020603050405020304" pitchFamily="18" charset="0"/>
              </a:rPr>
              <a:t>corytuberine</a:t>
            </a:r>
            <a:r>
              <a:rPr lang="en-GB" sz="1200" dirty="0">
                <a:latin typeface="Times New Roman" panose="02020603050405020304" pitchFamily="18" charset="0"/>
                <a:cs typeface="Times New Roman" panose="02020603050405020304" pitchFamily="18" charset="0"/>
              </a:rPr>
              <a:t> or </a:t>
            </a:r>
            <a:r>
              <a:rPr lang="en-GB" sz="1200" dirty="0" err="1">
                <a:latin typeface="Times New Roman" panose="02020603050405020304" pitchFamily="18" charset="0"/>
                <a:cs typeface="Times New Roman" panose="02020603050405020304" pitchFamily="18" charset="0"/>
              </a:rPr>
              <a:t>magnoflorine</a:t>
            </a:r>
            <a:r>
              <a:rPr lang="en-GB" sz="1200" dirty="0">
                <a:latin typeface="Times New Roman" panose="02020603050405020304" pitchFamily="18" charset="0"/>
                <a:cs typeface="Times New Roman" panose="02020603050405020304" pitchFamily="18" charset="0"/>
              </a:rPr>
              <a:t> methine and </a:t>
            </a:r>
            <a:r>
              <a:rPr lang="en-GB" sz="1200" dirty="0" err="1">
                <a:latin typeface="Times New Roman" panose="02020603050405020304" pitchFamily="18" charset="0"/>
                <a:cs typeface="Times New Roman" panose="02020603050405020304" pitchFamily="18" charset="0"/>
              </a:rPr>
              <a:t>taspinic</a:t>
            </a:r>
            <a:r>
              <a:rPr lang="en-GB" sz="1200" dirty="0">
                <a:latin typeface="Times New Roman" panose="02020603050405020304" pitchFamily="18" charset="0"/>
                <a:cs typeface="Times New Roman" panose="02020603050405020304" pitchFamily="18" charset="0"/>
              </a:rPr>
              <a:t> acid, were putatively identified and quantified using the mass peak areas of these metabolites obtained from analysis of the methanolic fraction from roots, stems, leaves and flowers of </a:t>
            </a:r>
            <a:r>
              <a:rPr lang="en-GB" sz="1200" i="1" dirty="0">
                <a:latin typeface="Times New Roman" panose="02020603050405020304" pitchFamily="18" charset="0"/>
                <a:cs typeface="Times New Roman" panose="02020603050405020304" pitchFamily="18" charset="0"/>
              </a:rPr>
              <a:t>C. </a:t>
            </a:r>
            <a:r>
              <a:rPr lang="en-GB" sz="1200" i="1" dirty="0" err="1">
                <a:latin typeface="Times New Roman" panose="02020603050405020304" pitchFamily="18" charset="0"/>
                <a:cs typeface="Times New Roman" panose="02020603050405020304" pitchFamily="18" charset="0"/>
              </a:rPr>
              <a:t>draco</a:t>
            </a:r>
            <a:r>
              <a:rPr lang="en-GB" sz="1200" dirty="0">
                <a:latin typeface="Times New Roman" panose="02020603050405020304" pitchFamily="18" charset="0"/>
                <a:cs typeface="Times New Roman" panose="02020603050405020304" pitchFamily="18" charset="0"/>
              </a:rPr>
              <a:t>.</a:t>
            </a:r>
            <a:endParaRPr lang="es-MX"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55920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165</TotalTime>
  <Words>612</Words>
  <Application>Microsoft Office PowerPoint</Application>
  <PresentationFormat>Letter Paper (8.5x11 in)</PresentationFormat>
  <Paragraphs>6</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Enrique Ibarra-Laclette</dc:creator>
  <cp:lastModifiedBy>Enrique Ibarra-Laclette</cp:lastModifiedBy>
  <cp:revision>10</cp:revision>
  <dcterms:created xsi:type="dcterms:W3CDTF">2019-03-06T16:44:06Z</dcterms:created>
  <dcterms:modified xsi:type="dcterms:W3CDTF">2019-10-19T01:40:06Z</dcterms:modified>
</cp:coreProperties>
</file>