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6" r:id="rId1"/>
    <p:sldMasterId id="2147484459" r:id="rId2"/>
    <p:sldMasterId id="2147484471" r:id="rId3"/>
  </p:sldMasterIdLst>
  <p:handoutMasterIdLst>
    <p:handoutMasterId r:id="rId10"/>
  </p:handoutMasterIdLst>
  <p:sldIdLst>
    <p:sldId id="258" r:id="rId4"/>
    <p:sldId id="264" r:id="rId5"/>
    <p:sldId id="266" r:id="rId6"/>
    <p:sldId id="267" r:id="rId7"/>
    <p:sldId id="268" r:id="rId8"/>
    <p:sldId id="265" r:id="rId9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5ECF3"/>
    <a:srgbClr val="C2D1E2"/>
    <a:srgbClr val="E9F2F5"/>
    <a:srgbClr val="F3CC75"/>
    <a:srgbClr val="EBAD21"/>
    <a:srgbClr val="FAEBC7"/>
    <a:srgbClr val="D2C79C"/>
    <a:srgbClr val="E7D8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85" d="100"/>
          <a:sy n="185" d="100"/>
        </p:scale>
        <p:origin x="300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gs" Target="tags/tag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CAA2974-B8B3-4DFD-97D0-0F56117FC3FD}" type="datetimeFigureOut">
              <a:rPr lang="en-US" altLang="en-US"/>
              <a:pPr>
                <a:defRPr/>
              </a:pPr>
              <a:t>5/26/2019</a:t>
            </a:fld>
            <a:endParaRPr lang="en-US" altLang="en-US"/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8500BB91-4637-4970-8DCF-898FDD5DBA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2846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00926-B983-4603-B78D-043346203126}" type="datetimeFigureOut">
              <a:rPr lang="en-US" altLang="en-US"/>
              <a:pPr>
                <a:defRPr/>
              </a:pPr>
              <a:t>5/26/2019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6EA2E-8BA2-43ED-AE8B-8619F5D5D2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98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E68E6-CF91-4716-9544-97C602D9A5E8}" type="datetimeFigureOut">
              <a:rPr lang="en-US" altLang="en-US"/>
              <a:pPr>
                <a:defRPr/>
              </a:pPr>
              <a:t>5/26/2019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B62ED-51D9-4D1A-A777-8C21355B57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108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2551-145A-4EAB-9093-0C8F2A0FFC2E}" type="datetimeFigureOut">
              <a:rPr lang="en-US" altLang="en-US"/>
              <a:pPr>
                <a:defRPr/>
              </a:pPr>
              <a:t>5/26/2019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DF15A-5F74-40CE-91D0-092263D127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5920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8CFD5-3A61-4416-B6D6-C0900AD7C10C}" type="datetimeFigureOut">
              <a:rPr lang="en-US" altLang="en-US"/>
              <a:pPr>
                <a:defRPr/>
              </a:pPr>
              <a:t>5/26/2019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BBBCC-EA15-4047-91DB-7B4CA17C78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171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5F8DD-2019-451B-A9A9-DF878D617477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797D5-3D20-437B-9BE8-652529449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807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CC040-FF0E-4440-AE51-6155E9A912FD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3F305-4E83-42DA-A096-AED281043B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753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741CE-4194-4D10-B421-247943E43988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6B645-1023-4B67-A0F6-FEBC42829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0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81595-DFF9-49D0-BE82-E778861C72F4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E94DC-F7D3-4F79-8237-EF611DD154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8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BECF0-83DF-457F-AABF-46671E761E3D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4A501-0125-4E13-BA76-B03B55015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8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9399C-CBDB-46E0-AE49-FA900086ED6C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B8C88-058B-4932-8EEA-54A2A060A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229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56FDB-4FE7-414A-AE74-ED25010F4F8D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895BD-7C3B-4245-92DC-1732D7CF1C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929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56B06-A335-40C1-89B8-1D6EBA52563A}" type="datetimeFigureOut">
              <a:rPr lang="en-US" altLang="en-US"/>
              <a:pPr>
                <a:defRPr/>
              </a:pPr>
              <a:t>5/26/2019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3251B-D0D3-4AD3-8B38-970CDD9B5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3332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3E535-FABF-4032-AD5F-006C6C19A84A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E36A-9185-4BB8-8755-F96EA33217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538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3E8C-9F4B-4A04-90F1-EBA2C495C2DB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8B64-8481-4FFA-96B1-2923160A3B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76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BE671-F9A2-4D26-8967-F8DAF19AA4B2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18F06-EF06-4875-90AA-EC7D1D0196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10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C06DD-3895-4FBC-8FE2-D2AFB70FBB85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BB842-578E-4355-8F6E-FEF52B5516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176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A3F83-F954-42E1-9ECC-C013EB0835E7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AB6BD-C193-4510-B3BD-21C229BEFC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3408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53AD7-51DF-4404-9804-16CE756646B9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6CD45-B1CC-47E3-A233-24509A484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8414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0360B-DFFA-452F-B430-00E623291F0B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EB736-9FA2-4492-8611-7C411B22C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8578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679F7-635E-40C6-8580-83FA6D960780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C2283-85F7-4631-B8A4-8A7C32026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3060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A4A17-1C88-4D22-B1DE-B4260A7C1E21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930B4-5CA3-48E1-B000-EBC3633F8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732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9D23B-DE3E-462B-8A31-391EE3E36F8F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95B83-0445-436F-A0D0-F37862840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026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713F8-108A-41FF-898D-2D82DD910C21}" type="datetimeFigureOut">
              <a:rPr lang="en-US" altLang="en-US"/>
              <a:pPr>
                <a:defRPr/>
              </a:pPr>
              <a:t>5/26/2019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06ED-E199-4B13-AC5E-044C30DB6B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77524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92729-E1BC-4600-B40B-D02E5394AF88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E4BC7-BF84-48B7-8DA4-3F69E5E2F5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727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157FA-589A-47FD-B048-E889BC47FE34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6BDC9-FF88-478C-A626-FE42A5503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100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B7BDF-8624-4D54-BBED-CDEA6E71656E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0B1DF-5490-4D08-835C-DBBAD046AE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21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83B96-FDB0-485C-9D2F-D2AF25CF35A5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5454D-E06F-462D-B3D6-01EA05348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2381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369F3-4DCB-4BA5-8CAF-F36C85987903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21323-2D76-423A-8E4A-E4BBF240C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888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28F7E-AE42-40C5-A706-3971190238A9}" type="datetimeFigureOut">
              <a:rPr lang="en-US" altLang="en-US"/>
              <a:pPr>
                <a:defRPr/>
              </a:pPr>
              <a:t>5/26/2019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7BF3D-17F2-4CB9-A9E4-9674944421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410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B359E-19EF-4F07-9356-99886EE4144C}" type="datetimeFigureOut">
              <a:rPr lang="en-US" altLang="en-US"/>
              <a:pPr>
                <a:defRPr/>
              </a:pPr>
              <a:t>5/26/2019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AA2A8-C8A1-4DA3-9DE0-5A357E3DC2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827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9B600-FFF0-4F56-AB5A-A6B99E22E3E4}" type="datetimeFigureOut">
              <a:rPr lang="en-US" altLang="en-US"/>
              <a:pPr>
                <a:defRPr/>
              </a:pPr>
              <a:t>5/26/2019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07130-DE73-4706-8EF2-9584D44275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050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B09B1-0483-4E75-A96E-8308B7D5BCC9}" type="datetimeFigureOut">
              <a:rPr lang="en-US" altLang="en-US"/>
              <a:pPr>
                <a:defRPr/>
              </a:pPr>
              <a:t>5/26/2019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ED452-7DEA-48DB-81A8-2DE0794F84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3660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B4326-4EDE-45E5-8420-399F8AB93472}" type="datetimeFigureOut">
              <a:rPr lang="en-US" altLang="en-US"/>
              <a:pPr>
                <a:defRPr/>
              </a:pPr>
              <a:t>5/26/2019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FE2C2-AE53-47A3-B4B7-BEAF0DF88E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37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D0AD7-1166-4719-B671-1DA1975660B8}" type="datetimeFigureOut">
              <a:rPr lang="en-US" altLang="en-US"/>
              <a:pPr>
                <a:defRPr/>
              </a:pPr>
              <a:t>5/26/2019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65496-A7E0-4B5B-93F7-20CB56ACA5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3660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 txBox="1">
            <a:spLocks/>
          </p:cNvSpPr>
          <p:nvPr userDrawn="1"/>
        </p:nvSpPr>
        <p:spPr bwMode="auto">
          <a:xfrm>
            <a:off x="1905000" y="64008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1200" smtClean="0">
              <a:solidFill>
                <a:srgbClr val="898989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7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50FC6B7-CD98-4CFF-824B-6F2461379FC2}" type="datetimeFigureOut">
              <a:rPr lang="en-US" altLang="en-US"/>
              <a:pPr>
                <a:defRPr/>
              </a:pPr>
              <a:t>5/26/2019</a:t>
            </a:fld>
            <a:endParaRPr lang="en-US" altLang="en-US"/>
          </a:p>
        </p:txBody>
      </p:sp>
      <p:sp>
        <p:nvSpPr>
          <p:cNvPr id="3078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34B7A24-3368-4EAE-A399-A836B1696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2" r:id="rId1"/>
    <p:sldLayoutId id="2147484473" r:id="rId2"/>
    <p:sldLayoutId id="2147484474" r:id="rId3"/>
    <p:sldLayoutId id="2147484475" r:id="rId4"/>
    <p:sldLayoutId id="2147484476" r:id="rId5"/>
    <p:sldLayoutId id="2147484477" r:id="rId6"/>
    <p:sldLayoutId id="2147484478" r:id="rId7"/>
    <p:sldLayoutId id="2147484479" r:id="rId8"/>
    <p:sldLayoutId id="2147484480" r:id="rId9"/>
    <p:sldLayoutId id="2147484481" r:id="rId10"/>
    <p:sldLayoutId id="2147484482" r:id="rId11"/>
    <p:sldLayoutId id="214748448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AC2F23-DA1F-490E-B89F-716E3A9C71BD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465F597-4073-4F80-81F2-F1BA18806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85" r:id="rId2"/>
    <p:sldLayoutId id="2147484486" r:id="rId3"/>
    <p:sldLayoutId id="2147484487" r:id="rId4"/>
    <p:sldLayoutId id="2147484488" r:id="rId5"/>
    <p:sldLayoutId id="2147484489" r:id="rId6"/>
    <p:sldLayoutId id="2147484490" r:id="rId7"/>
    <p:sldLayoutId id="2147484491" r:id="rId8"/>
    <p:sldLayoutId id="2147484492" r:id="rId9"/>
    <p:sldLayoutId id="2147484493" r:id="rId10"/>
    <p:sldLayoutId id="2147484494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EE7EC3-1DAC-4B8C-BBC4-4417CBD42DDB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3CEFFC1-DE4F-4407-9990-9DEEC7E8FB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5" r:id="rId1"/>
    <p:sldLayoutId id="2147484496" r:id="rId2"/>
    <p:sldLayoutId id="2147484497" r:id="rId3"/>
    <p:sldLayoutId id="2147484498" r:id="rId4"/>
    <p:sldLayoutId id="2147484499" r:id="rId5"/>
    <p:sldLayoutId id="2147484500" r:id="rId6"/>
    <p:sldLayoutId id="2147484501" r:id="rId7"/>
    <p:sldLayoutId id="2147484502" r:id="rId8"/>
    <p:sldLayoutId id="2147484503" r:id="rId9"/>
    <p:sldLayoutId id="2147484504" r:id="rId10"/>
    <p:sldLayoutId id="214748450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0" y="6483574"/>
            <a:ext cx="2057400" cy="2415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Sophia R. Larson, M.D.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</a:t>
            </a:r>
            <a:r>
              <a:rPr lang="en-US" sz="1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Cardiology   |   </a:t>
            </a: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Official Journal of the American Society of Nuclear Cardiology</a:t>
            </a:r>
          </a:p>
        </p:txBody>
      </p:sp>
      <p:sp>
        <p:nvSpPr>
          <p:cNvPr id="4102" name="Title 1"/>
          <p:cNvSpPr>
            <a:spLocks noGrp="1"/>
          </p:cNvSpPr>
          <p:nvPr>
            <p:ph type="ctrTitle"/>
          </p:nvPr>
        </p:nvSpPr>
        <p:spPr>
          <a:xfrm>
            <a:off x="609600" y="990600"/>
            <a:ext cx="7772400" cy="1371600"/>
          </a:xfrm>
          <a:ln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altLang="en-US" sz="3600" dirty="0">
                <a:latin typeface="+mn-lt"/>
              </a:rPr>
              <a:t>Characterization of a Highly Effective Preparation for Suppression of Myocardial Glucose Utilization</a:t>
            </a:r>
            <a:endParaRPr lang="en-US" altLang="en-US" sz="7200" dirty="0" smtClean="0">
              <a:latin typeface="+mn-lt"/>
            </a:endParaRPr>
          </a:p>
        </p:txBody>
      </p:sp>
      <p:sp>
        <p:nvSpPr>
          <p:cNvPr id="4103" name="Subtitle 3"/>
          <p:cNvSpPr>
            <a:spLocks noGrp="1"/>
          </p:cNvSpPr>
          <p:nvPr>
            <p:ph type="subTitle" idx="1"/>
          </p:nvPr>
        </p:nvSpPr>
        <p:spPr>
          <a:xfrm>
            <a:off x="457200" y="2514034"/>
            <a:ext cx="8382000" cy="3454251"/>
          </a:xfrm>
          <a:ln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600" dirty="0"/>
              <a:t>Sophia R. Larson, </a:t>
            </a:r>
            <a:r>
              <a:rPr lang="en-US" sz="1600" dirty="0" err="1"/>
              <a:t>MD,</a:t>
            </a:r>
            <a:r>
              <a:rPr lang="en-US" sz="1600" baseline="30000" dirty="0" err="1"/>
              <a:t>a</a:t>
            </a:r>
            <a:r>
              <a:rPr lang="en-US" sz="1600" dirty="0"/>
              <a:t> Justin A. Pieper, </a:t>
            </a:r>
            <a:r>
              <a:rPr lang="en-US" sz="1600" dirty="0" err="1"/>
              <a:t>MD,</a:t>
            </a:r>
            <a:r>
              <a:rPr lang="en-US" sz="1600" baseline="30000" dirty="0" err="1"/>
              <a:t>a</a:t>
            </a:r>
            <a:r>
              <a:rPr lang="en-US" sz="1600" dirty="0"/>
              <a:t> Edward A. Hulten, MD, </a:t>
            </a:r>
            <a:r>
              <a:rPr lang="en-US" sz="1600" dirty="0" err="1" smtClean="0"/>
              <a:t>MPH,</a:t>
            </a:r>
            <a:r>
              <a:rPr lang="en-US" sz="1600" baseline="30000" dirty="0" err="1" smtClean="0"/>
              <a:t>b</a:t>
            </a:r>
            <a:r>
              <a:rPr lang="en-US" sz="1600" dirty="0"/>
              <a:t>  </a:t>
            </a:r>
            <a:r>
              <a:rPr lang="en-US" sz="1600" dirty="0" smtClean="0"/>
              <a:t>            Edward </a:t>
            </a:r>
            <a:r>
              <a:rPr lang="en-US" sz="1600" dirty="0"/>
              <a:t>P. Ficaro, </a:t>
            </a:r>
            <a:r>
              <a:rPr lang="en-US" sz="1600" dirty="0" err="1"/>
              <a:t>PhD,</a:t>
            </a:r>
            <a:r>
              <a:rPr lang="en-US" sz="1600" baseline="30000" dirty="0" err="1"/>
              <a:t>c</a:t>
            </a:r>
            <a:r>
              <a:rPr lang="en-US" sz="1600" dirty="0"/>
              <a:t> James R. Corbett, </a:t>
            </a:r>
            <a:r>
              <a:rPr lang="en-US" sz="1600" dirty="0" err="1"/>
              <a:t>MD,</a:t>
            </a:r>
            <a:r>
              <a:rPr lang="en-US" sz="1600" baseline="30000" dirty="0" err="1"/>
              <a:t>d,e</a:t>
            </a:r>
            <a:r>
              <a:rPr lang="en-US" sz="1600" dirty="0"/>
              <a:t> Venkatesh L. Murthy, MD, </a:t>
            </a:r>
            <a:r>
              <a:rPr lang="en-US" sz="1600" dirty="0" err="1"/>
              <a:t>PhD,</a:t>
            </a:r>
            <a:r>
              <a:rPr lang="en-US" sz="1600" baseline="30000" dirty="0" err="1"/>
              <a:t>d,e</a:t>
            </a:r>
            <a:r>
              <a:rPr lang="en-US" sz="1600" baseline="30000" dirty="0"/>
              <a:t>*</a:t>
            </a:r>
            <a:r>
              <a:rPr lang="en-US" sz="1600" dirty="0"/>
              <a:t> and Richard L. Weinberg, MD, </a:t>
            </a:r>
            <a:r>
              <a:rPr lang="en-US" sz="1600" dirty="0" err="1"/>
              <a:t>PhD</a:t>
            </a:r>
            <a:r>
              <a:rPr lang="en-US" sz="1600" baseline="30000" dirty="0" err="1"/>
              <a:t>d</a:t>
            </a:r>
            <a:r>
              <a:rPr lang="en-US" sz="1600" baseline="30000" dirty="0" smtClean="0"/>
              <a:t>*</a:t>
            </a:r>
          </a:p>
          <a:p>
            <a:pPr algn="l"/>
            <a:endParaRPr lang="en-US" sz="900" baseline="30000" dirty="0" smtClean="0"/>
          </a:p>
          <a:p>
            <a:pPr algn="l"/>
            <a:r>
              <a:rPr lang="en-US" sz="1400" baseline="30000" dirty="0" smtClean="0"/>
              <a:t>a </a:t>
            </a:r>
            <a:r>
              <a:rPr lang="en-US" sz="1400" dirty="0"/>
              <a:t>Department of Medicine, University of Michigan, Ann Arbor, MI</a:t>
            </a:r>
          </a:p>
          <a:p>
            <a:pPr algn="l"/>
            <a:r>
              <a:rPr lang="en-US" sz="1400" baseline="30000" dirty="0"/>
              <a:t>b </a:t>
            </a:r>
            <a:r>
              <a:rPr lang="en-US" sz="1400" dirty="0"/>
              <a:t>Fort Belvoir Community Hospital, VA and Uniformed Services University, Bethesda, MD</a:t>
            </a:r>
          </a:p>
          <a:p>
            <a:pPr algn="l"/>
            <a:r>
              <a:rPr lang="en-US" sz="1400" baseline="30000" dirty="0"/>
              <a:t>c </a:t>
            </a:r>
            <a:r>
              <a:rPr lang="en-US" sz="1400" dirty="0"/>
              <a:t>INVIA Medical Imaging Solutions, Ann Arbor, MI</a:t>
            </a:r>
          </a:p>
          <a:p>
            <a:pPr algn="l"/>
            <a:r>
              <a:rPr lang="en-US" sz="1400" baseline="30000" dirty="0"/>
              <a:t>d </a:t>
            </a:r>
            <a:r>
              <a:rPr lang="en-US" sz="1400" dirty="0"/>
              <a:t>Division of Cardiovascular Medicine, Department of Medicine, University of Michigan, Ann Arbor, MI</a:t>
            </a:r>
          </a:p>
          <a:p>
            <a:pPr algn="l"/>
            <a:r>
              <a:rPr lang="en-US" sz="1400" baseline="30000" dirty="0"/>
              <a:t>e </a:t>
            </a:r>
            <a:r>
              <a:rPr lang="en-US" sz="1400" dirty="0"/>
              <a:t>Division of Nuclear Medicine, Department of Radiology, University of Michigan, Ann Arbor, MI</a:t>
            </a:r>
          </a:p>
          <a:p>
            <a:endParaRPr lang="en-US" dirty="0"/>
          </a:p>
          <a:p>
            <a:endParaRPr lang="en-US" altLang="en-US" sz="40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381000" y="6368158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1026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755" y="4724400"/>
            <a:ext cx="1243584" cy="17377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>
                <a:latin typeface="+mn-lt"/>
              </a:rPr>
              <a:t>BACKGROUND</a:t>
            </a:r>
            <a:endParaRPr lang="en-US" sz="3600" dirty="0">
              <a:latin typeface="+mn-lt"/>
            </a:endParaRPr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648200"/>
          </a:xfrm>
          <a:ln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en-US" sz="2400" dirty="0" smtClean="0"/>
              <a:t>F-18 </a:t>
            </a:r>
            <a:r>
              <a:rPr lang="en-US" altLang="en-US" sz="2400" dirty="0" err="1"/>
              <a:t>fluorodeoxyglucose</a:t>
            </a:r>
            <a:r>
              <a:rPr lang="en-US" altLang="en-US" sz="2400" dirty="0"/>
              <a:t> (FDG) positron emission tomography/computed tomography (PET/CT) can visualize myocardial inflammation</a:t>
            </a:r>
            <a:r>
              <a:rPr lang="en-US" altLang="en-US" sz="2400" dirty="0" smtClean="0"/>
              <a:t>.</a:t>
            </a:r>
          </a:p>
          <a:p>
            <a:pPr lvl="6"/>
            <a:endParaRPr lang="en-US" altLang="en-US" sz="1200" dirty="0" smtClean="0"/>
          </a:p>
          <a:p>
            <a:r>
              <a:rPr lang="en-US" altLang="en-US" sz="2400" dirty="0" smtClean="0"/>
              <a:t>Because normal </a:t>
            </a:r>
            <a:r>
              <a:rPr lang="en-US" altLang="en-US" sz="2400" dirty="0"/>
              <a:t>myocardium can metabolize both glucose and free fatty acids (FFAs), physiological accumulation of FDG in the myocardium can interfere with the recognition of abnormal FDG uptake. </a:t>
            </a:r>
            <a:endParaRPr lang="en-US" altLang="en-US" sz="2400" dirty="0" smtClean="0"/>
          </a:p>
          <a:p>
            <a:pPr lvl="4"/>
            <a:endParaRPr lang="en-US" altLang="en-US" sz="1200" dirty="0"/>
          </a:p>
          <a:p>
            <a:r>
              <a:rPr lang="en-US" altLang="en-US" sz="2400" dirty="0" smtClean="0"/>
              <a:t> </a:t>
            </a:r>
            <a:r>
              <a:rPr lang="en-US" altLang="en-US" sz="2400" dirty="0"/>
              <a:t>Optimal protocols and normative myocardial FDG uptake values are not well-established. </a:t>
            </a:r>
            <a:endParaRPr lang="en-US" altLang="en-US" sz="24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>
                <a:latin typeface="+mn-lt"/>
              </a:rPr>
              <a:t>METHODS</a:t>
            </a:r>
            <a:endParaRPr lang="en-US" sz="3600" dirty="0">
              <a:latin typeface="+mn-lt"/>
            </a:endParaRPr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739738"/>
          </a:xfrm>
          <a:ln>
            <a:noFill/>
            <a:miter lim="800000"/>
            <a:headEnd/>
            <a:tailEnd/>
          </a:ln>
        </p:spPr>
        <p:txBody>
          <a:bodyPr/>
          <a:lstStyle/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400" dirty="0"/>
              <a:t>Study </a:t>
            </a:r>
            <a:r>
              <a:rPr lang="en-US" altLang="en-US" sz="2400" dirty="0" smtClean="0"/>
              <a:t>type: Retrospective</a:t>
            </a:r>
          </a:p>
          <a:p>
            <a:pPr marL="2171700" lvl="5" indent="0">
              <a:buNone/>
            </a:pPr>
            <a:endParaRPr lang="en-US" altLang="en-US" sz="1400" dirty="0"/>
          </a:p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400" dirty="0" smtClean="0"/>
              <a:t>Study subjects: </a:t>
            </a:r>
            <a:r>
              <a:rPr lang="en-US" sz="2400" dirty="0" smtClean="0"/>
              <a:t>111 patients </a:t>
            </a:r>
            <a:r>
              <a:rPr lang="en-US" sz="2400" dirty="0"/>
              <a:t>with suspected cardiac inflammation referred for cardiac FDG PET/CT at the University of </a:t>
            </a:r>
            <a:r>
              <a:rPr lang="en-US" sz="2400" dirty="0" smtClean="0"/>
              <a:t>Michigan who were able to complete the dietary/metabolic protocol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/>
              <a:t>Dietary protocol: low carbohydrate high fat diet, fasting, </a:t>
            </a:r>
            <a:r>
              <a:rPr lang="en-US" sz="2000" dirty="0" smtClean="0"/>
              <a:t>high fat drink, and </a:t>
            </a:r>
            <a:r>
              <a:rPr lang="en-US" sz="2000" dirty="0" smtClean="0"/>
              <a:t>unfractionated heparin administration.</a:t>
            </a:r>
          </a:p>
          <a:p>
            <a:pPr marL="3086100" lvl="7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altLang="en-US" sz="2400" dirty="0" smtClean="0"/>
              <a:t>C. Study endpoints:</a:t>
            </a:r>
          </a:p>
          <a:p>
            <a:pPr lvl="1" indent="-342900"/>
            <a:r>
              <a:rPr lang="en-US" altLang="en-US" sz="2000" dirty="0" smtClean="0"/>
              <a:t>Evaluation of adequate suppression of physiologic myocardial FDG uptake</a:t>
            </a:r>
          </a:p>
          <a:p>
            <a:pPr lvl="1" indent="-342900"/>
            <a:r>
              <a:rPr lang="en-US" altLang="en-US" sz="2000" dirty="0" smtClean="0"/>
              <a:t>Measurement of blood pool &amp; myocardial FDG uptake</a:t>
            </a:r>
            <a:endParaRPr lang="en-US" alt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378669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>
                <a:latin typeface="+mn-lt"/>
              </a:rPr>
              <a:t>RESULTS</a:t>
            </a:r>
            <a:endParaRPr lang="en-US" sz="3600" dirty="0">
              <a:latin typeface="+mn-lt"/>
            </a:endParaRPr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noFill/>
            <a:miter lim="800000"/>
            <a:headEnd/>
            <a:tailEnd/>
          </a:ln>
        </p:spPr>
        <p:txBody>
          <a:bodyPr/>
          <a:lstStyle/>
          <a:p>
            <a:pPr marL="0" indent="0" algn="ctr">
              <a:buNone/>
            </a:pPr>
            <a:endParaRPr lang="en-US" altLang="en-US" sz="28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altLang="en-US" sz="2800" dirty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en-US" altLang="en-US" sz="2800" dirty="0" smtClean="0">
                <a:solidFill>
                  <a:srgbClr val="000000"/>
                </a:solidFill>
              </a:rPr>
              <a:t>Insert </a:t>
            </a:r>
            <a:r>
              <a:rPr lang="en-US" altLang="en-US" sz="2800" dirty="0">
                <a:solidFill>
                  <a:srgbClr val="000000"/>
                </a:solidFill>
              </a:rPr>
              <a:t>a key table or a key figure</a:t>
            </a:r>
          </a:p>
          <a:p>
            <a:pPr marL="0" indent="0" algn="ctr">
              <a:buNone/>
            </a:pPr>
            <a:endParaRPr lang="en-US" altLang="en-US" sz="28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en-US" altLang="en-US" sz="2800" dirty="0" smtClean="0">
                <a:solidFill>
                  <a:srgbClr val="000000"/>
                </a:solidFill>
              </a:rPr>
              <a:t>If </a:t>
            </a:r>
            <a:r>
              <a:rPr lang="en-US" altLang="en-US" sz="2800" dirty="0">
                <a:solidFill>
                  <a:srgbClr val="000000"/>
                </a:solidFill>
              </a:rPr>
              <a:t>figure, insert legend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896" y="2286000"/>
            <a:ext cx="6934208" cy="346710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6812" y="5791200"/>
            <a:ext cx="8370376" cy="487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Relationship between septal (A) and lateral (B) myocardial tissue FDG uptake (SUV</a:t>
            </a:r>
            <a:r>
              <a:rPr lang="en-US" sz="1200" baseline="-25000" dirty="0"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max</a:t>
            </a:r>
            <a:r>
              <a:rPr lang="en-US" sz="1200" dirty="0"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) and aortic blood pool activity (</a:t>
            </a:r>
            <a:r>
              <a:rPr lang="en-US" sz="1200" dirty="0" err="1"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SUV</a:t>
            </a:r>
            <a:r>
              <a:rPr lang="en-US" sz="1200" baseline="-25000" dirty="0" err="1"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mean</a:t>
            </a:r>
            <a:r>
              <a:rPr lang="en-US" sz="1200" dirty="0"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). P-values estimated using linear regression among diagnostic scans with normal septal/lateral ROIs. </a:t>
            </a:r>
            <a:endParaRPr lang="en-US" sz="1200" dirty="0">
              <a:effectLst/>
              <a:latin typeface="Calibri" panose="020F0502020204030204" pitchFamily="34" charset="0"/>
              <a:ea typeface="MS Mincho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6240" y="1283131"/>
            <a:ext cx="814435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Among </a:t>
            </a:r>
            <a:r>
              <a:rPr lang="en-US" sz="1600" dirty="0"/>
              <a:t>patients with adequate metabolic preparation and normal myocardial region of interest (defined as no pathologic FDG uptake in the measured region of interest), myocardial SUV</a:t>
            </a:r>
            <a:r>
              <a:rPr lang="en-US" sz="1600" baseline="-25000" dirty="0"/>
              <a:t>max</a:t>
            </a:r>
            <a:r>
              <a:rPr lang="en-US" sz="1600" dirty="0"/>
              <a:t> in both the septal and lateral walls was strongly related to blood pool </a:t>
            </a:r>
            <a:r>
              <a:rPr lang="en-US" sz="1600" dirty="0" err="1"/>
              <a:t>SUV</a:t>
            </a:r>
            <a:r>
              <a:rPr lang="en-US" sz="1600" baseline="-25000" dirty="0" err="1"/>
              <a:t>mean</a:t>
            </a:r>
            <a:r>
              <a:rPr lang="en-US" sz="1600" dirty="0"/>
              <a:t> </a:t>
            </a:r>
            <a:r>
              <a:rPr lang="en-US" sz="1600" dirty="0" smtClean="0"/>
              <a:t>and were consistently lower than blood bool </a:t>
            </a:r>
            <a:r>
              <a:rPr lang="en-US" sz="1600" dirty="0" err="1" smtClean="0"/>
              <a:t>SUV</a:t>
            </a:r>
            <a:r>
              <a:rPr lang="en-US" sz="1600" baseline="-25000" dirty="0" err="1" smtClean="0"/>
              <a:t>mean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864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>
                <a:latin typeface="+mn-lt"/>
              </a:rPr>
              <a:t>RESULTS</a:t>
            </a:r>
            <a:endParaRPr lang="en-US" sz="36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904" y="1411395"/>
            <a:ext cx="5809373" cy="456723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248400" y="1828800"/>
            <a:ext cx="28194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Representative cases illustrating different patterns of myocardial FDG uptake in short axis (SA), horizontal long axis (HLA), and vertical long axis (VLA). 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(A) No </a:t>
            </a:r>
            <a:r>
              <a:rPr lang="en-US" sz="1400" dirty="0"/>
              <a:t>myocardial FDG </a:t>
            </a:r>
            <a:r>
              <a:rPr lang="en-US" sz="1400" dirty="0" smtClean="0"/>
              <a:t>uptake </a:t>
            </a:r>
          </a:p>
          <a:p>
            <a:endParaRPr lang="en-US" sz="1400" dirty="0" smtClean="0"/>
          </a:p>
          <a:p>
            <a:r>
              <a:rPr lang="en-US" sz="1400" dirty="0" smtClean="0"/>
              <a:t>(</a:t>
            </a:r>
            <a:r>
              <a:rPr lang="en-US" sz="1400" dirty="0"/>
              <a:t>B) </a:t>
            </a:r>
            <a:r>
              <a:rPr lang="en-US" sz="1400" dirty="0" smtClean="0"/>
              <a:t>Focal </a:t>
            </a:r>
            <a:r>
              <a:rPr lang="en-US" sz="1400" dirty="0"/>
              <a:t>FDG uptake in the inferior wall of the left </a:t>
            </a:r>
            <a:r>
              <a:rPr lang="en-US" sz="1400" dirty="0" smtClean="0"/>
              <a:t>ventricle</a:t>
            </a:r>
          </a:p>
          <a:p>
            <a:endParaRPr lang="en-US" sz="1400" dirty="0" smtClean="0"/>
          </a:p>
          <a:p>
            <a:r>
              <a:rPr lang="en-US" sz="1400" dirty="0" smtClean="0"/>
              <a:t>(</a:t>
            </a:r>
            <a:r>
              <a:rPr lang="en-US" sz="1400" dirty="0"/>
              <a:t>C) </a:t>
            </a:r>
            <a:r>
              <a:rPr lang="en-US" sz="1400" dirty="0" smtClean="0"/>
              <a:t>Focal </a:t>
            </a:r>
            <a:r>
              <a:rPr lang="en-US" sz="1400" dirty="0"/>
              <a:t>on diffuse left ventricular FDG uptake, and 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(</a:t>
            </a:r>
            <a:r>
              <a:rPr lang="en-US" sz="1400" dirty="0"/>
              <a:t>D) </a:t>
            </a:r>
            <a:r>
              <a:rPr lang="en-US" sz="1400" dirty="0" smtClean="0"/>
              <a:t>Diffuse </a:t>
            </a:r>
            <a:r>
              <a:rPr lang="en-US" sz="1400" dirty="0"/>
              <a:t>left ventricular FDG uptake.</a:t>
            </a:r>
          </a:p>
        </p:txBody>
      </p:sp>
    </p:spTree>
    <p:extLst>
      <p:ext uri="{BB962C8B-B14F-4D97-AF65-F5344CB8AC3E}">
        <p14:creationId xmlns:p14="http://schemas.microsoft.com/office/powerpoint/2010/main" val="117696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>
                <a:latin typeface="+mn-lt"/>
              </a:rPr>
              <a:t>CONCLUSIONS</a:t>
            </a:r>
            <a:endParaRPr lang="en-US" sz="3600" dirty="0">
              <a:latin typeface="+mn-lt"/>
            </a:endParaRPr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76200" y="1524000"/>
            <a:ext cx="8991600" cy="4379913"/>
          </a:xfrm>
          <a:ln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800" dirty="0"/>
              <a:t>Using an intensive metabolic preparation protocol consisting of a </a:t>
            </a:r>
            <a:r>
              <a:rPr lang="en-US" sz="2800" dirty="0" smtClean="0"/>
              <a:t>low </a:t>
            </a:r>
            <a:r>
              <a:rPr lang="en-US" sz="2800" dirty="0" smtClean="0"/>
              <a:t>carbohydrate </a:t>
            </a:r>
            <a:r>
              <a:rPr lang="en-US" sz="2800" dirty="0" smtClean="0"/>
              <a:t>high fat diet, </a:t>
            </a:r>
            <a:r>
              <a:rPr lang="en-US" sz="2800" dirty="0"/>
              <a:t>fasting, </a:t>
            </a:r>
            <a:r>
              <a:rPr lang="en-US" sz="2800" dirty="0" smtClean="0"/>
              <a:t>high fat drink, and </a:t>
            </a:r>
            <a:r>
              <a:rPr lang="en-US" sz="2800" dirty="0" smtClean="0"/>
              <a:t>unfractionated heparin </a:t>
            </a:r>
            <a:r>
              <a:rPr lang="en-US" sz="2800" dirty="0"/>
              <a:t>administration</a:t>
            </a:r>
            <a:r>
              <a:rPr lang="en-US" sz="2800" dirty="0" smtClean="0"/>
              <a:t>,  </a:t>
            </a:r>
            <a:r>
              <a:rPr lang="en-US" sz="2800" dirty="0"/>
              <a:t>we achieved an excellent rate of myocardial glucose </a:t>
            </a:r>
            <a:r>
              <a:rPr lang="en-US" sz="2800" dirty="0" smtClean="0"/>
              <a:t>suppression (95% of scans).</a:t>
            </a:r>
          </a:p>
          <a:p>
            <a:pPr lvl="5"/>
            <a:endParaRPr lang="en-US" sz="1600" dirty="0" smtClean="0"/>
          </a:p>
          <a:p>
            <a:r>
              <a:rPr lang="en-US" sz="2800" dirty="0"/>
              <a:t>In patients who followed this imaging preparation protocol, normal myocardial FDG SUV</a:t>
            </a:r>
            <a:r>
              <a:rPr lang="en-US" sz="2800" baseline="-25000" dirty="0"/>
              <a:t>max </a:t>
            </a:r>
            <a:r>
              <a:rPr lang="en-US" sz="2800" dirty="0"/>
              <a:t>is consistently lower than the </a:t>
            </a:r>
            <a:r>
              <a:rPr lang="en-US" sz="2800" dirty="0" err="1"/>
              <a:t>SUV</a:t>
            </a:r>
            <a:r>
              <a:rPr lang="en-US" sz="2800" baseline="-25000" dirty="0" err="1"/>
              <a:t>mean</a:t>
            </a:r>
            <a:r>
              <a:rPr lang="en-US" sz="2800" baseline="-25000" dirty="0"/>
              <a:t> </a:t>
            </a:r>
            <a:r>
              <a:rPr lang="en-US" sz="2800" dirty="0"/>
              <a:t>of </a:t>
            </a:r>
            <a:r>
              <a:rPr lang="en-US" sz="2800" dirty="0" smtClean="0"/>
              <a:t>the blood pool.</a:t>
            </a:r>
            <a:endParaRPr lang="en-US" altLang="en-US" sz="24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254565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2045"/>
  <p:tag name="AS_OS" val="Microsoft Windows NT 6.1.7601 Service Pack 1"/>
  <p:tag name="AS_RELEASE_DATE" val="2011.04.04"/>
  <p:tag name="AS_VERSION" val="5.1.0.0"/>
  <p:tag name="AS_TITLE" val="Aspose.Slides for .NET"/>
</p:tagLst>
</file>

<file path=ppt/theme/theme1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Times New Roman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</TotalTime>
  <Words>641</Words>
  <Application>Microsoft Office PowerPoint</Application>
  <PresentationFormat>On-screen Show (4:3)</PresentationFormat>
  <Paragraphs>58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ＭＳ Ｐゴシック</vt:lpstr>
      <vt:lpstr>Arial</vt:lpstr>
      <vt:lpstr>Arial Narrow</vt:lpstr>
      <vt:lpstr>Calibri</vt:lpstr>
      <vt:lpstr>MS Mincho</vt:lpstr>
      <vt:lpstr>SsykbnAdvPTimes</vt:lpstr>
      <vt:lpstr>Times New Roman</vt:lpstr>
      <vt:lpstr>2_Office Theme</vt:lpstr>
      <vt:lpstr>Custom Design</vt:lpstr>
      <vt:lpstr>1_Custom Design</vt:lpstr>
      <vt:lpstr>Characterization of a Highly Effective Preparation for Suppression of Myocardial Glucose Utilization</vt:lpstr>
      <vt:lpstr>BACKGROUND</vt:lpstr>
      <vt:lpstr>METHODS</vt:lpstr>
      <vt:lpstr>RESULTS</vt:lpstr>
      <vt:lpstr>RESULTS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Holly Auten</dc:creator>
  <cp:lastModifiedBy>Richard Weinberg</cp:lastModifiedBy>
  <cp:revision>102</cp:revision>
  <dcterms:created xsi:type="dcterms:W3CDTF">2011-04-18T21:44:13Z</dcterms:created>
  <dcterms:modified xsi:type="dcterms:W3CDTF">2019-05-26T15:53:09Z</dcterms:modified>
</cp:coreProperties>
</file>