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null)" ContentType="image/x-em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6"/>
  </p:notesMasterIdLst>
  <p:sldIdLst>
    <p:sldId id="256" r:id="rId2"/>
    <p:sldId id="264" r:id="rId3"/>
    <p:sldId id="262" r:id="rId4"/>
    <p:sldId id="263" r:id="rId5"/>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58"/>
    <p:restoredTop sz="90225"/>
  </p:normalViewPr>
  <p:slideViewPr>
    <p:cSldViewPr snapToGrid="0" snapToObjects="1">
      <p:cViewPr>
        <p:scale>
          <a:sx n="125" d="100"/>
          <a:sy n="125" d="100"/>
        </p:scale>
        <p:origin x="1075" y="-3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E6B72E-E131-F04A-96D5-0E4CD2E01FF3}" type="datetimeFigureOut">
              <a:rPr lang="en-US" smtClean="0"/>
              <a:t>11/22/2019</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BE9FF2-A2E0-C34F-A40A-2E4AE2BECEB2}" type="slidenum">
              <a:rPr lang="en-US" smtClean="0"/>
              <a:t>‹#›</a:t>
            </a:fld>
            <a:endParaRPr lang="en-US"/>
          </a:p>
        </p:txBody>
      </p:sp>
    </p:spTree>
    <p:extLst>
      <p:ext uri="{BB962C8B-B14F-4D97-AF65-F5344CB8AC3E}">
        <p14:creationId xmlns:p14="http://schemas.microsoft.com/office/powerpoint/2010/main" val="511194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r>
              <a:rPr lang="en-US" dirty="0"/>
              <a:t>Figure S2.  Subcellular localization of ClAAP3 and ClAAP6. (A-C) ClAAP3-GFP transiently expressed in a protoplast prepared from watermelon fruits. (A) GFP channel; (B) Bright field; (C) overlay. (D-F) ClAAP6-GFP transiently expressed in a protoplast prepared from watermelon fruits. (D) GFP channel; (E) Bright field; (F) overlay. </a:t>
            </a:r>
            <a:r>
              <a:rPr lang="en-US" i="0" dirty="0"/>
              <a:t>Scale bars: 10</a:t>
            </a:r>
            <a:r>
              <a:rPr lang="en-US" sz="1200" dirty="0">
                <a:sym typeface="Symbol" pitchFamily="2" charset="2"/>
              </a:rPr>
              <a:t>m. </a:t>
            </a:r>
            <a:endParaRPr lang="en-US" dirty="0"/>
          </a:p>
        </p:txBody>
      </p:sp>
      <p:sp>
        <p:nvSpPr>
          <p:cNvPr id="4" name="Slide Number Placeholder 3"/>
          <p:cNvSpPr>
            <a:spLocks noGrp="1"/>
          </p:cNvSpPr>
          <p:nvPr>
            <p:ph type="sldNum" sz="quarter" idx="5"/>
          </p:nvPr>
        </p:nvSpPr>
        <p:spPr/>
        <p:txBody>
          <a:bodyPr/>
          <a:lstStyle/>
          <a:p>
            <a:fld id="{D40E7948-E77B-E045-97C9-3381A6EF20A7}" type="slidenum">
              <a:rPr lang="en-US" smtClean="0"/>
              <a:t>3</a:t>
            </a:fld>
            <a:endParaRPr lang="en-US"/>
          </a:p>
        </p:txBody>
      </p:sp>
    </p:spTree>
    <p:extLst>
      <p:ext uri="{BB962C8B-B14F-4D97-AF65-F5344CB8AC3E}">
        <p14:creationId xmlns:p14="http://schemas.microsoft.com/office/powerpoint/2010/main" val="286636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DAC8AD-8819-3D49-BE3A-FDBD6C711424}" type="datetimeFigureOut">
              <a:rPr lang="en-US" smtClean="0"/>
              <a:t>11/22/2019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4261293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DAC8AD-8819-3D49-BE3A-FDBD6C711424}" type="datetimeFigureOut">
              <a:rPr lang="en-US" smtClean="0"/>
              <a:t>11/22/2019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328490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DAC8AD-8819-3D49-BE3A-FDBD6C711424}" type="datetimeFigureOut">
              <a:rPr lang="en-US" smtClean="0"/>
              <a:t>11/22/2019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2059940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DAC8AD-8819-3D49-BE3A-FDBD6C711424}" type="datetimeFigureOut">
              <a:rPr lang="en-US" smtClean="0"/>
              <a:t>11/22/2019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1780575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DAC8AD-8819-3D49-BE3A-FDBD6C711424}" type="datetimeFigureOut">
              <a:rPr lang="en-US" smtClean="0"/>
              <a:t>11/22/2019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1958641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DAC8AD-8819-3D49-BE3A-FDBD6C711424}" type="datetimeFigureOut">
              <a:rPr lang="en-US" smtClean="0"/>
              <a:t>11/22/2019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3398767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DAC8AD-8819-3D49-BE3A-FDBD6C711424}" type="datetimeFigureOut">
              <a:rPr lang="en-US" smtClean="0"/>
              <a:t>11/22/2019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1913397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DAC8AD-8819-3D49-BE3A-FDBD6C711424}" type="datetimeFigureOut">
              <a:rPr lang="en-US" smtClean="0"/>
              <a:t>11/22/2019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552517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DAC8AD-8819-3D49-BE3A-FDBD6C711424}" type="datetimeFigureOut">
              <a:rPr lang="en-US" smtClean="0"/>
              <a:t>11/22/2019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130098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1DAC8AD-8819-3D49-BE3A-FDBD6C711424}" type="datetimeFigureOut">
              <a:rPr lang="en-US" smtClean="0"/>
              <a:t>11/22/2019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103492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1DAC8AD-8819-3D49-BE3A-FDBD6C711424}" type="datetimeFigureOut">
              <a:rPr lang="en-US" smtClean="0"/>
              <a:t>11/22/2019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D55B77-5393-DE4F-B701-6F04E60F8771}" type="slidenum">
              <a:rPr lang="en-US" smtClean="0"/>
              <a:t>‹#›</a:t>
            </a:fld>
            <a:endParaRPr lang="en-US"/>
          </a:p>
        </p:txBody>
      </p:sp>
    </p:spTree>
    <p:extLst>
      <p:ext uri="{BB962C8B-B14F-4D97-AF65-F5344CB8AC3E}">
        <p14:creationId xmlns:p14="http://schemas.microsoft.com/office/powerpoint/2010/main" val="879262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41DAC8AD-8819-3D49-BE3A-FDBD6C711424}" type="datetimeFigureOut">
              <a:rPr lang="en-US" smtClean="0"/>
              <a:t>11/22/2019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0D55B77-5393-DE4F-B701-6F04E60F8771}" type="slidenum">
              <a:rPr lang="en-US" smtClean="0"/>
              <a:t>‹#›</a:t>
            </a:fld>
            <a:endParaRPr lang="en-US"/>
          </a:p>
        </p:txBody>
      </p:sp>
    </p:spTree>
    <p:extLst>
      <p:ext uri="{BB962C8B-B14F-4D97-AF65-F5344CB8AC3E}">
        <p14:creationId xmlns:p14="http://schemas.microsoft.com/office/powerpoint/2010/main" val="13972508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nul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tif"/><Relationship Id="rId3" Type="http://schemas.openxmlformats.org/officeDocument/2006/relationships/image" Target="../media/image3.tif"/><Relationship Id="rId7" Type="http://schemas.openxmlformats.org/officeDocument/2006/relationships/image" Target="../media/image7.t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tif"/><Relationship Id="rId5" Type="http://schemas.openxmlformats.org/officeDocument/2006/relationships/image" Target="../media/image5.tif"/><Relationship Id="rId10" Type="http://schemas.openxmlformats.org/officeDocument/2006/relationships/image" Target="../media/image10.tif"/><Relationship Id="rId4" Type="http://schemas.openxmlformats.org/officeDocument/2006/relationships/image" Target="../media/image4.tif"/><Relationship Id="rId9" Type="http://schemas.openxmlformats.org/officeDocument/2006/relationships/image" Target="../media/image9.t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D877698-D18F-8B44-82C9-AE7D600E2037}"/>
              </a:ext>
            </a:extLst>
          </p:cNvPr>
          <p:cNvGrpSpPr/>
          <p:nvPr/>
        </p:nvGrpSpPr>
        <p:grpSpPr>
          <a:xfrm>
            <a:off x="163776" y="296840"/>
            <a:ext cx="6619819" cy="6021394"/>
            <a:chOff x="-468791" y="1143001"/>
            <a:chExt cx="7429805" cy="6758158"/>
          </a:xfrm>
        </p:grpSpPr>
        <p:grpSp>
          <p:nvGrpSpPr>
            <p:cNvPr id="2" name="Group 1">
              <a:extLst>
                <a:ext uri="{FF2B5EF4-FFF2-40B4-BE49-F238E27FC236}">
                  <a16:creationId xmlns:a16="http://schemas.microsoft.com/office/drawing/2014/main" id="{17D309CD-7A0D-E242-AEDD-260B77A39FE6}"/>
                </a:ext>
              </a:extLst>
            </p:cNvPr>
            <p:cNvGrpSpPr/>
            <p:nvPr/>
          </p:nvGrpSpPr>
          <p:grpSpPr>
            <a:xfrm>
              <a:off x="-468791" y="1143001"/>
              <a:ext cx="7429805" cy="6605079"/>
              <a:chOff x="1806857" y="-52255"/>
              <a:chExt cx="7848587" cy="6977373"/>
            </a:xfrm>
          </p:grpSpPr>
          <p:pic>
            <p:nvPicPr>
              <p:cNvPr id="25" name="Picture 24">
                <a:extLst>
                  <a:ext uri="{FF2B5EF4-FFF2-40B4-BE49-F238E27FC236}">
                    <a16:creationId xmlns:a16="http://schemas.microsoft.com/office/drawing/2014/main" id="{9CACA857-B367-7447-B1CC-D864EDD11268}"/>
                  </a:ext>
                </a:extLst>
              </p:cNvPr>
              <p:cNvPicPr>
                <a:picLocks noChangeAspect="1"/>
              </p:cNvPicPr>
              <p:nvPr/>
            </p:nvPicPr>
            <p:blipFill>
              <a:blip r:embed="rId2"/>
              <a:stretch>
                <a:fillRect/>
              </a:stretch>
            </p:blipFill>
            <p:spPr>
              <a:xfrm>
                <a:off x="2603013" y="291570"/>
                <a:ext cx="6378012" cy="6394038"/>
              </a:xfrm>
              <a:prstGeom prst="rect">
                <a:avLst/>
              </a:prstGeom>
            </p:spPr>
          </p:pic>
          <p:sp>
            <p:nvSpPr>
              <p:cNvPr id="17" name="Arc 16">
                <a:extLst>
                  <a:ext uri="{FF2B5EF4-FFF2-40B4-BE49-F238E27FC236}">
                    <a16:creationId xmlns:a16="http://schemas.microsoft.com/office/drawing/2014/main" id="{D775C398-363B-9944-BE45-0FBDB8F1530A}"/>
                  </a:ext>
                </a:extLst>
              </p:cNvPr>
              <p:cNvSpPr/>
              <p:nvPr/>
            </p:nvSpPr>
            <p:spPr>
              <a:xfrm>
                <a:off x="2141240" y="252551"/>
                <a:ext cx="6948516" cy="6672567"/>
              </a:xfrm>
              <a:prstGeom prst="arc">
                <a:avLst>
                  <a:gd name="adj1" fmla="val 16200000"/>
                  <a:gd name="adj2" fmla="val 19211291"/>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Arc 17">
                <a:extLst>
                  <a:ext uri="{FF2B5EF4-FFF2-40B4-BE49-F238E27FC236}">
                    <a16:creationId xmlns:a16="http://schemas.microsoft.com/office/drawing/2014/main" id="{659AF431-5159-1C41-B69B-BE0D4CC21F48}"/>
                  </a:ext>
                </a:extLst>
              </p:cNvPr>
              <p:cNvSpPr/>
              <p:nvPr/>
            </p:nvSpPr>
            <p:spPr>
              <a:xfrm>
                <a:off x="2141240" y="139338"/>
                <a:ext cx="6857476" cy="6785779"/>
              </a:xfrm>
              <a:prstGeom prst="arc">
                <a:avLst>
                  <a:gd name="adj1" fmla="val 19968748"/>
                  <a:gd name="adj2" fmla="val 20928567"/>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Arc 18">
                <a:extLst>
                  <a:ext uri="{FF2B5EF4-FFF2-40B4-BE49-F238E27FC236}">
                    <a16:creationId xmlns:a16="http://schemas.microsoft.com/office/drawing/2014/main" id="{ACD0E116-8A03-2D41-8ECB-8C4FEEC12D2A}"/>
                  </a:ext>
                </a:extLst>
              </p:cNvPr>
              <p:cNvSpPr/>
              <p:nvPr/>
            </p:nvSpPr>
            <p:spPr>
              <a:xfrm>
                <a:off x="2119992" y="139338"/>
                <a:ext cx="6878180" cy="6672567"/>
              </a:xfrm>
              <a:prstGeom prst="arc">
                <a:avLst>
                  <a:gd name="adj1" fmla="val 21080385"/>
                  <a:gd name="adj2" fmla="val 211883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a:extLst>
                  <a:ext uri="{FF2B5EF4-FFF2-40B4-BE49-F238E27FC236}">
                    <a16:creationId xmlns:a16="http://schemas.microsoft.com/office/drawing/2014/main" id="{98E7A0A7-11CA-3143-9507-8DC815CE77C3}"/>
                  </a:ext>
                </a:extLst>
              </p:cNvPr>
              <p:cNvSpPr/>
              <p:nvPr/>
            </p:nvSpPr>
            <p:spPr>
              <a:xfrm>
                <a:off x="2424622" y="-52251"/>
                <a:ext cx="6618640" cy="6801396"/>
              </a:xfrm>
              <a:prstGeom prst="arc">
                <a:avLst>
                  <a:gd name="adj1" fmla="val 5613494"/>
                  <a:gd name="adj2" fmla="val 8211335"/>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Arc 25">
                <a:extLst>
                  <a:ext uri="{FF2B5EF4-FFF2-40B4-BE49-F238E27FC236}">
                    <a16:creationId xmlns:a16="http://schemas.microsoft.com/office/drawing/2014/main" id="{157AEC93-74E6-2E45-917A-9640BFDA0632}"/>
                  </a:ext>
                </a:extLst>
              </p:cNvPr>
              <p:cNvSpPr/>
              <p:nvPr/>
            </p:nvSpPr>
            <p:spPr>
              <a:xfrm>
                <a:off x="2494373" y="302216"/>
                <a:ext cx="6374493" cy="6392685"/>
              </a:xfrm>
              <a:prstGeom prst="arc">
                <a:avLst>
                  <a:gd name="adj1" fmla="val 8370255"/>
                  <a:gd name="adj2" fmla="val 10229204"/>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Arc 26">
                <a:extLst>
                  <a:ext uri="{FF2B5EF4-FFF2-40B4-BE49-F238E27FC236}">
                    <a16:creationId xmlns:a16="http://schemas.microsoft.com/office/drawing/2014/main" id="{A103C3AF-316C-F647-8A83-D87A57851E67}"/>
                  </a:ext>
                </a:extLst>
              </p:cNvPr>
              <p:cNvSpPr/>
              <p:nvPr/>
            </p:nvSpPr>
            <p:spPr>
              <a:xfrm>
                <a:off x="2499054" y="311318"/>
                <a:ext cx="6374493" cy="6392685"/>
              </a:xfrm>
              <a:prstGeom prst="arc">
                <a:avLst>
                  <a:gd name="adj1" fmla="val 10310029"/>
                  <a:gd name="adj2" fmla="val 1204661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Arc 28">
                <a:extLst>
                  <a:ext uri="{FF2B5EF4-FFF2-40B4-BE49-F238E27FC236}">
                    <a16:creationId xmlns:a16="http://schemas.microsoft.com/office/drawing/2014/main" id="{0C61547E-610F-9142-B42D-0548A9C86259}"/>
                  </a:ext>
                </a:extLst>
              </p:cNvPr>
              <p:cNvSpPr/>
              <p:nvPr/>
            </p:nvSpPr>
            <p:spPr>
              <a:xfrm>
                <a:off x="2494373" y="293114"/>
                <a:ext cx="6374493" cy="6415981"/>
              </a:xfrm>
              <a:prstGeom prst="arc">
                <a:avLst>
                  <a:gd name="adj1" fmla="val 12188124"/>
                  <a:gd name="adj2" fmla="val 15272082"/>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TextBox 29">
                <a:extLst>
                  <a:ext uri="{FF2B5EF4-FFF2-40B4-BE49-F238E27FC236}">
                    <a16:creationId xmlns:a16="http://schemas.microsoft.com/office/drawing/2014/main" id="{CA09A3C7-8DDB-5543-8BB1-35DD5C29FC62}"/>
                  </a:ext>
                </a:extLst>
              </p:cNvPr>
              <p:cNvSpPr txBox="1"/>
              <p:nvPr/>
            </p:nvSpPr>
            <p:spPr>
              <a:xfrm>
                <a:off x="6929790" y="191036"/>
                <a:ext cx="1187678" cy="437887"/>
              </a:xfrm>
              <a:prstGeom prst="rect">
                <a:avLst/>
              </a:prstGeom>
              <a:noFill/>
            </p:spPr>
            <p:txBody>
              <a:bodyPr wrap="square" rtlCol="0">
                <a:spAutoFit/>
              </a:bodyPr>
              <a:lstStyle/>
              <a:p>
                <a:r>
                  <a:rPr lang="en-US" dirty="0"/>
                  <a:t>LHT</a:t>
                </a:r>
              </a:p>
            </p:txBody>
          </p:sp>
          <p:sp>
            <p:nvSpPr>
              <p:cNvPr id="31" name="TextBox 30">
                <a:extLst>
                  <a:ext uri="{FF2B5EF4-FFF2-40B4-BE49-F238E27FC236}">
                    <a16:creationId xmlns:a16="http://schemas.microsoft.com/office/drawing/2014/main" id="{ECDCE468-FC3B-4647-B887-DDA251CF5902}"/>
                  </a:ext>
                </a:extLst>
              </p:cNvPr>
              <p:cNvSpPr txBox="1"/>
              <p:nvPr/>
            </p:nvSpPr>
            <p:spPr>
              <a:xfrm>
                <a:off x="8423308" y="1426282"/>
                <a:ext cx="768987" cy="390149"/>
              </a:xfrm>
              <a:prstGeom prst="rect">
                <a:avLst/>
              </a:prstGeom>
              <a:noFill/>
            </p:spPr>
            <p:txBody>
              <a:bodyPr wrap="square" rtlCol="0">
                <a:spAutoFit/>
              </a:bodyPr>
              <a:lstStyle/>
              <a:p>
                <a:r>
                  <a:rPr lang="en-US" dirty="0" err="1"/>
                  <a:t>ProT</a:t>
                </a:r>
                <a:endParaRPr lang="en-US" dirty="0"/>
              </a:p>
            </p:txBody>
          </p:sp>
          <p:sp>
            <p:nvSpPr>
              <p:cNvPr id="32" name="TextBox 31">
                <a:extLst>
                  <a:ext uri="{FF2B5EF4-FFF2-40B4-BE49-F238E27FC236}">
                    <a16:creationId xmlns:a16="http://schemas.microsoft.com/office/drawing/2014/main" id="{3125E8C1-661A-F148-8B92-E0833C32F514}"/>
                  </a:ext>
                </a:extLst>
              </p:cNvPr>
              <p:cNvSpPr txBox="1"/>
              <p:nvPr/>
            </p:nvSpPr>
            <p:spPr>
              <a:xfrm>
                <a:off x="8930578" y="3966400"/>
                <a:ext cx="724866" cy="390149"/>
              </a:xfrm>
              <a:prstGeom prst="rect">
                <a:avLst/>
              </a:prstGeom>
              <a:noFill/>
            </p:spPr>
            <p:txBody>
              <a:bodyPr wrap="square" rtlCol="0">
                <a:spAutoFit/>
              </a:bodyPr>
              <a:lstStyle/>
              <a:p>
                <a:r>
                  <a:rPr lang="en-US" dirty="0"/>
                  <a:t>AAP</a:t>
                </a:r>
              </a:p>
            </p:txBody>
          </p:sp>
          <p:sp>
            <p:nvSpPr>
              <p:cNvPr id="33" name="TextBox 32">
                <a:extLst>
                  <a:ext uri="{FF2B5EF4-FFF2-40B4-BE49-F238E27FC236}">
                    <a16:creationId xmlns:a16="http://schemas.microsoft.com/office/drawing/2014/main" id="{A2B5FCBC-92D6-8E47-B427-FEFE5A64A677}"/>
                  </a:ext>
                </a:extLst>
              </p:cNvPr>
              <p:cNvSpPr txBox="1"/>
              <p:nvPr/>
            </p:nvSpPr>
            <p:spPr>
              <a:xfrm>
                <a:off x="3794501" y="6420377"/>
                <a:ext cx="830662" cy="390149"/>
              </a:xfrm>
              <a:prstGeom prst="rect">
                <a:avLst/>
              </a:prstGeom>
              <a:noFill/>
            </p:spPr>
            <p:txBody>
              <a:bodyPr wrap="square" rtlCol="0">
                <a:spAutoFit/>
              </a:bodyPr>
              <a:lstStyle/>
              <a:p>
                <a:r>
                  <a:rPr lang="en-US" dirty="0" err="1"/>
                  <a:t>ATLb</a:t>
                </a:r>
                <a:endParaRPr lang="en-US" dirty="0"/>
              </a:p>
            </p:txBody>
          </p:sp>
          <p:sp>
            <p:nvSpPr>
              <p:cNvPr id="34" name="TextBox 33">
                <a:extLst>
                  <a:ext uri="{FF2B5EF4-FFF2-40B4-BE49-F238E27FC236}">
                    <a16:creationId xmlns:a16="http://schemas.microsoft.com/office/drawing/2014/main" id="{94D2C4C2-7078-CA4A-AF2F-022E52202220}"/>
                  </a:ext>
                </a:extLst>
              </p:cNvPr>
              <p:cNvSpPr txBox="1"/>
              <p:nvPr/>
            </p:nvSpPr>
            <p:spPr>
              <a:xfrm>
                <a:off x="2963839" y="823450"/>
                <a:ext cx="830662" cy="390149"/>
              </a:xfrm>
              <a:prstGeom prst="rect">
                <a:avLst/>
              </a:prstGeom>
              <a:noFill/>
            </p:spPr>
            <p:txBody>
              <a:bodyPr wrap="square" rtlCol="0">
                <a:spAutoFit/>
              </a:bodyPr>
              <a:lstStyle/>
              <a:p>
                <a:r>
                  <a:rPr lang="en-US" dirty="0"/>
                  <a:t>CAT</a:t>
                </a:r>
              </a:p>
            </p:txBody>
          </p:sp>
          <p:sp>
            <p:nvSpPr>
              <p:cNvPr id="35" name="TextBox 34">
                <a:extLst>
                  <a:ext uri="{FF2B5EF4-FFF2-40B4-BE49-F238E27FC236}">
                    <a16:creationId xmlns:a16="http://schemas.microsoft.com/office/drawing/2014/main" id="{0049276C-D52A-AF4E-A7C7-2C48EFFCF341}"/>
                  </a:ext>
                </a:extLst>
              </p:cNvPr>
              <p:cNvSpPr txBox="1"/>
              <p:nvPr/>
            </p:nvSpPr>
            <p:spPr>
              <a:xfrm>
                <a:off x="1806857" y="4959656"/>
                <a:ext cx="1391570" cy="437887"/>
              </a:xfrm>
              <a:prstGeom prst="rect">
                <a:avLst/>
              </a:prstGeom>
              <a:noFill/>
            </p:spPr>
            <p:txBody>
              <a:bodyPr wrap="square" rtlCol="0">
                <a:spAutoFit/>
              </a:bodyPr>
              <a:lstStyle/>
              <a:p>
                <a:r>
                  <a:rPr lang="en-US" dirty="0"/>
                  <a:t>LAX/AUX</a:t>
                </a:r>
              </a:p>
            </p:txBody>
          </p:sp>
          <p:sp>
            <p:nvSpPr>
              <p:cNvPr id="36" name="TextBox 35">
                <a:extLst>
                  <a:ext uri="{FF2B5EF4-FFF2-40B4-BE49-F238E27FC236}">
                    <a16:creationId xmlns:a16="http://schemas.microsoft.com/office/drawing/2014/main" id="{C47E3D7D-3F68-CA4B-BA06-C2A9B5DCB519}"/>
                  </a:ext>
                </a:extLst>
              </p:cNvPr>
              <p:cNvSpPr txBox="1"/>
              <p:nvPr/>
            </p:nvSpPr>
            <p:spPr>
              <a:xfrm>
                <a:off x="1949736" y="2837242"/>
                <a:ext cx="830662" cy="390149"/>
              </a:xfrm>
              <a:prstGeom prst="rect">
                <a:avLst/>
              </a:prstGeom>
              <a:noFill/>
            </p:spPr>
            <p:txBody>
              <a:bodyPr wrap="square" rtlCol="0">
                <a:spAutoFit/>
              </a:bodyPr>
              <a:lstStyle/>
              <a:p>
                <a:r>
                  <a:rPr lang="en-US" dirty="0"/>
                  <a:t>PUT</a:t>
                </a:r>
              </a:p>
            </p:txBody>
          </p:sp>
          <p:sp>
            <p:nvSpPr>
              <p:cNvPr id="37" name="Oval 36">
                <a:extLst>
                  <a:ext uri="{FF2B5EF4-FFF2-40B4-BE49-F238E27FC236}">
                    <a16:creationId xmlns:a16="http://schemas.microsoft.com/office/drawing/2014/main" id="{80E48727-3A57-E94D-B84A-A3E4E8DD1901}"/>
                  </a:ext>
                </a:extLst>
              </p:cNvPr>
              <p:cNvSpPr/>
              <p:nvPr/>
            </p:nvSpPr>
            <p:spPr>
              <a:xfrm>
                <a:off x="8287399" y="4050328"/>
                <a:ext cx="92990" cy="8524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952ED802-9D21-A441-BE7F-C3570979AEBB}"/>
                  </a:ext>
                </a:extLst>
              </p:cNvPr>
              <p:cNvSpPr/>
              <p:nvPr/>
            </p:nvSpPr>
            <p:spPr>
              <a:xfrm>
                <a:off x="8363915" y="3652538"/>
                <a:ext cx="92990" cy="8524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EA1AE3D8-4BFE-0040-B750-46DCC79DF5E4}"/>
                  </a:ext>
                </a:extLst>
              </p:cNvPr>
              <p:cNvSpPr/>
              <p:nvPr/>
            </p:nvSpPr>
            <p:spPr>
              <a:xfrm>
                <a:off x="8326145" y="3919946"/>
                <a:ext cx="92990" cy="8524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24B0AE9D-D75E-6146-A481-96F37CD79BD6}"/>
                  </a:ext>
                </a:extLst>
              </p:cNvPr>
              <p:cNvSpPr/>
              <p:nvPr/>
            </p:nvSpPr>
            <p:spPr>
              <a:xfrm>
                <a:off x="7277426" y="5474942"/>
                <a:ext cx="92990" cy="8524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c 20">
                <a:extLst>
                  <a:ext uri="{FF2B5EF4-FFF2-40B4-BE49-F238E27FC236}">
                    <a16:creationId xmlns:a16="http://schemas.microsoft.com/office/drawing/2014/main" id="{D23C0521-1ABA-C34F-A84A-A897509B472F}"/>
                  </a:ext>
                </a:extLst>
              </p:cNvPr>
              <p:cNvSpPr/>
              <p:nvPr/>
            </p:nvSpPr>
            <p:spPr>
              <a:xfrm>
                <a:off x="2135723" y="133958"/>
                <a:ext cx="6857476" cy="6785779"/>
              </a:xfrm>
              <a:prstGeom prst="arc">
                <a:avLst>
                  <a:gd name="adj1" fmla="val 19381563"/>
                  <a:gd name="adj2" fmla="val 1993480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a:extLst>
                  <a:ext uri="{FF2B5EF4-FFF2-40B4-BE49-F238E27FC236}">
                    <a16:creationId xmlns:a16="http://schemas.microsoft.com/office/drawing/2014/main" id="{57385D3E-CC29-B147-8304-CFF9F2B1A34E}"/>
                  </a:ext>
                </a:extLst>
              </p:cNvPr>
              <p:cNvSpPr txBox="1"/>
              <p:nvPr/>
            </p:nvSpPr>
            <p:spPr>
              <a:xfrm>
                <a:off x="8777648" y="2100416"/>
                <a:ext cx="768987" cy="390149"/>
              </a:xfrm>
              <a:prstGeom prst="rect">
                <a:avLst/>
              </a:prstGeom>
              <a:noFill/>
            </p:spPr>
            <p:txBody>
              <a:bodyPr wrap="square" rtlCol="0">
                <a:spAutoFit/>
              </a:bodyPr>
              <a:lstStyle/>
              <a:p>
                <a:r>
                  <a:rPr lang="en-US" dirty="0"/>
                  <a:t>GAT</a:t>
                </a:r>
              </a:p>
            </p:txBody>
          </p:sp>
          <p:sp>
            <p:nvSpPr>
              <p:cNvPr id="24" name="Arc 23">
                <a:extLst>
                  <a:ext uri="{FF2B5EF4-FFF2-40B4-BE49-F238E27FC236}">
                    <a16:creationId xmlns:a16="http://schemas.microsoft.com/office/drawing/2014/main" id="{6607ADB4-61B5-0746-87C1-190A3D247ADE}"/>
                  </a:ext>
                </a:extLst>
              </p:cNvPr>
              <p:cNvSpPr/>
              <p:nvPr/>
            </p:nvSpPr>
            <p:spPr>
              <a:xfrm>
                <a:off x="2422449" y="-51216"/>
                <a:ext cx="6618640" cy="6801396"/>
              </a:xfrm>
              <a:prstGeom prst="arc">
                <a:avLst>
                  <a:gd name="adj1" fmla="val 2426700"/>
                  <a:gd name="adj2" fmla="val 3974025"/>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Arc 27">
                <a:extLst>
                  <a:ext uri="{FF2B5EF4-FFF2-40B4-BE49-F238E27FC236}">
                    <a16:creationId xmlns:a16="http://schemas.microsoft.com/office/drawing/2014/main" id="{80AC7057-7DA5-D34F-9950-140F6FA91A03}"/>
                  </a:ext>
                </a:extLst>
              </p:cNvPr>
              <p:cNvSpPr/>
              <p:nvPr/>
            </p:nvSpPr>
            <p:spPr>
              <a:xfrm>
                <a:off x="2424027" y="-52253"/>
                <a:ext cx="6618640" cy="6801396"/>
              </a:xfrm>
              <a:prstGeom prst="arc">
                <a:avLst>
                  <a:gd name="adj1" fmla="val 4036108"/>
                  <a:gd name="adj2" fmla="val 4271226"/>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Arc 40">
                <a:extLst>
                  <a:ext uri="{FF2B5EF4-FFF2-40B4-BE49-F238E27FC236}">
                    <a16:creationId xmlns:a16="http://schemas.microsoft.com/office/drawing/2014/main" id="{1334A099-95B3-134F-AE55-6460B1E8C286}"/>
                  </a:ext>
                </a:extLst>
              </p:cNvPr>
              <p:cNvSpPr/>
              <p:nvPr/>
            </p:nvSpPr>
            <p:spPr>
              <a:xfrm>
                <a:off x="2424165" y="-52255"/>
                <a:ext cx="6618640" cy="6801396"/>
              </a:xfrm>
              <a:prstGeom prst="arc">
                <a:avLst>
                  <a:gd name="adj1" fmla="val 4355439"/>
                  <a:gd name="adj2" fmla="val 557108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TextBox 41">
                <a:extLst>
                  <a:ext uri="{FF2B5EF4-FFF2-40B4-BE49-F238E27FC236}">
                    <a16:creationId xmlns:a16="http://schemas.microsoft.com/office/drawing/2014/main" id="{A21726B4-F6D4-CE42-A578-ADB55616A0E0}"/>
                  </a:ext>
                </a:extLst>
              </p:cNvPr>
              <p:cNvSpPr txBox="1"/>
              <p:nvPr/>
            </p:nvSpPr>
            <p:spPr>
              <a:xfrm>
                <a:off x="7889283" y="5923551"/>
                <a:ext cx="830662" cy="390149"/>
              </a:xfrm>
              <a:prstGeom prst="rect">
                <a:avLst/>
              </a:prstGeom>
              <a:noFill/>
            </p:spPr>
            <p:txBody>
              <a:bodyPr wrap="square" rtlCol="0">
                <a:spAutoFit/>
              </a:bodyPr>
              <a:lstStyle/>
              <a:p>
                <a:r>
                  <a:rPr lang="en-US" dirty="0" err="1"/>
                  <a:t>ATLa</a:t>
                </a:r>
                <a:endParaRPr lang="en-US" dirty="0"/>
              </a:p>
            </p:txBody>
          </p:sp>
          <p:sp>
            <p:nvSpPr>
              <p:cNvPr id="43" name="TextBox 42">
                <a:extLst>
                  <a:ext uri="{FF2B5EF4-FFF2-40B4-BE49-F238E27FC236}">
                    <a16:creationId xmlns:a16="http://schemas.microsoft.com/office/drawing/2014/main" id="{8774F227-197B-254D-A245-24571C9BF3A5}"/>
                  </a:ext>
                </a:extLst>
              </p:cNvPr>
              <p:cNvSpPr txBox="1"/>
              <p:nvPr/>
            </p:nvSpPr>
            <p:spPr>
              <a:xfrm>
                <a:off x="6823546" y="6509499"/>
                <a:ext cx="830662" cy="390149"/>
              </a:xfrm>
              <a:prstGeom prst="rect">
                <a:avLst/>
              </a:prstGeom>
              <a:noFill/>
            </p:spPr>
            <p:txBody>
              <a:bodyPr wrap="square" rtlCol="0">
                <a:spAutoFit/>
              </a:bodyPr>
              <a:lstStyle/>
              <a:p>
                <a:r>
                  <a:rPr lang="en-US" dirty="0"/>
                  <a:t>TT</a:t>
                </a:r>
              </a:p>
            </p:txBody>
          </p:sp>
        </p:grpSp>
        <p:sp>
          <p:nvSpPr>
            <p:cNvPr id="44" name="TextBox 43">
              <a:extLst>
                <a:ext uri="{FF2B5EF4-FFF2-40B4-BE49-F238E27FC236}">
                  <a16:creationId xmlns:a16="http://schemas.microsoft.com/office/drawing/2014/main" id="{D20DD0D3-AC6D-9849-B11D-33E1B0868E0B}"/>
                </a:ext>
              </a:extLst>
            </p:cNvPr>
            <p:cNvSpPr txBox="1"/>
            <p:nvPr/>
          </p:nvSpPr>
          <p:spPr>
            <a:xfrm>
              <a:off x="3394657" y="7531827"/>
              <a:ext cx="786340" cy="369332"/>
            </a:xfrm>
            <a:prstGeom prst="rect">
              <a:avLst/>
            </a:prstGeom>
            <a:noFill/>
          </p:spPr>
          <p:txBody>
            <a:bodyPr wrap="square" rtlCol="0">
              <a:spAutoFit/>
            </a:bodyPr>
            <a:lstStyle/>
            <a:p>
              <a:r>
                <a:rPr lang="en-US" dirty="0"/>
                <a:t>ANT </a:t>
              </a:r>
            </a:p>
          </p:txBody>
        </p:sp>
      </p:grpSp>
      <p:sp>
        <p:nvSpPr>
          <p:cNvPr id="45" name="TextBox 44">
            <a:extLst>
              <a:ext uri="{FF2B5EF4-FFF2-40B4-BE49-F238E27FC236}">
                <a16:creationId xmlns:a16="http://schemas.microsoft.com/office/drawing/2014/main" id="{C36C2EFA-AC3B-1E44-B5AD-00CC0C41B87E}"/>
              </a:ext>
            </a:extLst>
          </p:cNvPr>
          <p:cNvSpPr txBox="1"/>
          <p:nvPr/>
        </p:nvSpPr>
        <p:spPr>
          <a:xfrm>
            <a:off x="634592" y="6483455"/>
            <a:ext cx="5630829" cy="1569660"/>
          </a:xfrm>
          <a:prstGeom prst="rect">
            <a:avLst/>
          </a:prstGeom>
          <a:noFill/>
        </p:spPr>
        <p:txBody>
          <a:bodyPr wrap="square" rtlCol="0">
            <a:spAutoFit/>
          </a:bodyPr>
          <a:lstStyle/>
          <a:p>
            <a:r>
              <a:rPr lang="en-US" sz="1200" b="1" dirty="0">
                <a:latin typeface="Palatino Linotype" panose="02040502050505030304" pitchFamily="18" charset="0"/>
                <a:cs typeface="Arial" panose="020B0604020202020204" pitchFamily="34" charset="0"/>
              </a:rPr>
              <a:t>Supplemental Figure 1. Phylogenetic tree of amino acid transporters from Arabidopsis and watermelon. </a:t>
            </a:r>
            <a:r>
              <a:rPr lang="en-US" sz="1200" dirty="0">
                <a:latin typeface="Palatino Linotype" panose="02040502050505030304" pitchFamily="18" charset="0"/>
                <a:cs typeface="Arial" panose="020B0604020202020204" pitchFamily="34" charset="0"/>
              </a:rPr>
              <a:t>Different clades are marked by the lines on the outside. The watermelon AAPs analyzed in this study are marked with dots, red dot showing the two functional transporters. LHT, Lysine Histidine transporter; </a:t>
            </a:r>
            <a:r>
              <a:rPr lang="en-US" sz="1200" dirty="0" err="1">
                <a:latin typeface="Palatino Linotype" panose="02040502050505030304" pitchFamily="18" charset="0"/>
                <a:cs typeface="Arial" panose="020B0604020202020204" pitchFamily="34" charset="0"/>
              </a:rPr>
              <a:t>ProT</a:t>
            </a:r>
            <a:r>
              <a:rPr lang="en-US" sz="1200" dirty="0">
                <a:latin typeface="Palatino Linotype" panose="02040502050505030304" pitchFamily="18" charset="0"/>
                <a:cs typeface="Arial" panose="020B0604020202020204" pitchFamily="34" charset="0"/>
              </a:rPr>
              <a:t>, Proline transporter, GAT, GABA transporter; AAP, Amino Acid Permeases, </a:t>
            </a:r>
            <a:r>
              <a:rPr lang="en-US" sz="1200" dirty="0" err="1">
                <a:latin typeface="Palatino Linotype" panose="02040502050505030304" pitchFamily="18" charset="0"/>
                <a:cs typeface="Arial" panose="020B0604020202020204" pitchFamily="34" charset="0"/>
              </a:rPr>
              <a:t>ATLa</a:t>
            </a:r>
            <a:r>
              <a:rPr lang="en-US" sz="1200" dirty="0">
                <a:latin typeface="Palatino Linotype" panose="02040502050505030304" pitchFamily="18" charset="0"/>
                <a:cs typeface="Arial" panose="020B0604020202020204" pitchFamily="34" charset="0"/>
              </a:rPr>
              <a:t> and b, Amino Acid </a:t>
            </a:r>
            <a:r>
              <a:rPr lang="en-US" sz="1200" dirty="0" err="1">
                <a:latin typeface="Palatino Linotype" panose="02040502050505030304" pitchFamily="18" charset="0"/>
                <a:cs typeface="Arial" panose="020B0604020202020204" pitchFamily="34" charset="0"/>
              </a:rPr>
              <a:t>Tranporter</a:t>
            </a:r>
            <a:r>
              <a:rPr lang="en-US" sz="1200" dirty="0">
                <a:latin typeface="Palatino Linotype" panose="02040502050505030304" pitchFamily="18" charset="0"/>
                <a:cs typeface="Arial" panose="020B0604020202020204" pitchFamily="34" charset="0"/>
              </a:rPr>
              <a:t>-Like a and b; TT, TTP-like, LAX/AUX, Auxin transporters; PUT, Polyamine Uptake Transporters; CAT, Cationic Amino acid Transporters. </a:t>
            </a:r>
          </a:p>
        </p:txBody>
      </p:sp>
    </p:spTree>
    <p:extLst>
      <p:ext uri="{BB962C8B-B14F-4D97-AF65-F5344CB8AC3E}">
        <p14:creationId xmlns:p14="http://schemas.microsoft.com/office/powerpoint/2010/main" val="1062182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F789335-05AB-E244-9E02-97A0E3DC9E4C}"/>
              </a:ext>
            </a:extLst>
          </p:cNvPr>
          <p:cNvPicPr>
            <a:picLocks noChangeAspect="1"/>
          </p:cNvPicPr>
          <p:nvPr/>
        </p:nvPicPr>
        <p:blipFill>
          <a:blip r:embed="rId2"/>
          <a:stretch>
            <a:fillRect/>
          </a:stretch>
        </p:blipFill>
        <p:spPr>
          <a:xfrm>
            <a:off x="1503680" y="2922270"/>
            <a:ext cx="3403600" cy="2527300"/>
          </a:xfrm>
          <a:prstGeom prst="rect">
            <a:avLst/>
          </a:prstGeom>
        </p:spPr>
      </p:pic>
      <p:sp>
        <p:nvSpPr>
          <p:cNvPr id="6" name="TextBox 5">
            <a:extLst>
              <a:ext uri="{FF2B5EF4-FFF2-40B4-BE49-F238E27FC236}">
                <a16:creationId xmlns:a16="http://schemas.microsoft.com/office/drawing/2014/main" id="{E3BB9BB2-CB60-CC48-BDBD-52A0EC4BB883}"/>
              </a:ext>
            </a:extLst>
          </p:cNvPr>
          <p:cNvSpPr txBox="1"/>
          <p:nvPr/>
        </p:nvSpPr>
        <p:spPr>
          <a:xfrm>
            <a:off x="608087" y="5661820"/>
            <a:ext cx="5630829" cy="646331"/>
          </a:xfrm>
          <a:prstGeom prst="rect">
            <a:avLst/>
          </a:prstGeom>
          <a:noFill/>
        </p:spPr>
        <p:txBody>
          <a:bodyPr wrap="square" rtlCol="0">
            <a:spAutoFit/>
          </a:bodyPr>
          <a:lstStyle/>
          <a:p>
            <a:r>
              <a:rPr lang="en-US" sz="1200" b="1" dirty="0">
                <a:latin typeface="Palatino Linotype" panose="02040502050505030304" pitchFamily="18" charset="0"/>
                <a:cs typeface="Arial" panose="020B0604020202020204" pitchFamily="34" charset="0"/>
              </a:rPr>
              <a:t>Supplemental Figure 2. </a:t>
            </a:r>
            <a:r>
              <a:rPr lang="en-US" sz="1200" b="1" dirty="0" err="1">
                <a:latin typeface="Palatino Linotype" panose="02040502050505030304" pitchFamily="18" charset="0"/>
                <a:cs typeface="Arial" panose="020B0604020202020204" pitchFamily="34" charset="0"/>
              </a:rPr>
              <a:t>Arg</a:t>
            </a:r>
            <a:r>
              <a:rPr lang="en-US" sz="1200" b="1" dirty="0">
                <a:latin typeface="Palatino Linotype" panose="02040502050505030304" pitchFamily="18" charset="0"/>
                <a:cs typeface="Arial" panose="020B0604020202020204" pitchFamily="34" charset="0"/>
              </a:rPr>
              <a:t> transport activity of ClAAP3 and ClAAP6 are sensitive to Protonophore CCCP. </a:t>
            </a:r>
            <a:r>
              <a:rPr lang="en-US" sz="1200" dirty="0">
                <a:latin typeface="Palatino Linotype" panose="02040502050505030304" pitchFamily="18" charset="0"/>
                <a:cs typeface="Arial" panose="020B0604020202020204" pitchFamily="34" charset="0"/>
              </a:rPr>
              <a:t>The yeast 22∆10𝛂 cells were in incubated in </a:t>
            </a:r>
            <a:r>
              <a:rPr lang="en-US" sz="1200" baseline="30000" dirty="0">
                <a:latin typeface="Palatino Linotype" panose="02040502050505030304" pitchFamily="18" charset="0"/>
                <a:cs typeface="Arial" panose="020B0604020202020204" pitchFamily="34" charset="0"/>
              </a:rPr>
              <a:t>3</a:t>
            </a:r>
            <a:r>
              <a:rPr lang="en-US" sz="1200" dirty="0">
                <a:latin typeface="Palatino Linotype" panose="02040502050505030304" pitchFamily="18" charset="0"/>
                <a:cs typeface="Arial" panose="020B0604020202020204" pitchFamily="34" charset="0"/>
              </a:rPr>
              <a:t>[H]- labeled </a:t>
            </a:r>
            <a:r>
              <a:rPr lang="en-US" sz="1200" dirty="0" err="1">
                <a:latin typeface="Palatino Linotype" panose="02040502050505030304" pitchFamily="18" charset="0"/>
                <a:cs typeface="Arial" panose="020B0604020202020204" pitchFamily="34" charset="0"/>
              </a:rPr>
              <a:t>Arg</a:t>
            </a:r>
            <a:r>
              <a:rPr lang="en-US" sz="1200" dirty="0">
                <a:latin typeface="Palatino Linotype" panose="02040502050505030304" pitchFamily="18" charset="0"/>
                <a:cs typeface="Arial" panose="020B0604020202020204" pitchFamily="34" charset="0"/>
              </a:rPr>
              <a:t> with or without 50 </a:t>
            </a:r>
            <a:r>
              <a:rPr lang="en-US" sz="1200" dirty="0">
                <a:latin typeface="Palatino Linotype" panose="02040502050505030304" pitchFamily="18" charset="0"/>
                <a:cs typeface="Arial" panose="020B0604020202020204" pitchFamily="34" charset="0"/>
                <a:sym typeface="Symbol" pitchFamily="2" charset="2"/>
              </a:rPr>
              <a:t></a:t>
            </a:r>
            <a:r>
              <a:rPr lang="en-US" sz="1200" dirty="0">
                <a:latin typeface="Palatino Linotype" panose="02040502050505030304" pitchFamily="18" charset="0"/>
                <a:cs typeface="Arial" panose="020B0604020202020204" pitchFamily="34" charset="0"/>
              </a:rPr>
              <a:t>M of CCCP. </a:t>
            </a:r>
          </a:p>
        </p:txBody>
      </p:sp>
    </p:spTree>
    <p:extLst>
      <p:ext uri="{BB962C8B-B14F-4D97-AF65-F5344CB8AC3E}">
        <p14:creationId xmlns:p14="http://schemas.microsoft.com/office/powerpoint/2010/main" val="4176346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359D3FD-170C-1B4F-BFA1-7FBA48AC00E2}"/>
              </a:ext>
            </a:extLst>
          </p:cNvPr>
          <p:cNvSpPr txBox="1"/>
          <p:nvPr/>
        </p:nvSpPr>
        <p:spPr>
          <a:xfrm>
            <a:off x="1062681" y="5696951"/>
            <a:ext cx="5066207" cy="1569660"/>
          </a:xfrm>
          <a:prstGeom prst="rect">
            <a:avLst/>
          </a:prstGeom>
          <a:noFill/>
        </p:spPr>
        <p:txBody>
          <a:bodyPr wrap="square" rtlCol="0">
            <a:spAutoFit/>
          </a:bodyPr>
          <a:lstStyle/>
          <a:p>
            <a:r>
              <a:rPr lang="en-US" sz="1200" b="1" dirty="0">
                <a:latin typeface="Palatino Linotype" panose="02040502050505030304" pitchFamily="18" charset="0"/>
                <a:cs typeface="Arial" panose="020B0604020202020204" pitchFamily="34" charset="0"/>
              </a:rPr>
              <a:t>Supplemental Figure  3. Subcellular localization of ClAAP3 and ClAAP6 in protoplasts isolated from watermelon fruits. </a:t>
            </a:r>
            <a:r>
              <a:rPr lang="en-US" sz="1200" dirty="0">
                <a:latin typeface="Palatino Linotype" panose="02040502050505030304" pitchFamily="18" charset="0"/>
                <a:cs typeface="Arial" panose="020B0604020202020204" pitchFamily="34" charset="0"/>
              </a:rPr>
              <a:t>(A-C) ClAAP3-GFP transiently expressed in a protoplast prepared from watermelon fruits. (A) GFP channel; (B) Bright field; (C) overlay. (D-F) ClAAP6-GFP transiently expressed in a protoplast prepared from watermelon fruits. (D) GFP channel; (E) Bright field; (F) overlay. Scale bars: 10</a:t>
            </a:r>
            <a:r>
              <a:rPr lang="en-US" sz="1200" dirty="0">
                <a:latin typeface="Palatino Linotype" panose="02040502050505030304" pitchFamily="18" charset="0"/>
                <a:cs typeface="Arial" panose="020B0604020202020204" pitchFamily="34" charset="0"/>
                <a:sym typeface="Symbol" pitchFamily="2" charset="2"/>
              </a:rPr>
              <a:t>m. </a:t>
            </a:r>
            <a:endParaRPr lang="en-US" sz="1200" dirty="0">
              <a:latin typeface="Palatino Linotype" panose="0204050205050503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AB86CE9E-0C55-F443-9B25-A3551DF27A51}"/>
              </a:ext>
            </a:extLst>
          </p:cNvPr>
          <p:cNvPicPr>
            <a:picLocks noChangeAspect="1"/>
          </p:cNvPicPr>
          <p:nvPr/>
        </p:nvPicPr>
        <p:blipFill>
          <a:blip r:embed="rId3"/>
          <a:stretch>
            <a:fillRect/>
          </a:stretch>
        </p:blipFill>
        <p:spPr>
          <a:xfrm>
            <a:off x="1183665" y="2413499"/>
            <a:ext cx="1549067" cy="1549067"/>
          </a:xfrm>
          <a:prstGeom prst="rect">
            <a:avLst/>
          </a:prstGeom>
        </p:spPr>
      </p:pic>
      <p:pic>
        <p:nvPicPr>
          <p:cNvPr id="8" name="Picture 7">
            <a:extLst>
              <a:ext uri="{FF2B5EF4-FFF2-40B4-BE49-F238E27FC236}">
                <a16:creationId xmlns:a16="http://schemas.microsoft.com/office/drawing/2014/main" id="{086100E1-F769-3549-8975-DC1B781A6A27}"/>
              </a:ext>
            </a:extLst>
          </p:cNvPr>
          <p:cNvPicPr>
            <a:picLocks noChangeAspect="1"/>
          </p:cNvPicPr>
          <p:nvPr/>
        </p:nvPicPr>
        <p:blipFill>
          <a:blip r:embed="rId4"/>
          <a:stretch>
            <a:fillRect/>
          </a:stretch>
        </p:blipFill>
        <p:spPr>
          <a:xfrm>
            <a:off x="2732732" y="2413499"/>
            <a:ext cx="1549067" cy="1549067"/>
          </a:xfrm>
          <a:prstGeom prst="rect">
            <a:avLst/>
          </a:prstGeom>
        </p:spPr>
      </p:pic>
      <p:pic>
        <p:nvPicPr>
          <p:cNvPr id="10" name="Picture 9">
            <a:extLst>
              <a:ext uri="{FF2B5EF4-FFF2-40B4-BE49-F238E27FC236}">
                <a16:creationId xmlns:a16="http://schemas.microsoft.com/office/drawing/2014/main" id="{964F9236-0D59-ED43-9A09-DC12CB035165}"/>
              </a:ext>
            </a:extLst>
          </p:cNvPr>
          <p:cNvPicPr>
            <a:picLocks noChangeAspect="1"/>
          </p:cNvPicPr>
          <p:nvPr/>
        </p:nvPicPr>
        <p:blipFill>
          <a:blip r:embed="rId5"/>
          <a:stretch>
            <a:fillRect/>
          </a:stretch>
        </p:blipFill>
        <p:spPr>
          <a:xfrm>
            <a:off x="4281797" y="2413499"/>
            <a:ext cx="1549067" cy="1549067"/>
          </a:xfrm>
          <a:prstGeom prst="rect">
            <a:avLst/>
          </a:prstGeom>
        </p:spPr>
      </p:pic>
      <p:pic>
        <p:nvPicPr>
          <p:cNvPr id="15" name="Picture 14">
            <a:extLst>
              <a:ext uri="{FF2B5EF4-FFF2-40B4-BE49-F238E27FC236}">
                <a16:creationId xmlns:a16="http://schemas.microsoft.com/office/drawing/2014/main" id="{DD30D425-4776-CC4F-B96E-0258DBC36BF4}"/>
              </a:ext>
            </a:extLst>
          </p:cNvPr>
          <p:cNvPicPr>
            <a:picLocks noChangeAspect="1"/>
          </p:cNvPicPr>
          <p:nvPr/>
        </p:nvPicPr>
        <p:blipFill>
          <a:blip r:embed="rId6"/>
          <a:stretch>
            <a:fillRect/>
          </a:stretch>
        </p:blipFill>
        <p:spPr>
          <a:xfrm>
            <a:off x="3504831" y="3845257"/>
            <a:ext cx="0" cy="0"/>
          </a:xfrm>
          <a:prstGeom prst="rect">
            <a:avLst/>
          </a:prstGeom>
        </p:spPr>
      </p:pic>
      <p:pic>
        <p:nvPicPr>
          <p:cNvPr id="17" name="Picture 16">
            <a:extLst>
              <a:ext uri="{FF2B5EF4-FFF2-40B4-BE49-F238E27FC236}">
                <a16:creationId xmlns:a16="http://schemas.microsoft.com/office/drawing/2014/main" id="{7E1E9494-1106-2740-B270-C058AA406D02}"/>
              </a:ext>
            </a:extLst>
          </p:cNvPr>
          <p:cNvPicPr>
            <a:picLocks noChangeAspect="1"/>
          </p:cNvPicPr>
          <p:nvPr/>
        </p:nvPicPr>
        <p:blipFill>
          <a:blip r:embed="rId6"/>
          <a:stretch>
            <a:fillRect/>
          </a:stretch>
        </p:blipFill>
        <p:spPr>
          <a:xfrm>
            <a:off x="3504831" y="3845257"/>
            <a:ext cx="0" cy="0"/>
          </a:xfrm>
          <a:prstGeom prst="rect">
            <a:avLst/>
          </a:prstGeom>
        </p:spPr>
      </p:pic>
      <p:pic>
        <p:nvPicPr>
          <p:cNvPr id="19" name="Picture 18">
            <a:extLst>
              <a:ext uri="{FF2B5EF4-FFF2-40B4-BE49-F238E27FC236}">
                <a16:creationId xmlns:a16="http://schemas.microsoft.com/office/drawing/2014/main" id="{D8235C05-D383-3A41-9AD6-9E442D943232}"/>
              </a:ext>
            </a:extLst>
          </p:cNvPr>
          <p:cNvPicPr>
            <a:picLocks noChangeAspect="1"/>
          </p:cNvPicPr>
          <p:nvPr/>
        </p:nvPicPr>
        <p:blipFill>
          <a:blip r:embed="rId7"/>
          <a:stretch>
            <a:fillRect/>
          </a:stretch>
        </p:blipFill>
        <p:spPr>
          <a:xfrm>
            <a:off x="3504831" y="3845257"/>
            <a:ext cx="0" cy="0"/>
          </a:xfrm>
          <a:prstGeom prst="rect">
            <a:avLst/>
          </a:prstGeom>
        </p:spPr>
      </p:pic>
      <p:pic>
        <p:nvPicPr>
          <p:cNvPr id="21" name="Picture 20">
            <a:extLst>
              <a:ext uri="{FF2B5EF4-FFF2-40B4-BE49-F238E27FC236}">
                <a16:creationId xmlns:a16="http://schemas.microsoft.com/office/drawing/2014/main" id="{498EE293-F93F-7C40-973E-DF1C319B4009}"/>
              </a:ext>
            </a:extLst>
          </p:cNvPr>
          <p:cNvPicPr>
            <a:picLocks noChangeAspect="1"/>
          </p:cNvPicPr>
          <p:nvPr/>
        </p:nvPicPr>
        <p:blipFill>
          <a:blip r:embed="rId7"/>
          <a:stretch>
            <a:fillRect/>
          </a:stretch>
        </p:blipFill>
        <p:spPr>
          <a:xfrm>
            <a:off x="3504831" y="3845257"/>
            <a:ext cx="0" cy="0"/>
          </a:xfrm>
          <a:prstGeom prst="rect">
            <a:avLst/>
          </a:prstGeom>
        </p:spPr>
      </p:pic>
      <p:cxnSp>
        <p:nvCxnSpPr>
          <p:cNvPr id="25" name="Straight Connector 24">
            <a:extLst>
              <a:ext uri="{FF2B5EF4-FFF2-40B4-BE49-F238E27FC236}">
                <a16:creationId xmlns:a16="http://schemas.microsoft.com/office/drawing/2014/main" id="{62474477-7BBF-CD49-9F24-B8DA3CBD69F7}"/>
              </a:ext>
            </a:extLst>
          </p:cNvPr>
          <p:cNvCxnSpPr>
            <a:cxnSpLocks/>
          </p:cNvCxnSpPr>
          <p:nvPr/>
        </p:nvCxnSpPr>
        <p:spPr>
          <a:xfrm>
            <a:off x="5442701" y="3880307"/>
            <a:ext cx="3017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473BB2DF-5656-9243-BFB1-D2FBEB6A1953}"/>
              </a:ext>
            </a:extLst>
          </p:cNvPr>
          <p:cNvPicPr>
            <a:picLocks noChangeAspect="1"/>
          </p:cNvPicPr>
          <p:nvPr/>
        </p:nvPicPr>
        <p:blipFill>
          <a:blip r:embed="rId8"/>
          <a:stretch>
            <a:fillRect/>
          </a:stretch>
        </p:blipFill>
        <p:spPr>
          <a:xfrm>
            <a:off x="2732732" y="3988691"/>
            <a:ext cx="1554739" cy="1554739"/>
          </a:xfrm>
          <a:prstGeom prst="rect">
            <a:avLst/>
          </a:prstGeom>
        </p:spPr>
      </p:pic>
      <p:pic>
        <p:nvPicPr>
          <p:cNvPr id="29" name="Picture 28">
            <a:extLst>
              <a:ext uri="{FF2B5EF4-FFF2-40B4-BE49-F238E27FC236}">
                <a16:creationId xmlns:a16="http://schemas.microsoft.com/office/drawing/2014/main" id="{75753013-34FF-4D4E-9786-2F34E21F8BE9}"/>
              </a:ext>
            </a:extLst>
          </p:cNvPr>
          <p:cNvPicPr>
            <a:picLocks noChangeAspect="1"/>
          </p:cNvPicPr>
          <p:nvPr/>
        </p:nvPicPr>
        <p:blipFill>
          <a:blip r:embed="rId9"/>
          <a:stretch>
            <a:fillRect/>
          </a:stretch>
        </p:blipFill>
        <p:spPr>
          <a:xfrm>
            <a:off x="1183665" y="3988691"/>
            <a:ext cx="1554739" cy="1554739"/>
          </a:xfrm>
          <a:prstGeom prst="rect">
            <a:avLst/>
          </a:prstGeom>
        </p:spPr>
      </p:pic>
      <p:pic>
        <p:nvPicPr>
          <p:cNvPr id="31" name="Picture 30">
            <a:extLst>
              <a:ext uri="{FF2B5EF4-FFF2-40B4-BE49-F238E27FC236}">
                <a16:creationId xmlns:a16="http://schemas.microsoft.com/office/drawing/2014/main" id="{34A99B12-8D19-0145-A91A-1AB004674FF4}"/>
              </a:ext>
            </a:extLst>
          </p:cNvPr>
          <p:cNvPicPr>
            <a:picLocks noChangeAspect="1"/>
          </p:cNvPicPr>
          <p:nvPr/>
        </p:nvPicPr>
        <p:blipFill>
          <a:blip r:embed="rId10"/>
          <a:stretch>
            <a:fillRect/>
          </a:stretch>
        </p:blipFill>
        <p:spPr>
          <a:xfrm>
            <a:off x="4286633" y="3988691"/>
            <a:ext cx="1554739" cy="1554739"/>
          </a:xfrm>
          <a:prstGeom prst="rect">
            <a:avLst/>
          </a:prstGeom>
        </p:spPr>
      </p:pic>
      <p:cxnSp>
        <p:nvCxnSpPr>
          <p:cNvPr id="33" name="Straight Connector 32">
            <a:extLst>
              <a:ext uri="{FF2B5EF4-FFF2-40B4-BE49-F238E27FC236}">
                <a16:creationId xmlns:a16="http://schemas.microsoft.com/office/drawing/2014/main" id="{067BFFE1-5CDD-F242-8EBE-551C37C4C152}"/>
              </a:ext>
            </a:extLst>
          </p:cNvPr>
          <p:cNvCxnSpPr>
            <a:cxnSpLocks/>
          </p:cNvCxnSpPr>
          <p:nvPr/>
        </p:nvCxnSpPr>
        <p:spPr>
          <a:xfrm>
            <a:off x="5442701" y="5469313"/>
            <a:ext cx="2743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C84DE13-C475-8F4A-B230-E66BD6A12577}"/>
              </a:ext>
            </a:extLst>
          </p:cNvPr>
          <p:cNvSpPr txBox="1"/>
          <p:nvPr/>
        </p:nvSpPr>
        <p:spPr>
          <a:xfrm>
            <a:off x="1215946" y="2428080"/>
            <a:ext cx="251927" cy="230832"/>
          </a:xfrm>
          <a:prstGeom prst="rect">
            <a:avLst/>
          </a:prstGeom>
          <a:noFill/>
        </p:spPr>
        <p:txBody>
          <a:bodyPr wrap="square" rtlCol="0">
            <a:spAutoFit/>
          </a:bodyPr>
          <a:lstStyle/>
          <a:p>
            <a:r>
              <a:rPr lang="en-US" sz="900" dirty="0">
                <a:solidFill>
                  <a:schemeClr val="bg1"/>
                </a:solidFill>
              </a:rPr>
              <a:t>A</a:t>
            </a:r>
          </a:p>
        </p:txBody>
      </p:sp>
      <p:sp>
        <p:nvSpPr>
          <p:cNvPr id="36" name="TextBox 35">
            <a:extLst>
              <a:ext uri="{FF2B5EF4-FFF2-40B4-BE49-F238E27FC236}">
                <a16:creationId xmlns:a16="http://schemas.microsoft.com/office/drawing/2014/main" id="{674BEFED-826F-0841-B392-48B3E9FC79DC}"/>
              </a:ext>
            </a:extLst>
          </p:cNvPr>
          <p:cNvSpPr txBox="1"/>
          <p:nvPr/>
        </p:nvSpPr>
        <p:spPr>
          <a:xfrm>
            <a:off x="1215946" y="4008579"/>
            <a:ext cx="251927" cy="230832"/>
          </a:xfrm>
          <a:prstGeom prst="rect">
            <a:avLst/>
          </a:prstGeom>
          <a:noFill/>
        </p:spPr>
        <p:txBody>
          <a:bodyPr wrap="square" rtlCol="0">
            <a:spAutoFit/>
          </a:bodyPr>
          <a:lstStyle/>
          <a:p>
            <a:r>
              <a:rPr lang="en-US" sz="900" dirty="0">
                <a:solidFill>
                  <a:schemeClr val="bg1"/>
                </a:solidFill>
              </a:rPr>
              <a:t>D</a:t>
            </a:r>
          </a:p>
        </p:txBody>
      </p:sp>
      <p:sp>
        <p:nvSpPr>
          <p:cNvPr id="37" name="TextBox 36">
            <a:extLst>
              <a:ext uri="{FF2B5EF4-FFF2-40B4-BE49-F238E27FC236}">
                <a16:creationId xmlns:a16="http://schemas.microsoft.com/office/drawing/2014/main" id="{7C834E61-0E13-2C44-A0F5-5EA9A66E1660}"/>
              </a:ext>
            </a:extLst>
          </p:cNvPr>
          <p:cNvSpPr txBox="1"/>
          <p:nvPr/>
        </p:nvSpPr>
        <p:spPr>
          <a:xfrm>
            <a:off x="2761558" y="2428080"/>
            <a:ext cx="251927" cy="230832"/>
          </a:xfrm>
          <a:prstGeom prst="rect">
            <a:avLst/>
          </a:prstGeom>
          <a:noFill/>
        </p:spPr>
        <p:txBody>
          <a:bodyPr wrap="square" rtlCol="0">
            <a:spAutoFit/>
          </a:bodyPr>
          <a:lstStyle/>
          <a:p>
            <a:r>
              <a:rPr lang="en-US" sz="900" dirty="0">
                <a:solidFill>
                  <a:schemeClr val="bg1"/>
                </a:solidFill>
              </a:rPr>
              <a:t>B</a:t>
            </a:r>
          </a:p>
        </p:txBody>
      </p:sp>
      <p:sp>
        <p:nvSpPr>
          <p:cNvPr id="38" name="TextBox 37">
            <a:extLst>
              <a:ext uri="{FF2B5EF4-FFF2-40B4-BE49-F238E27FC236}">
                <a16:creationId xmlns:a16="http://schemas.microsoft.com/office/drawing/2014/main" id="{965DDE03-8E2D-A64C-BC1C-0D60CF2635FD}"/>
              </a:ext>
            </a:extLst>
          </p:cNvPr>
          <p:cNvSpPr txBox="1"/>
          <p:nvPr/>
        </p:nvSpPr>
        <p:spPr>
          <a:xfrm>
            <a:off x="4327042" y="2428080"/>
            <a:ext cx="251927" cy="230832"/>
          </a:xfrm>
          <a:prstGeom prst="rect">
            <a:avLst/>
          </a:prstGeom>
          <a:noFill/>
        </p:spPr>
        <p:txBody>
          <a:bodyPr wrap="square" rtlCol="0">
            <a:spAutoFit/>
          </a:bodyPr>
          <a:lstStyle/>
          <a:p>
            <a:r>
              <a:rPr lang="en-US" sz="900" dirty="0">
                <a:solidFill>
                  <a:schemeClr val="bg1"/>
                </a:solidFill>
              </a:rPr>
              <a:t>C</a:t>
            </a:r>
          </a:p>
        </p:txBody>
      </p:sp>
      <p:sp>
        <p:nvSpPr>
          <p:cNvPr id="39" name="TextBox 38">
            <a:extLst>
              <a:ext uri="{FF2B5EF4-FFF2-40B4-BE49-F238E27FC236}">
                <a16:creationId xmlns:a16="http://schemas.microsoft.com/office/drawing/2014/main" id="{E063FFE1-6F9F-F94A-84A6-1649038BDBC3}"/>
              </a:ext>
            </a:extLst>
          </p:cNvPr>
          <p:cNvSpPr txBox="1"/>
          <p:nvPr/>
        </p:nvSpPr>
        <p:spPr>
          <a:xfrm>
            <a:off x="2761558" y="4008579"/>
            <a:ext cx="251927" cy="230832"/>
          </a:xfrm>
          <a:prstGeom prst="rect">
            <a:avLst/>
          </a:prstGeom>
          <a:noFill/>
        </p:spPr>
        <p:txBody>
          <a:bodyPr wrap="square" rtlCol="0">
            <a:spAutoFit/>
          </a:bodyPr>
          <a:lstStyle/>
          <a:p>
            <a:r>
              <a:rPr lang="en-US" sz="900" dirty="0">
                <a:solidFill>
                  <a:schemeClr val="bg1"/>
                </a:solidFill>
              </a:rPr>
              <a:t>E</a:t>
            </a:r>
          </a:p>
        </p:txBody>
      </p:sp>
      <p:sp>
        <p:nvSpPr>
          <p:cNvPr id="40" name="TextBox 39">
            <a:extLst>
              <a:ext uri="{FF2B5EF4-FFF2-40B4-BE49-F238E27FC236}">
                <a16:creationId xmlns:a16="http://schemas.microsoft.com/office/drawing/2014/main" id="{92B1F407-B21D-6A4E-95A0-8BB9EECA47A8}"/>
              </a:ext>
            </a:extLst>
          </p:cNvPr>
          <p:cNvSpPr txBox="1"/>
          <p:nvPr/>
        </p:nvSpPr>
        <p:spPr>
          <a:xfrm>
            <a:off x="4327042" y="4008579"/>
            <a:ext cx="251927" cy="230832"/>
          </a:xfrm>
          <a:prstGeom prst="rect">
            <a:avLst/>
          </a:prstGeom>
          <a:noFill/>
        </p:spPr>
        <p:txBody>
          <a:bodyPr wrap="square" rtlCol="0">
            <a:spAutoFit/>
          </a:bodyPr>
          <a:lstStyle/>
          <a:p>
            <a:r>
              <a:rPr lang="en-US" sz="900" dirty="0">
                <a:solidFill>
                  <a:schemeClr val="bg1"/>
                </a:solidFill>
              </a:rPr>
              <a:t>F</a:t>
            </a:r>
          </a:p>
        </p:txBody>
      </p:sp>
    </p:spTree>
    <p:extLst>
      <p:ext uri="{BB962C8B-B14F-4D97-AF65-F5344CB8AC3E}">
        <p14:creationId xmlns:p14="http://schemas.microsoft.com/office/powerpoint/2010/main" val="3038284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B96E8ED-E424-064D-ABB6-5EAB805EC586}"/>
              </a:ext>
            </a:extLst>
          </p:cNvPr>
          <p:cNvGraphicFramePr>
            <a:graphicFrameLocks noGrp="1"/>
          </p:cNvGraphicFramePr>
          <p:nvPr>
            <p:extLst>
              <p:ext uri="{D42A27DB-BD31-4B8C-83A1-F6EECF244321}">
                <p14:modId xmlns:p14="http://schemas.microsoft.com/office/powerpoint/2010/main" val="3818181403"/>
              </p:ext>
            </p:extLst>
          </p:nvPr>
        </p:nvGraphicFramePr>
        <p:xfrm>
          <a:off x="194095" y="1651635"/>
          <a:ext cx="6451402" cy="2000958"/>
        </p:xfrm>
        <a:graphic>
          <a:graphicData uri="http://schemas.openxmlformats.org/drawingml/2006/table">
            <a:tbl>
              <a:tblPr firstRow="1" firstCol="1" bandRow="1">
                <a:tableStyleId>{5C22544A-7EE6-4342-B048-85BDC9FD1C3A}</a:tableStyleId>
              </a:tblPr>
              <a:tblGrid>
                <a:gridCol w="913488">
                  <a:extLst>
                    <a:ext uri="{9D8B030D-6E8A-4147-A177-3AD203B41FA5}">
                      <a16:colId xmlns:a16="http://schemas.microsoft.com/office/drawing/2014/main" val="3302514135"/>
                    </a:ext>
                  </a:extLst>
                </a:gridCol>
                <a:gridCol w="2202287">
                  <a:extLst>
                    <a:ext uri="{9D8B030D-6E8A-4147-A177-3AD203B41FA5}">
                      <a16:colId xmlns:a16="http://schemas.microsoft.com/office/drawing/2014/main" val="2971044962"/>
                    </a:ext>
                  </a:extLst>
                </a:gridCol>
                <a:gridCol w="2318198">
                  <a:extLst>
                    <a:ext uri="{9D8B030D-6E8A-4147-A177-3AD203B41FA5}">
                      <a16:colId xmlns:a16="http://schemas.microsoft.com/office/drawing/2014/main" val="1932650300"/>
                    </a:ext>
                  </a:extLst>
                </a:gridCol>
                <a:gridCol w="1017429">
                  <a:extLst>
                    <a:ext uri="{9D8B030D-6E8A-4147-A177-3AD203B41FA5}">
                      <a16:colId xmlns:a16="http://schemas.microsoft.com/office/drawing/2014/main" val="3729482487"/>
                    </a:ext>
                  </a:extLst>
                </a:gridCol>
              </a:tblGrid>
              <a:tr h="217263">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Gene Name</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Forward Primer (5’-3’)</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Reverse Primer (5’-3’)</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ea typeface="Times New Roman" panose="02020603050405020304" pitchFamily="18" charset="0"/>
                          <a:cs typeface="Arial" panose="020B0604020202020204" pitchFamily="34" charset="0"/>
                        </a:rPr>
                        <a:t>Purpose</a:t>
                      </a:r>
                    </a:p>
                  </a:txBody>
                  <a:tcPr marL="68323" marR="68323" marT="0" marB="0"/>
                </a:tc>
                <a:extLst>
                  <a:ext uri="{0D108BD9-81ED-4DB2-BD59-A6C34878D82A}">
                    <a16:rowId xmlns:a16="http://schemas.microsoft.com/office/drawing/2014/main" val="1914357854"/>
                  </a:ext>
                </a:extLst>
              </a:tr>
              <a:tr h="182195">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Actin </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a:effectLst/>
                          <a:latin typeface="Palatino Linotype" panose="02040502050505030304" pitchFamily="18" charset="0"/>
                          <a:cs typeface="Arial" panose="020B0604020202020204" pitchFamily="34" charset="0"/>
                        </a:rPr>
                        <a:t>CCATGTATGTTGCCATCCAG</a:t>
                      </a:r>
                      <a:endParaRPr lang="en-US" sz="100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GGATAGCATGGGGTAGAGCA</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ea typeface="Times New Roman" panose="02020603050405020304" pitchFamily="18" charset="0"/>
                          <a:cs typeface="Arial" panose="020B0604020202020204" pitchFamily="34" charset="0"/>
                        </a:rPr>
                        <a:t>RT-PCR</a:t>
                      </a:r>
                    </a:p>
                  </a:txBody>
                  <a:tcPr marL="68323" marR="68323" marT="0" marB="0"/>
                </a:tc>
                <a:extLst>
                  <a:ext uri="{0D108BD9-81ED-4DB2-BD59-A6C34878D82A}">
                    <a16:rowId xmlns:a16="http://schemas.microsoft.com/office/drawing/2014/main" val="1267668766"/>
                  </a:ext>
                </a:extLst>
              </a:tr>
              <a:tr h="334025">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Cla023187 (ClAAP3)</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CATCGAACCGATTCCCAGATAG</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GTCCTCCAAACCAACCTAAAGA</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ea typeface="Times New Roman" panose="02020603050405020304" pitchFamily="18" charset="0"/>
                          <a:cs typeface="Arial" panose="020B0604020202020204" pitchFamily="34" charset="0"/>
                        </a:rPr>
                        <a:t>RT-PCR</a:t>
                      </a:r>
                    </a:p>
                  </a:txBody>
                  <a:tcPr marL="68323" marR="68323" marT="0" marB="0"/>
                </a:tc>
                <a:extLst>
                  <a:ext uri="{0D108BD9-81ED-4DB2-BD59-A6C34878D82A}">
                    <a16:rowId xmlns:a16="http://schemas.microsoft.com/office/drawing/2014/main" val="4154823551"/>
                  </a:ext>
                </a:extLst>
              </a:tr>
              <a:tr h="334025">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Cla023090 (ClAAP6)</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AACCCTCCCAATATCCCTTTATG</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GGCGATAATCGAGAGGAATGAG</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dirty="0">
                          <a:effectLst/>
                          <a:latin typeface="Palatino Linotype" panose="02040502050505030304" pitchFamily="18" charset="0"/>
                          <a:ea typeface="Times New Roman" panose="02020603050405020304" pitchFamily="18" charset="0"/>
                          <a:cs typeface="Arial" panose="020B0604020202020204" pitchFamily="34" charset="0"/>
                        </a:rPr>
                        <a:t>RT-PCR</a:t>
                      </a:r>
                    </a:p>
                    <a:p>
                      <a:pPr marL="0" marR="0">
                        <a:spcBef>
                          <a:spcPts val="0"/>
                        </a:spcBef>
                        <a:spcAft>
                          <a:spcPts val="0"/>
                        </a:spcAft>
                      </a:pP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extLst>
                  <a:ext uri="{0D108BD9-81ED-4DB2-BD59-A6C34878D82A}">
                    <a16:rowId xmlns:a16="http://schemas.microsoft.com/office/drawing/2014/main" val="3503595472"/>
                  </a:ext>
                </a:extLst>
              </a:tr>
              <a:tr h="182195">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Cla013912</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GCTTCCGTCCCTATAAACTCAA</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ATCGTTGAAGAACGGGAGAAG</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dirty="0">
                          <a:effectLst/>
                          <a:latin typeface="Palatino Linotype" panose="02040502050505030304" pitchFamily="18" charset="0"/>
                          <a:ea typeface="Times New Roman" panose="02020603050405020304" pitchFamily="18" charset="0"/>
                          <a:cs typeface="Arial" panose="020B0604020202020204" pitchFamily="34" charset="0"/>
                        </a:rPr>
                        <a:t>RT-PCR</a:t>
                      </a:r>
                    </a:p>
                    <a:p>
                      <a:pPr marL="0" marR="0">
                        <a:spcBef>
                          <a:spcPts val="0"/>
                        </a:spcBef>
                        <a:spcAft>
                          <a:spcPts val="0"/>
                        </a:spcAft>
                      </a:pP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extLst>
                  <a:ext uri="{0D108BD9-81ED-4DB2-BD59-A6C34878D82A}">
                    <a16:rowId xmlns:a16="http://schemas.microsoft.com/office/drawing/2014/main" val="181567838"/>
                  </a:ext>
                </a:extLst>
              </a:tr>
              <a:tr h="182195">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Cla023187 (ClAAP3)</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algn="l" fontAlgn="b"/>
                      <a:r>
                        <a:rPr lang="en-US" sz="1000" b="0" i="0" u="none" strike="noStrike" dirty="0">
                          <a:effectLst/>
                          <a:latin typeface="Palatino Linotype" panose="02040502050505030304" pitchFamily="18" charset="0"/>
                          <a:cs typeface="Arial" panose="020B0604020202020204" pitchFamily="34" charset="0"/>
                        </a:rPr>
                        <a:t>GAGAGGTCTCAGGCTCAATGGCTAACAACCACCACC</a:t>
                      </a:r>
                    </a:p>
                  </a:txBody>
                  <a:tcPr marL="9525" marR="9525" marT="9525" marB="0" anchor="b"/>
                </a:tc>
                <a:tc>
                  <a:txBody>
                    <a:bodyPr/>
                    <a:lstStyle/>
                    <a:p>
                      <a:pPr algn="l" fontAlgn="b"/>
                      <a:r>
                        <a:rPr lang="en-US" sz="1000" b="0" i="0" u="none" strike="noStrike" dirty="0">
                          <a:effectLst/>
                          <a:latin typeface="Palatino Linotype" panose="02040502050505030304" pitchFamily="18" charset="0"/>
                          <a:cs typeface="Arial" panose="020B0604020202020204" pitchFamily="34" charset="0"/>
                        </a:rPr>
                        <a:t>ACACGGTCTCACTGAGTAGCTTGTTTTAAATGG</a:t>
                      </a:r>
                    </a:p>
                  </a:txBody>
                  <a:tcPr marL="9525" marR="9525" marT="9525" marB="0" anchor="b"/>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dirty="0">
                          <a:effectLst/>
                          <a:latin typeface="Palatino Linotype" panose="02040502050505030304" pitchFamily="18" charset="0"/>
                          <a:ea typeface="Times New Roman" panose="02020603050405020304" pitchFamily="18" charset="0"/>
                          <a:cs typeface="Arial" panose="020B0604020202020204" pitchFamily="34" charset="0"/>
                        </a:rPr>
                        <a:t>Amplification</a:t>
                      </a:r>
                    </a:p>
                  </a:txBody>
                  <a:tcPr marL="68323" marR="68323" marT="0" marB="0"/>
                </a:tc>
                <a:extLst>
                  <a:ext uri="{0D108BD9-81ED-4DB2-BD59-A6C34878D82A}">
                    <a16:rowId xmlns:a16="http://schemas.microsoft.com/office/drawing/2014/main" val="2372713635"/>
                  </a:ext>
                </a:extLst>
              </a:tr>
              <a:tr h="182195">
                <a:tc>
                  <a:txBody>
                    <a:bodyPr/>
                    <a:lstStyle/>
                    <a:p>
                      <a:pPr marL="0" marR="0">
                        <a:spcBef>
                          <a:spcPts val="0"/>
                        </a:spcBef>
                        <a:spcAft>
                          <a:spcPts val="0"/>
                        </a:spcAft>
                      </a:pPr>
                      <a:r>
                        <a:rPr lang="en-US" sz="1000" dirty="0">
                          <a:effectLst/>
                          <a:latin typeface="Palatino Linotype" panose="02040502050505030304" pitchFamily="18" charset="0"/>
                          <a:cs typeface="Arial" panose="020B0604020202020204" pitchFamily="34" charset="0"/>
                        </a:rPr>
                        <a:t>Cla023090 (ClAAP6)</a:t>
                      </a:r>
                      <a:endParaRPr lang="en-US" sz="1000" dirty="0">
                        <a:effectLst/>
                        <a:latin typeface="Palatino Linotype" panose="02040502050505030304" pitchFamily="18" charset="0"/>
                        <a:ea typeface="Times New Roman" panose="02020603050405020304" pitchFamily="18" charset="0"/>
                        <a:cs typeface="Arial" panose="020B0604020202020204" pitchFamily="34" charset="0"/>
                      </a:endParaRPr>
                    </a:p>
                  </a:txBody>
                  <a:tcPr marL="68323" marR="68323" marT="0" marB="0"/>
                </a:tc>
                <a:tc>
                  <a:txBody>
                    <a:bodyPr/>
                    <a:lstStyle/>
                    <a:p>
                      <a:pPr algn="l" fontAlgn="b"/>
                      <a:r>
                        <a:rPr lang="en-US" sz="1000" b="0" i="0" u="none" strike="noStrike" dirty="0">
                          <a:effectLst/>
                          <a:latin typeface="Palatino Linotype" panose="02040502050505030304" pitchFamily="18" charset="0"/>
                          <a:cs typeface="Arial" panose="020B0604020202020204" pitchFamily="34" charset="0"/>
                        </a:rPr>
                        <a:t>GAGAGGTCTCAGGCTCAATGGCTGCACATCAATTCC</a:t>
                      </a:r>
                    </a:p>
                  </a:txBody>
                  <a:tcPr marL="9525" marR="9525" marT="9525" marB="0" anchor="b"/>
                </a:tc>
                <a:tc>
                  <a:txBody>
                    <a:bodyPr/>
                    <a:lstStyle/>
                    <a:p>
                      <a:pPr algn="l" fontAlgn="b"/>
                      <a:r>
                        <a:rPr lang="en-US" sz="1000" b="0" i="0" u="none" strike="noStrike" dirty="0">
                          <a:effectLst/>
                          <a:latin typeface="Palatino Linotype" panose="02040502050505030304" pitchFamily="18" charset="0"/>
                          <a:cs typeface="Arial" panose="020B0604020202020204" pitchFamily="34" charset="0"/>
                        </a:rPr>
                        <a:t>ACACGGTCTCACTGAACTTTTGAAGGGTTTGTATGTC</a:t>
                      </a:r>
                    </a:p>
                  </a:txBody>
                  <a:tcPr marL="9525" marR="9525" marT="9525" marB="0" anchor="b"/>
                </a:tc>
                <a:tc>
                  <a:txBody>
                    <a:bodyPr/>
                    <a:lstStyle/>
                    <a:p>
                      <a:pPr marL="0" marR="0">
                        <a:spcBef>
                          <a:spcPts val="0"/>
                        </a:spcBef>
                        <a:spcAft>
                          <a:spcPts val="0"/>
                        </a:spcAft>
                      </a:pPr>
                      <a:r>
                        <a:rPr lang="en-US" sz="1000" dirty="0">
                          <a:effectLst/>
                          <a:latin typeface="Palatino Linotype" panose="02040502050505030304" pitchFamily="18" charset="0"/>
                          <a:ea typeface="Times New Roman" panose="02020603050405020304" pitchFamily="18" charset="0"/>
                          <a:cs typeface="Arial" panose="020B0604020202020204" pitchFamily="34" charset="0"/>
                        </a:rPr>
                        <a:t>Amplification</a:t>
                      </a:r>
                    </a:p>
                  </a:txBody>
                  <a:tcPr marL="68323" marR="68323" marT="0" marB="0"/>
                </a:tc>
                <a:extLst>
                  <a:ext uri="{0D108BD9-81ED-4DB2-BD59-A6C34878D82A}">
                    <a16:rowId xmlns:a16="http://schemas.microsoft.com/office/drawing/2014/main" val="1387518652"/>
                  </a:ext>
                </a:extLst>
              </a:tr>
            </a:tbl>
          </a:graphicData>
        </a:graphic>
      </p:graphicFrame>
      <p:sp>
        <p:nvSpPr>
          <p:cNvPr id="5" name="Rectangle 1">
            <a:extLst>
              <a:ext uri="{FF2B5EF4-FFF2-40B4-BE49-F238E27FC236}">
                <a16:creationId xmlns:a16="http://schemas.microsoft.com/office/drawing/2014/main" id="{D243F3AB-599D-9949-8E41-A4DC49830DF3}"/>
              </a:ext>
            </a:extLst>
          </p:cNvPr>
          <p:cNvSpPr>
            <a:spLocks noChangeArrowheads="1"/>
          </p:cNvSpPr>
          <p:nvPr/>
        </p:nvSpPr>
        <p:spPr bwMode="auto">
          <a:xfrm>
            <a:off x="485136" y="1051519"/>
            <a:ext cx="4455353" cy="600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52352"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000000"/>
                </a:solidFill>
                <a:effectLst/>
                <a:latin typeface="Calibri Light" panose="020F0302020204030204" pitchFamily="34" charset="0"/>
                <a:ea typeface="Times New Roman" panose="02020603050405020304" pitchFamily="18" charset="0"/>
                <a:cs typeface="Times New Roman" panose="02020603050405020304" pitchFamily="18" charset="0"/>
              </a:rPr>
              <a:t> Table S1: List of gene speciﬁc primers used for this study. </a:t>
            </a:r>
            <a:endParaRPr kumimoji="0" lang="en-US" altLang="en-US" sz="1600" b="0" i="0" u="none" strike="noStrike" cap="none" normalizeH="0" baseline="0" dirty="0">
              <a:ln>
                <a:noFill/>
              </a:ln>
              <a:solidFill>
                <a:srgbClr val="2E74B5"/>
              </a:solidFill>
              <a:effectLst/>
              <a:latin typeface="Calibri Light" panose="020F0302020204030204" pitchFamily="34" charset="0"/>
              <a:ea typeface="Yu Gothic Light" panose="020B0300000000000000" pitchFamily="34"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8434795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559</TotalTime>
  <Words>392</Words>
  <Application>Microsoft Office PowerPoint</Application>
  <PresentationFormat>Letter Paper (8.5x11 in)</PresentationFormat>
  <Paragraphs>51</Paragraphs>
  <Slides>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Yu Gothic Light</vt:lpstr>
      <vt:lpstr>Arial</vt:lpstr>
      <vt:lpstr>Calibri</vt:lpstr>
      <vt:lpstr>Calibri Light</vt:lpstr>
      <vt:lpstr>Palatino Linotype</vt:lpstr>
      <vt:lpstr>Symbol</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MDPI</cp:lastModifiedBy>
  <cp:revision>19</cp:revision>
  <cp:lastPrinted>2019-09-25T13:56:47Z</cp:lastPrinted>
  <dcterms:created xsi:type="dcterms:W3CDTF">2018-03-23T16:14:31Z</dcterms:created>
  <dcterms:modified xsi:type="dcterms:W3CDTF">2019-11-22T00:52:49Z</dcterms:modified>
</cp:coreProperties>
</file>