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58" r:id="rId3"/>
    <p:sldId id="270" r:id="rId4"/>
    <p:sldId id="263" r:id="rId5"/>
    <p:sldId id="264" r:id="rId6"/>
    <p:sldId id="271" r:id="rId7"/>
    <p:sldId id="256" r:id="rId8"/>
  </p:sldIdLst>
  <p:sldSz cx="6858000" cy="9144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35" autoAdjust="0"/>
    <p:restoredTop sz="94660"/>
  </p:normalViewPr>
  <p:slideViewPr>
    <p:cSldViewPr snapToGrid="0">
      <p:cViewPr>
        <p:scale>
          <a:sx n="100" d="100"/>
          <a:sy n="100" d="100"/>
        </p:scale>
        <p:origin x="3000" y="-1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elieann%20Craig\Box%20Sync\Manuscripts\Liu%20et%20al%202017_DBP-DDR\XL30dDBP_bodyweigh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elieann%20Craig\Box%20Sync\Data\CALS%20RIC%20DBP\cyclicity\30dDBPDDRcyclicit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521948813067533"/>
          <c:y val="9.6631192831585486E-2"/>
          <c:w val="0.78992851263671315"/>
          <c:h val="0.79290067725066327"/>
        </c:manualLayout>
      </c:layout>
      <c:barChart>
        <c:barDir val="col"/>
        <c:grouping val="clustered"/>
        <c:varyColors val="0"/>
        <c:ser>
          <c:idx val="2"/>
          <c:order val="0"/>
          <c:tx>
            <c:v>dosing</c:v>
          </c:tx>
          <c:spPr>
            <a:solidFill>
              <a:srgbClr val="0070C0"/>
            </a:solidFill>
            <a:ln w="25400"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 w="254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EC77-48DD-AAE6-2EF3D863B45D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 w="254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C77-48DD-AAE6-2EF3D863B45D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 w="254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EC77-48DD-AAE6-2EF3D863B45D}"/>
              </c:ext>
            </c:extLst>
          </c:dPt>
          <c:errBars>
            <c:errBarType val="both"/>
            <c:errValType val="cust"/>
            <c:noEndCap val="0"/>
            <c:plus>
              <c:numRef>
                <c:f>('D10WEIGHTS-ALL'!$P$7,'D10WEIGHTS-ALL'!$P$15,'D10WEIGHTS-ALL'!$P$23,'D10WEIGHTS-ALL'!$P$30)</c:f>
                <c:numCache>
                  <c:formatCode>General</c:formatCode>
                  <c:ptCount val="4"/>
                  <c:pt idx="0">
                    <c:v>1.5959999999999998E-2</c:v>
                  </c:pt>
                  <c:pt idx="1">
                    <c:v>1.533E-2</c:v>
                  </c:pt>
                  <c:pt idx="2">
                    <c:v>2.6950000000000002E-2</c:v>
                  </c:pt>
                  <c:pt idx="3">
                    <c:v>2.6579999999999999E-2</c:v>
                  </c:pt>
                </c:numCache>
              </c:numRef>
            </c:plus>
            <c:minus>
              <c:numRef>
                <c:f>('D10WEIGHTS-ALL'!$P$7,'D10WEIGHTS-ALL'!$P$15,'D10WEIGHTS-ALL'!$P$23,'D10WEIGHTS-ALL'!$P$30)</c:f>
                <c:numCache>
                  <c:formatCode>General</c:formatCode>
                  <c:ptCount val="4"/>
                  <c:pt idx="0">
                    <c:v>1.5959999999999998E-2</c:v>
                  </c:pt>
                  <c:pt idx="1">
                    <c:v>1.533E-2</c:v>
                  </c:pt>
                  <c:pt idx="2">
                    <c:v>2.6950000000000002E-2</c:v>
                  </c:pt>
                  <c:pt idx="3">
                    <c:v>2.6579999999999999E-2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('D10WEIGHTS-ALL'!$B$5,'D10WEIGHTS-ALL'!$B$13,'D10WEIGHTS-ALL'!$B$21,'D10WEIGHTS-ALL'!$B$28)</c:f>
              <c:strCache>
                <c:ptCount val="4"/>
                <c:pt idx="0">
                  <c:v>VEH</c:v>
                </c:pt>
                <c:pt idx="1">
                  <c:v>DBP10</c:v>
                </c:pt>
                <c:pt idx="2">
                  <c:v>DBP100</c:v>
                </c:pt>
                <c:pt idx="3">
                  <c:v>DBP1000</c:v>
                </c:pt>
              </c:strCache>
            </c:strRef>
          </c:cat>
          <c:val>
            <c:numRef>
              <c:f>('D10WEIGHTS-ALL'!$N$7,'D10WEIGHTS-ALL'!$N$15,'D10WEIGHTS-ALL'!$N$23,'D10WEIGHTS-ALL'!$N$30)</c:f>
              <c:numCache>
                <c:formatCode>0.00</c:formatCode>
                <c:ptCount val="4"/>
                <c:pt idx="0">
                  <c:v>5.5601708062714694E-2</c:v>
                </c:pt>
                <c:pt idx="1">
                  <c:v>5.2458903798551143E-2</c:v>
                </c:pt>
                <c:pt idx="2">
                  <c:v>0.11897568470192121</c:v>
                </c:pt>
                <c:pt idx="3">
                  <c:v>0.10147578902613849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84-48A8-926A-4D30282CC6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3"/>
        <c:overlap val="-7"/>
        <c:axId val="658348864"/>
        <c:axId val="658351160"/>
      </c:barChart>
      <c:catAx>
        <c:axId val="658348864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8351160"/>
        <c:crosses val="autoZero"/>
        <c:auto val="1"/>
        <c:lblAlgn val="ctr"/>
        <c:lblOffset val="100"/>
        <c:noMultiLvlLbl val="0"/>
      </c:catAx>
      <c:valAx>
        <c:axId val="658351160"/>
        <c:scaling>
          <c:orientation val="minMax"/>
          <c:max val="0.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>
                    <a:solidFill>
                      <a:schemeClr val="tx1"/>
                    </a:solidFill>
                  </a:rPr>
                  <a:t>Body Weight Gain</a:t>
                </a:r>
                <a:r>
                  <a:rPr lang="en-US" sz="1100" b="1" baseline="0">
                    <a:solidFill>
                      <a:schemeClr val="tx1"/>
                    </a:solidFill>
                  </a:rPr>
                  <a:t> (%)</a:t>
                </a:r>
                <a:endParaRPr lang="en-US" sz="1100" b="1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3.5745165795632736E-2"/>
              <c:y val="0.305182067184503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0"/>
        <c:majorTickMark val="in"/>
        <c:minorTickMark val="none"/>
        <c:tickLblPos val="nextTo"/>
        <c:spPr>
          <a:noFill/>
          <a:ln w="285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8348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3324598467904"/>
          <c:y val="0.19188264290584381"/>
          <c:w val="0.79391521330606041"/>
          <c:h val="0.7068701613257966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graphs!$L$4</c:f>
              <c:strCache>
                <c:ptCount val="1"/>
                <c:pt idx="0">
                  <c:v>proestrus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 w="25400">
              <a:solidFill>
                <a:schemeClr val="tx1"/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plus"/>
            <c:errValType val="cust"/>
            <c:noEndCap val="0"/>
            <c:plus>
              <c:numRef>
                <c:f>graphs!$E$19:$E$22</c:f>
                <c:numCache>
                  <c:formatCode>General</c:formatCode>
                  <c:ptCount val="4"/>
                  <c:pt idx="0">
                    <c:v>2.3466084949499839</c:v>
                  </c:pt>
                  <c:pt idx="1">
                    <c:v>1.9750226038489496</c:v>
                  </c:pt>
                  <c:pt idx="2">
                    <c:v>2.6784730140650717</c:v>
                  </c:pt>
                  <c:pt idx="3">
                    <c:v>1.3814378508330678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2700" cap="flat" cmpd="sng" algn="ctr">
                <a:solidFill>
                  <a:schemeClr val="bg1"/>
                </a:solidFill>
                <a:round/>
              </a:ln>
              <a:effectLst/>
            </c:spPr>
          </c:errBars>
          <c:cat>
            <c:strRef>
              <c:f>graphs!$B$4:$B$7</c:f>
              <c:strCache>
                <c:ptCount val="4"/>
                <c:pt idx="0">
                  <c:v>VEH</c:v>
                </c:pt>
                <c:pt idx="1">
                  <c:v>DBP10</c:v>
                </c:pt>
                <c:pt idx="2">
                  <c:v>DBP100</c:v>
                </c:pt>
                <c:pt idx="3">
                  <c:v>DBP1000</c:v>
                </c:pt>
              </c:strCache>
            </c:strRef>
          </c:cat>
          <c:val>
            <c:numRef>
              <c:f>graphs!$D$19:$D$22</c:f>
              <c:numCache>
                <c:formatCode>###0.0000</c:formatCode>
                <c:ptCount val="4"/>
                <c:pt idx="0">
                  <c:v>11.040000000000001</c:v>
                </c:pt>
                <c:pt idx="1">
                  <c:v>14.250000000000002</c:v>
                </c:pt>
                <c:pt idx="2">
                  <c:v>11.342857142857142</c:v>
                </c:pt>
                <c:pt idx="3">
                  <c:v>8.5124999999999993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65-46F0-9035-D41765A07E29}"/>
            </c:ext>
          </c:extLst>
        </c:ser>
        <c:ser>
          <c:idx val="1"/>
          <c:order val="1"/>
          <c:tx>
            <c:strRef>
              <c:f>graphs!$L$5</c:f>
              <c:strCache>
                <c:ptCount val="1"/>
                <c:pt idx="0">
                  <c:v>estrus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 w="25400">
              <a:solidFill>
                <a:schemeClr val="tx1"/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plus"/>
            <c:errValType val="cust"/>
            <c:noEndCap val="0"/>
            <c:plus>
              <c:numRef>
                <c:f>graphs!$E$24:$E$27</c:f>
                <c:numCache>
                  <c:formatCode>General</c:formatCode>
                  <c:ptCount val="4"/>
                  <c:pt idx="0">
                    <c:v>2.8164711118364987</c:v>
                  </c:pt>
                  <c:pt idx="1">
                    <c:v>2.7900812840181861</c:v>
                  </c:pt>
                  <c:pt idx="2">
                    <c:v>3.1166984974183056</c:v>
                  </c:pt>
                  <c:pt idx="3">
                    <c:v>4.5886019501742421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2700" cap="flat" cmpd="sng" algn="ctr">
                <a:solidFill>
                  <a:schemeClr val="bg1"/>
                </a:solidFill>
                <a:round/>
              </a:ln>
              <a:effectLst/>
            </c:spPr>
          </c:errBars>
          <c:cat>
            <c:strRef>
              <c:f>graphs!$B$4:$B$7</c:f>
              <c:strCache>
                <c:ptCount val="4"/>
                <c:pt idx="0">
                  <c:v>VEH</c:v>
                </c:pt>
                <c:pt idx="1">
                  <c:v>DBP10</c:v>
                </c:pt>
                <c:pt idx="2">
                  <c:v>DBP100</c:v>
                </c:pt>
                <c:pt idx="3">
                  <c:v>DBP1000</c:v>
                </c:pt>
              </c:strCache>
            </c:strRef>
          </c:cat>
          <c:val>
            <c:numRef>
              <c:f>graphs!$D$24:$D$27</c:f>
              <c:numCache>
                <c:formatCode>###0.0000</c:formatCode>
                <c:ptCount val="4"/>
                <c:pt idx="0">
                  <c:v>35.89</c:v>
                </c:pt>
                <c:pt idx="1">
                  <c:v>24.524999999999999</c:v>
                </c:pt>
                <c:pt idx="2">
                  <c:v>27.5</c:v>
                </c:pt>
                <c:pt idx="3">
                  <c:v>28.975000000000001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065-46F0-9035-D41765A07E29}"/>
            </c:ext>
          </c:extLst>
        </c:ser>
        <c:ser>
          <c:idx val="2"/>
          <c:order val="2"/>
          <c:tx>
            <c:strRef>
              <c:f>graphs!$L$6</c:f>
              <c:strCache>
                <c:ptCount val="1"/>
                <c:pt idx="0">
                  <c:v>diestrus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 w="25400">
              <a:solidFill>
                <a:schemeClr val="tx1"/>
              </a:solidFill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plus"/>
            <c:errValType val="cust"/>
            <c:noEndCap val="0"/>
            <c:plus>
              <c:numRef>
                <c:f>graphs!$E$29:$E$32</c:f>
                <c:numCache>
                  <c:formatCode>General</c:formatCode>
                  <c:ptCount val="4"/>
                  <c:pt idx="0">
                    <c:v>2.2374782330868417</c:v>
                  </c:pt>
                  <c:pt idx="1">
                    <c:v>2.285513384028067</c:v>
                  </c:pt>
                  <c:pt idx="2">
                    <c:v>3.1994366000630685</c:v>
                  </c:pt>
                  <c:pt idx="3">
                    <c:v>4.1449948302569855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graphs!$B$4:$B$7</c:f>
              <c:strCache>
                <c:ptCount val="4"/>
                <c:pt idx="0">
                  <c:v>VEH</c:v>
                </c:pt>
                <c:pt idx="1">
                  <c:v>DBP10</c:v>
                </c:pt>
                <c:pt idx="2">
                  <c:v>DBP100</c:v>
                </c:pt>
                <c:pt idx="3">
                  <c:v>DBP1000</c:v>
                </c:pt>
              </c:strCache>
            </c:strRef>
          </c:cat>
          <c:val>
            <c:numRef>
              <c:f>graphs!$D$29:$D$32</c:f>
              <c:numCache>
                <c:formatCode>###0.0000</c:formatCode>
                <c:ptCount val="4"/>
                <c:pt idx="0">
                  <c:v>53.074285714285722</c:v>
                </c:pt>
                <c:pt idx="1">
                  <c:v>61.2</c:v>
                </c:pt>
                <c:pt idx="2">
                  <c:v>61.18571428571429</c:v>
                </c:pt>
                <c:pt idx="3">
                  <c:v>62.525000000000006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065-46F0-9035-D41765A07E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"/>
        <c:overlap val="100"/>
        <c:axId val="898207728"/>
        <c:axId val="898208288"/>
      </c:barChart>
      <c:catAx>
        <c:axId val="898207728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8208288"/>
        <c:crosses val="autoZero"/>
        <c:auto val="1"/>
        <c:lblAlgn val="ctr"/>
        <c:lblOffset val="100"/>
        <c:noMultiLvlLbl val="0"/>
      </c:catAx>
      <c:valAx>
        <c:axId val="89820828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 dirty="0">
                    <a:solidFill>
                      <a:schemeClr val="tx1"/>
                    </a:solidFill>
                  </a:rPr>
                  <a:t>Percent</a:t>
                </a:r>
                <a:r>
                  <a:rPr lang="en-US" sz="1100" b="1" baseline="0" dirty="0">
                    <a:solidFill>
                      <a:schemeClr val="tx1"/>
                    </a:solidFill>
                  </a:rPr>
                  <a:t> of Study Time in Stage</a:t>
                </a:r>
                <a:endParaRPr lang="en-US" sz="1100" b="1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1.2196879345845534E-2"/>
              <c:y val="0.3190632090826926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in"/>
        <c:minorTickMark val="none"/>
        <c:tickLblPos val="nextTo"/>
        <c:spPr>
          <a:noFill/>
          <a:ln w="285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8207728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t"/>
      <c:layout>
        <c:manualLayout>
          <c:xMode val="edge"/>
          <c:yMode val="edge"/>
          <c:x val="0.31173239906912259"/>
          <c:y val="0.15180097149781813"/>
          <c:w val="0.47770923612724331"/>
          <c:h val="7.02348494587161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AB58-8F73-455A-B3DE-04E70AE7930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6382-C5FD-487B-94E1-D87E3C91E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534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AB58-8F73-455A-B3DE-04E70AE7930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6382-C5FD-487B-94E1-D87E3C91E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373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AB58-8F73-455A-B3DE-04E70AE7930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6382-C5FD-487B-94E1-D87E3C91E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71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AB58-8F73-455A-B3DE-04E70AE7930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6382-C5FD-487B-94E1-D87E3C91E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831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AB58-8F73-455A-B3DE-04E70AE7930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6382-C5FD-487B-94E1-D87E3C91E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767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AB58-8F73-455A-B3DE-04E70AE7930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6382-C5FD-487B-94E1-D87E3C91E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15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AB58-8F73-455A-B3DE-04E70AE7930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6382-C5FD-487B-94E1-D87E3C91E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276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AB58-8F73-455A-B3DE-04E70AE7930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6382-C5FD-487B-94E1-D87E3C91E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469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AB58-8F73-455A-B3DE-04E70AE7930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6382-C5FD-487B-94E1-D87E3C91E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733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AB58-8F73-455A-B3DE-04E70AE7930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6382-C5FD-487B-94E1-D87E3C91E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190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8AB58-8F73-455A-B3DE-04E70AE7930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6382-C5FD-487B-94E1-D87E3C91E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036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8AB58-8F73-455A-B3DE-04E70AE7930F}" type="datetimeFigureOut">
              <a:rPr lang="en-US" smtClean="0"/>
              <a:t>6/3/2019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36382-C5FD-487B-94E1-D87E3C91E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80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818A0-5A4F-4CD6-9FC5-3FB508EA4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7" y="2926859"/>
            <a:ext cx="5915025" cy="1767417"/>
          </a:xfrm>
        </p:spPr>
        <p:txBody>
          <a:bodyPr/>
          <a:lstStyle/>
          <a:p>
            <a:pPr algn="ctr"/>
            <a:r>
              <a:rPr lang="en-US" b="1" dirty="0"/>
              <a:t>Supplementary Data</a:t>
            </a:r>
            <a:br>
              <a:rPr lang="en-US" b="1" dirty="0"/>
            </a:br>
            <a:r>
              <a:rPr lang="en-US" sz="2000" b="1" dirty="0"/>
              <a:t>Liu &amp; Craig, 2019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92859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5375814-6CB4-4170-8A62-C9556553848E}"/>
              </a:ext>
            </a:extLst>
          </p:cNvPr>
          <p:cNvSpPr txBox="1"/>
          <p:nvPr/>
        </p:nvSpPr>
        <p:spPr>
          <a:xfrm>
            <a:off x="116958" y="223284"/>
            <a:ext cx="2425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Supplementary Table 1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FB3F76D-E19C-4548-918B-8904D40AA6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170472"/>
              </p:ext>
            </p:extLst>
          </p:nvPr>
        </p:nvGraphicFramePr>
        <p:xfrm>
          <a:off x="571754" y="746157"/>
          <a:ext cx="5549900" cy="801370"/>
        </p:xfrm>
        <a:graphic>
          <a:graphicData uri="http://schemas.openxmlformats.org/drawingml/2006/table">
            <a:tbl>
              <a:tblPr/>
              <a:tblGrid>
                <a:gridCol w="1841500">
                  <a:extLst>
                    <a:ext uri="{9D8B030D-6E8A-4147-A177-3AD203B41FA5}">
                      <a16:colId xmlns:a16="http://schemas.microsoft.com/office/drawing/2014/main" val="3939404457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2354438029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1710234412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10640071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Antibody Name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Vendor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Catalog Number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RRID Number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909284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BRCA1 (C-20)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Santa Cruz Biotechnology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sc-642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AB_630944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372922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gamma H2A.X (phospho S139)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Abcam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ab26350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AB_470861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39685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7499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5375814-6CB4-4170-8A62-C9556553848E}"/>
              </a:ext>
            </a:extLst>
          </p:cNvPr>
          <p:cNvSpPr txBox="1"/>
          <p:nvPr/>
        </p:nvSpPr>
        <p:spPr>
          <a:xfrm>
            <a:off x="116958" y="223284"/>
            <a:ext cx="2425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Supplementary Table 2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701F5CE-691F-418E-B8F0-F6C327910AD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8600" y="797442"/>
          <a:ext cx="6400800" cy="1303772"/>
        </p:xfrm>
        <a:graphic>
          <a:graphicData uri="http://schemas.openxmlformats.org/drawingml/2006/table">
            <a:tbl>
              <a:tblPr/>
              <a:tblGrid>
                <a:gridCol w="1286513">
                  <a:extLst>
                    <a:ext uri="{9D8B030D-6E8A-4147-A177-3AD203B41FA5}">
                      <a16:colId xmlns:a16="http://schemas.microsoft.com/office/drawing/2014/main" val="1428643476"/>
                    </a:ext>
                  </a:extLst>
                </a:gridCol>
                <a:gridCol w="1029211">
                  <a:extLst>
                    <a:ext uri="{9D8B030D-6E8A-4147-A177-3AD203B41FA5}">
                      <a16:colId xmlns:a16="http://schemas.microsoft.com/office/drawing/2014/main" val="612195512"/>
                    </a:ext>
                  </a:extLst>
                </a:gridCol>
                <a:gridCol w="1054623">
                  <a:extLst>
                    <a:ext uri="{9D8B030D-6E8A-4147-A177-3AD203B41FA5}">
                      <a16:colId xmlns:a16="http://schemas.microsoft.com/office/drawing/2014/main" val="2917026721"/>
                    </a:ext>
                  </a:extLst>
                </a:gridCol>
                <a:gridCol w="1067329">
                  <a:extLst>
                    <a:ext uri="{9D8B030D-6E8A-4147-A177-3AD203B41FA5}">
                      <a16:colId xmlns:a16="http://schemas.microsoft.com/office/drawing/2014/main" val="1445460224"/>
                    </a:ext>
                  </a:extLst>
                </a:gridCol>
                <a:gridCol w="991092">
                  <a:extLst>
                    <a:ext uri="{9D8B030D-6E8A-4147-A177-3AD203B41FA5}">
                      <a16:colId xmlns:a16="http://schemas.microsoft.com/office/drawing/2014/main" val="2629948210"/>
                    </a:ext>
                  </a:extLst>
                </a:gridCol>
                <a:gridCol w="972032">
                  <a:extLst>
                    <a:ext uri="{9D8B030D-6E8A-4147-A177-3AD203B41FA5}">
                      <a16:colId xmlns:a16="http://schemas.microsoft.com/office/drawing/2014/main" val="714943920"/>
                    </a:ext>
                  </a:extLst>
                </a:gridCol>
              </a:tblGrid>
              <a:tr h="206948">
                <a:tc gridSpan="6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Normalized Organ Weights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8712748"/>
                  </a:ext>
                </a:extLst>
              </a:tr>
              <a:tr h="20694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Treatment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Uterus (% BW)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Adrenals (% BW)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Kidneys (% BW)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Spleen (% BW)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Liver (% BW)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438561"/>
                  </a:ext>
                </a:extLst>
              </a:tr>
              <a:tr h="23799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 0 µg/kg/day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0.253 ± 0.037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0.019 ± 0.002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0.922 ± 0.086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0.339 ± 0.027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4.129 ± 0.160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6726096"/>
                  </a:ext>
                </a:extLst>
              </a:tr>
              <a:tr h="22764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µg/kg/day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0.300 ± 0.021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0.024 ± 0.004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0.964 ± 0.019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0.313 ± 0.014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3.910 ± 0.198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3497265"/>
                  </a:ext>
                </a:extLst>
              </a:tr>
              <a:tr h="20694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µg/kg/day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0.217 ± 0.014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0.029 ± 0.006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0.928 ± 0.056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0.414 ± 0.071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4.438 ± 0.359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7112417"/>
                  </a:ext>
                </a:extLst>
              </a:tr>
              <a:tr h="217295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µg/kg/day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0.269 ± 0.066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0.024 ± 0.002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1.071 ± 0.047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0.349 ± 0.019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4.263 ± 0.199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48778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36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8001813-305B-4B28-A609-3CE712FDA425}"/>
              </a:ext>
            </a:extLst>
          </p:cNvPr>
          <p:cNvSpPr txBox="1"/>
          <p:nvPr/>
        </p:nvSpPr>
        <p:spPr>
          <a:xfrm>
            <a:off x="116958" y="223284"/>
            <a:ext cx="285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Supplementary Table 3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F4D9B2C-B3DB-4C5E-AFA4-9932899358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73199"/>
              </p:ext>
            </p:extLst>
          </p:nvPr>
        </p:nvGraphicFramePr>
        <p:xfrm>
          <a:off x="579611" y="744303"/>
          <a:ext cx="5698777" cy="8070027"/>
        </p:xfrm>
        <a:graphic>
          <a:graphicData uri="http://schemas.openxmlformats.org/drawingml/2006/table">
            <a:tbl>
              <a:tblPr/>
              <a:tblGrid>
                <a:gridCol w="2608407">
                  <a:extLst>
                    <a:ext uri="{9D8B030D-6E8A-4147-A177-3AD203B41FA5}">
                      <a16:colId xmlns:a16="http://schemas.microsoft.com/office/drawing/2014/main" val="1218653908"/>
                    </a:ext>
                  </a:extLst>
                </a:gridCol>
                <a:gridCol w="523135">
                  <a:extLst>
                    <a:ext uri="{9D8B030D-6E8A-4147-A177-3AD203B41FA5}">
                      <a16:colId xmlns:a16="http://schemas.microsoft.com/office/drawing/2014/main" val="78134105"/>
                    </a:ext>
                  </a:extLst>
                </a:gridCol>
                <a:gridCol w="716889">
                  <a:extLst>
                    <a:ext uri="{9D8B030D-6E8A-4147-A177-3AD203B41FA5}">
                      <a16:colId xmlns:a16="http://schemas.microsoft.com/office/drawing/2014/main" val="38944655"/>
                    </a:ext>
                  </a:extLst>
                </a:gridCol>
                <a:gridCol w="775014">
                  <a:extLst>
                    <a:ext uri="{9D8B030D-6E8A-4147-A177-3AD203B41FA5}">
                      <a16:colId xmlns:a16="http://schemas.microsoft.com/office/drawing/2014/main" val="1470346769"/>
                    </a:ext>
                  </a:extLst>
                </a:gridCol>
                <a:gridCol w="561885">
                  <a:extLst>
                    <a:ext uri="{9D8B030D-6E8A-4147-A177-3AD203B41FA5}">
                      <a16:colId xmlns:a16="http://schemas.microsoft.com/office/drawing/2014/main" val="3178376309"/>
                    </a:ext>
                  </a:extLst>
                </a:gridCol>
                <a:gridCol w="513447">
                  <a:extLst>
                    <a:ext uri="{9D8B030D-6E8A-4147-A177-3AD203B41FA5}">
                      <a16:colId xmlns:a16="http://schemas.microsoft.com/office/drawing/2014/main" val="3415797494"/>
                    </a:ext>
                  </a:extLst>
                </a:gridCol>
              </a:tblGrid>
              <a:tr h="2639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 Name </a:t>
                      </a:r>
                    </a:p>
                  </a:txBody>
                  <a:tcPr marL="5763" marR="5763" marT="57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Symbol</a:t>
                      </a:r>
                    </a:p>
                  </a:txBody>
                  <a:tcPr marL="5763" marR="5763" marT="57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Treatment</a:t>
                      </a:r>
                    </a:p>
                  </a:txBody>
                  <a:tcPr marL="5763" marR="5763" marT="57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Normalized Expression</a:t>
                      </a:r>
                    </a:p>
                  </a:txBody>
                  <a:tcPr marL="5763" marR="5763" marT="57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Fold Change</a:t>
                      </a:r>
                    </a:p>
                  </a:txBody>
                  <a:tcPr marL="5763" marR="5763" marT="57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P-value</a:t>
                      </a:r>
                    </a:p>
                  </a:txBody>
                  <a:tcPr marL="5763" marR="5763" marT="57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0947199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ataxia telagentasia mutated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Atm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8195470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Atm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0.1101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6885761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Atm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0.0098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5331787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Atm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0.0044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4699617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ataxia telangiectasia and Rad3 related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Atr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4867850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Atr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-1.14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0.4255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1764654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Atr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0.0648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4439129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Atr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0.0791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4297357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BRCA1 associated RING domain 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Bard1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8130720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Bard1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0.4351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4615937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Bard1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0.1637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0786313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Bard1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0.2347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648038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breast cancer 1, early onset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Brca1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807631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Brca1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0.0140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4765888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Brca1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0.0170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3611407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Brca1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4715373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breast cancer 2, early onset 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Brca2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673933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Brca2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0.0206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4215313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Brca2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0.0004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4215288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Brca2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-1.77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9000624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BRCA1 interacting protein C-terminal helicase 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Brip1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4975704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Brip1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0.3212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3982796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Brip1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0.1120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6105048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Brip1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0.1511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3501946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checkpoint kinase 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Chek2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0019229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Chek2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0.9150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6049208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Chek2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0.0996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2453425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Chek2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-1.34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0.0694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276395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damage specific DNA binding protein 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Ddb2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0005803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Ddb2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0.4526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5526700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Ddb2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-1.92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0.0042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3945272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Ddb2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-1.74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0.0146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2035232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Fanconi anemia, complementation group D2 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Fancd2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7884758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Fancd2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0.3678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1106425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Fancd2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0.1517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449209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Fancd2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-1.71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0.0886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3324595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H2A histone family, member X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H2afx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3461676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H2afx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0.4897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7130781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H2afx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0.3759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6133887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H2afx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0.7746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9690249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mutL homolog 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Mlh1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2454492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Mlh1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0.7267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203717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Mlh1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0.2408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1041151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Mlh1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0.2326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755631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MRE11A homolog A, double strand break repair nuclease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Mre11a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9502874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Mre11a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0.2309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705253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Mre11a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0.0768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3679403"/>
                  </a:ext>
                </a:extLst>
              </a:tr>
              <a:tr h="1210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Mre11a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-1.87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0.0262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72029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8162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FD2D13-CDBB-4A90-BFCB-B426FEA27A19}"/>
              </a:ext>
            </a:extLst>
          </p:cNvPr>
          <p:cNvSpPr txBox="1"/>
          <p:nvPr/>
        </p:nvSpPr>
        <p:spPr>
          <a:xfrm>
            <a:off x="116958" y="223284"/>
            <a:ext cx="269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Supplementary Table 4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222DFD7-F41D-4C70-BD6D-39CFC2BC2D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970672"/>
              </p:ext>
            </p:extLst>
          </p:nvPr>
        </p:nvGraphicFramePr>
        <p:xfrm>
          <a:off x="340378" y="711174"/>
          <a:ext cx="6177243" cy="7917627"/>
        </p:xfrm>
        <a:graphic>
          <a:graphicData uri="http://schemas.openxmlformats.org/drawingml/2006/table">
            <a:tbl>
              <a:tblPr/>
              <a:tblGrid>
                <a:gridCol w="2827407">
                  <a:extLst>
                    <a:ext uri="{9D8B030D-6E8A-4147-A177-3AD203B41FA5}">
                      <a16:colId xmlns:a16="http://schemas.microsoft.com/office/drawing/2014/main" val="1648385806"/>
                    </a:ext>
                  </a:extLst>
                </a:gridCol>
                <a:gridCol w="567057">
                  <a:extLst>
                    <a:ext uri="{9D8B030D-6E8A-4147-A177-3AD203B41FA5}">
                      <a16:colId xmlns:a16="http://schemas.microsoft.com/office/drawing/2014/main" val="1693956822"/>
                    </a:ext>
                  </a:extLst>
                </a:gridCol>
                <a:gridCol w="777078">
                  <a:extLst>
                    <a:ext uri="{9D8B030D-6E8A-4147-A177-3AD203B41FA5}">
                      <a16:colId xmlns:a16="http://schemas.microsoft.com/office/drawing/2014/main" val="2612510147"/>
                    </a:ext>
                  </a:extLst>
                </a:gridCol>
                <a:gridCol w="840084">
                  <a:extLst>
                    <a:ext uri="{9D8B030D-6E8A-4147-A177-3AD203B41FA5}">
                      <a16:colId xmlns:a16="http://schemas.microsoft.com/office/drawing/2014/main" val="3067680968"/>
                    </a:ext>
                  </a:extLst>
                </a:gridCol>
                <a:gridCol w="609061">
                  <a:extLst>
                    <a:ext uri="{9D8B030D-6E8A-4147-A177-3AD203B41FA5}">
                      <a16:colId xmlns:a16="http://schemas.microsoft.com/office/drawing/2014/main" val="1847699115"/>
                    </a:ext>
                  </a:extLst>
                </a:gridCol>
                <a:gridCol w="556556">
                  <a:extLst>
                    <a:ext uri="{9D8B030D-6E8A-4147-A177-3AD203B41FA5}">
                      <a16:colId xmlns:a16="http://schemas.microsoft.com/office/drawing/2014/main" val="3357757559"/>
                    </a:ext>
                  </a:extLst>
                </a:gridCol>
              </a:tblGrid>
              <a:tr h="2639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 Name </a:t>
                      </a:r>
                    </a:p>
                  </a:txBody>
                  <a:tcPr marL="5763" marR="5763" marT="57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Symbol</a:t>
                      </a:r>
                    </a:p>
                  </a:txBody>
                  <a:tcPr marL="5763" marR="5763" marT="57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Treatment</a:t>
                      </a:r>
                    </a:p>
                  </a:txBody>
                  <a:tcPr marL="5763" marR="5763" marT="57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Normalized Expression</a:t>
                      </a:r>
                    </a:p>
                  </a:txBody>
                  <a:tcPr marL="5763" marR="5763" marT="57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Fold Change</a:t>
                      </a:r>
                    </a:p>
                  </a:txBody>
                  <a:tcPr marL="5763" marR="5763" marT="57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P-value</a:t>
                      </a:r>
                    </a:p>
                  </a:txBody>
                  <a:tcPr marL="5763" marR="5763" marT="576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9729986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mutS homolog 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Msh2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029847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Msh2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-1.24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0.3754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0338949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Msh2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0.0726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5307175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Msh2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0.0685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3485152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mutS homolog 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Msh3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356269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Msh3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0.5214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5490730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Msh3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0.0311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2127567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Msh3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0.0258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0861171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mutS homolog 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Msh6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424031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Msh6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4712342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Msh6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0.0020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8584502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Msh6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0.0863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0926180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nibrin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Nbn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6106575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Nbn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0.7676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1929723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Nbn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0.1714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0578695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Nbn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0.3216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767696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proliferating cell nuclear antigen 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Pcna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5383409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Pcna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0.94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0.5971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6173645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Pcna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0.2930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9033476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Pcna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0.0262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5278217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polymerase (DNA directed), beta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Polb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4508544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Polb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0.7025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5880879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Polb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0.4039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104034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Polb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0.2120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228768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polymerase (RNA) II (DNA directed) polypeptide A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Polr2a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8696224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Polr2a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0.7678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3611947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Polr2a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0.9539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4047866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Polr2a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0.3080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4020112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RAD50 double strand break repair protein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Rad50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8801321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Rad50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0.4493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8463067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Rad50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0.0409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860440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Rad50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0.0906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9893382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RAD51 recombinase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Rad51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7974173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Rad51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0.2966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3619994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Rad51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0.1353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7639228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Rad51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-1.46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0.1801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4060192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transformation related protein 53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Trp53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7170013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Trp53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-1.26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0.2318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6121461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Trp53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0.64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0.0943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6594754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Trp53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-1.78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0.0586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4893606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transformation related protein 53 binding protein 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Trp53bp1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155863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Trp53bp1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0.3589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9569576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Trp53bp1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0.74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0.1135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0687402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Trp53bp1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-1.53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0.0458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1262652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xeroderma pigmentosum, complementation group C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Xpc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8723049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Xpc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-1.18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0.3605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5513552"/>
                  </a:ext>
                </a:extLst>
              </a:tr>
              <a:tr h="11526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Xpc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-1.69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0.0581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5095507"/>
                  </a:ext>
                </a:extLst>
              </a:tr>
              <a:tr h="1210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Xpc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 µg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0.57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-1.74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0.0260</a:t>
                      </a:r>
                    </a:p>
                  </a:txBody>
                  <a:tcPr marL="5763" marR="5763" marT="5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05731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6098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23EADE3-95FE-43CF-8D0E-CAA04436F7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919388"/>
              </p:ext>
            </p:extLst>
          </p:nvPr>
        </p:nvGraphicFramePr>
        <p:xfrm>
          <a:off x="534305" y="725127"/>
          <a:ext cx="3710150" cy="7067776"/>
        </p:xfrm>
        <a:graphic>
          <a:graphicData uri="http://schemas.openxmlformats.org/drawingml/2006/table">
            <a:tbl>
              <a:tblPr/>
              <a:tblGrid>
                <a:gridCol w="618819">
                  <a:extLst>
                    <a:ext uri="{9D8B030D-6E8A-4147-A177-3AD203B41FA5}">
                      <a16:colId xmlns:a16="http://schemas.microsoft.com/office/drawing/2014/main" val="3159679499"/>
                    </a:ext>
                  </a:extLst>
                </a:gridCol>
                <a:gridCol w="663019">
                  <a:extLst>
                    <a:ext uri="{9D8B030D-6E8A-4147-A177-3AD203B41FA5}">
                      <a16:colId xmlns:a16="http://schemas.microsoft.com/office/drawing/2014/main" val="1896590970"/>
                    </a:ext>
                  </a:extLst>
                </a:gridCol>
                <a:gridCol w="679596">
                  <a:extLst>
                    <a:ext uri="{9D8B030D-6E8A-4147-A177-3AD203B41FA5}">
                      <a16:colId xmlns:a16="http://schemas.microsoft.com/office/drawing/2014/main" val="4136877960"/>
                    </a:ext>
                  </a:extLst>
                </a:gridCol>
                <a:gridCol w="721035">
                  <a:extLst>
                    <a:ext uri="{9D8B030D-6E8A-4147-A177-3AD203B41FA5}">
                      <a16:colId xmlns:a16="http://schemas.microsoft.com/office/drawing/2014/main" val="279848604"/>
                    </a:ext>
                  </a:extLst>
                </a:gridCol>
                <a:gridCol w="1027681">
                  <a:extLst>
                    <a:ext uri="{9D8B030D-6E8A-4147-A177-3AD203B41FA5}">
                      <a16:colId xmlns:a16="http://schemas.microsoft.com/office/drawing/2014/main" val="2915518376"/>
                    </a:ext>
                  </a:extLst>
                </a:gridCol>
              </a:tblGrid>
              <a:tr h="16153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Primordial and Primary Follicles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955939"/>
                  </a:ext>
                </a:extLst>
              </a:tr>
              <a:tr h="1356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Mouse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Treatment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Counted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Positive 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Positive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4997983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353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6277801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354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8167853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3048449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10ug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8851474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6300961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367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3915976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369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100ug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6049214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372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7450583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373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0902916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378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1000ug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615134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720728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381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2442988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7443362"/>
                  </a:ext>
                </a:extLst>
              </a:tr>
              <a:tr h="16153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Secondary and Antral Follicles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7140392"/>
                  </a:ext>
                </a:extLst>
              </a:tr>
              <a:tr h="1356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Mouse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Treatment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Observed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Positive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Positive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704640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353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810600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354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1450794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4861705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10ug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8664409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2546078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367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14.3%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2148395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369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100ug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5507015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372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272826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373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5641660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378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1000ug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425365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1623731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381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7.7%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7448707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1679579"/>
                  </a:ext>
                </a:extLst>
              </a:tr>
              <a:tr h="16153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Corpora Lutea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474321"/>
                  </a:ext>
                </a:extLst>
              </a:tr>
              <a:tr h="1356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Mouse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Treatment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Observed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Positive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Positive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2924336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353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2818336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354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638562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092576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10ug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4393944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835374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367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2977203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369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100ug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799739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372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536468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373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5640756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378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DBP 1000ug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480809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380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469435"/>
                  </a:ext>
                </a:extLst>
              </a:tr>
              <a:tr h="1292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381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6461" marR="6461" marT="64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C9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685393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AAAA85E-8568-4941-8B4E-09219E89845F}"/>
              </a:ext>
            </a:extLst>
          </p:cNvPr>
          <p:cNvSpPr txBox="1"/>
          <p:nvPr/>
        </p:nvSpPr>
        <p:spPr>
          <a:xfrm>
            <a:off x="116958" y="223284"/>
            <a:ext cx="269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Supplementary Table 5</a:t>
            </a:r>
          </a:p>
        </p:txBody>
      </p:sp>
    </p:spTree>
    <p:extLst>
      <p:ext uri="{BB962C8B-B14F-4D97-AF65-F5344CB8AC3E}">
        <p14:creationId xmlns:p14="http://schemas.microsoft.com/office/powerpoint/2010/main" val="3547125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0FCCCBC-0B6C-4BA1-80D9-27B2A3C5181B}"/>
              </a:ext>
            </a:extLst>
          </p:cNvPr>
          <p:cNvSpPr txBox="1"/>
          <p:nvPr/>
        </p:nvSpPr>
        <p:spPr>
          <a:xfrm>
            <a:off x="116958" y="223284"/>
            <a:ext cx="3312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Supplementary Figure 1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8251FA67-15A3-4078-9491-3DDAE0AFAC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4066033"/>
              </p:ext>
            </p:extLst>
          </p:nvPr>
        </p:nvGraphicFramePr>
        <p:xfrm>
          <a:off x="1340802" y="920264"/>
          <a:ext cx="4524436" cy="31754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E85AECF-3CDA-42F1-B257-8AF32A2100DF}"/>
              </a:ext>
            </a:extLst>
          </p:cNvPr>
          <p:cNvSpPr txBox="1"/>
          <p:nvPr/>
        </p:nvSpPr>
        <p:spPr>
          <a:xfrm>
            <a:off x="1169581" y="972141"/>
            <a:ext cx="421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C4594F-85A7-4A1B-89BB-D4B32E872EDF}"/>
              </a:ext>
            </a:extLst>
          </p:cNvPr>
          <p:cNvSpPr txBox="1"/>
          <p:nvPr/>
        </p:nvSpPr>
        <p:spPr>
          <a:xfrm>
            <a:off x="1169581" y="4564988"/>
            <a:ext cx="421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B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AF5E3CF-03A2-4A4F-B7C6-1B94A53083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5975863"/>
              </p:ext>
            </p:extLst>
          </p:nvPr>
        </p:nvGraphicFramePr>
        <p:xfrm>
          <a:off x="1437750" y="4365168"/>
          <a:ext cx="4524436" cy="3978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7436013-50F7-4FF6-B03C-8E4E18BEF794}"/>
              </a:ext>
            </a:extLst>
          </p:cNvPr>
          <p:cNvSpPr txBox="1"/>
          <p:nvPr/>
        </p:nvSpPr>
        <p:spPr>
          <a:xfrm>
            <a:off x="3603020" y="1623888"/>
            <a:ext cx="14625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p=0.06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3F581B-BB64-48A8-8BDC-0F8D7C4CF3B1}"/>
              </a:ext>
            </a:extLst>
          </p:cNvPr>
          <p:cNvSpPr txBox="1"/>
          <p:nvPr/>
        </p:nvSpPr>
        <p:spPr>
          <a:xfrm>
            <a:off x="4499672" y="1859203"/>
            <a:ext cx="14625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p=0.15</a:t>
            </a:r>
          </a:p>
        </p:txBody>
      </p:sp>
    </p:spTree>
    <p:extLst>
      <p:ext uri="{BB962C8B-B14F-4D97-AF65-F5344CB8AC3E}">
        <p14:creationId xmlns:p14="http://schemas.microsoft.com/office/powerpoint/2010/main" val="1255978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2343</TotalTime>
  <Words>1187</Words>
  <Application>Microsoft Office PowerPoint</Application>
  <PresentationFormat>On-screen Show (4:3)</PresentationFormat>
  <Paragraphs>733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Supplementary Data Liu &amp; Craig, 2019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Craig, Zelieann R - (zelieann)</dc:creator>
  <cp:lastModifiedBy>Craig, Zelieann R - (zelieann)</cp:lastModifiedBy>
  <cp:revision>80</cp:revision>
  <cp:lastPrinted>2018-05-17T17:19:05Z</cp:lastPrinted>
  <dcterms:created xsi:type="dcterms:W3CDTF">2018-05-15T23:23:22Z</dcterms:created>
  <dcterms:modified xsi:type="dcterms:W3CDTF">2019-06-03T23:19:47Z</dcterms:modified>
</cp:coreProperties>
</file>