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91" r:id="rId2"/>
    <p:sldId id="392" r:id="rId3"/>
    <p:sldId id="385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1" orient="horz" pos="1128" userDrawn="1">
          <p15:clr>
            <a:srgbClr val="A4A3A4"/>
          </p15:clr>
        </p15:guide>
        <p15:guide id="22" pos="480" userDrawn="1">
          <p15:clr>
            <a:srgbClr val="A4A3A4"/>
          </p15:clr>
        </p15:guide>
        <p15:guide id="23" orient="horz" pos="36">
          <p15:clr>
            <a:srgbClr val="A4A3A4"/>
          </p15:clr>
        </p15:guide>
        <p15:guide id="24" pos="744" userDrawn="1">
          <p15:clr>
            <a:srgbClr val="A4A3A4"/>
          </p15:clr>
        </p15:guide>
        <p15:guide id="25" orient="horz" pos="3216" userDrawn="1">
          <p15:clr>
            <a:srgbClr val="A4A3A4"/>
          </p15:clr>
        </p15:guide>
        <p15:guide id="26" orient="horz" pos="2376" userDrawn="1">
          <p15:clr>
            <a:srgbClr val="A4A3A4"/>
          </p15:clr>
        </p15:guide>
        <p15:guide id="27" orient="horz" pos="480" userDrawn="1">
          <p15:clr>
            <a:srgbClr val="A4A3A4"/>
          </p15:clr>
        </p15:guide>
        <p15:guide id="28" pos="19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0002"/>
    <a:srgbClr val="FC8008"/>
    <a:srgbClr val="E6E6E5"/>
    <a:srgbClr val="941100"/>
    <a:srgbClr val="FF0003"/>
    <a:srgbClr val="516FC1"/>
    <a:srgbClr val="CC66FF"/>
    <a:srgbClr val="FFB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06" autoAdjust="0"/>
    <p:restoredTop sz="96280" autoAdjust="0"/>
  </p:normalViewPr>
  <p:slideViewPr>
    <p:cSldViewPr snapToGrid="0" snapToObjects="1" showGuides="1">
      <p:cViewPr>
        <p:scale>
          <a:sx n="91" d="100"/>
          <a:sy n="91" d="100"/>
        </p:scale>
        <p:origin x="1740" y="-150"/>
      </p:cViewPr>
      <p:guideLst>
        <p:guide orient="horz" pos="1128"/>
        <p:guide pos="480"/>
        <p:guide orient="horz" pos="36"/>
        <p:guide pos="744"/>
        <p:guide orient="horz" pos="3216"/>
        <p:guide orient="horz" pos="2376"/>
        <p:guide orient="horz" pos="480"/>
        <p:guide pos="19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5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E5732-2572-4148-8C0B-D9C63BA550A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20431-37F6-A246-B41A-936A34E09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0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220431-37F6-A246-B41A-936A34E095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04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3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0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467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5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74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0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79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0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4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4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41006-0C7B-2E41-8534-D56A10A45572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DA48A-713D-3B48-934E-33A3DF2D4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8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18" Type="http://schemas.openxmlformats.org/officeDocument/2006/relationships/image" Target="../media/image16.tiff"/><Relationship Id="rId3" Type="http://schemas.openxmlformats.org/officeDocument/2006/relationships/image" Target="../media/image1.tiff"/><Relationship Id="rId21" Type="http://schemas.openxmlformats.org/officeDocument/2006/relationships/image" Target="../media/image19.tiff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17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tiff"/><Relationship Id="rId20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tiff"/><Relationship Id="rId15" Type="http://schemas.openxmlformats.org/officeDocument/2006/relationships/image" Target="../media/image13.tiff"/><Relationship Id="rId10" Type="http://schemas.openxmlformats.org/officeDocument/2006/relationships/image" Target="../media/image8.emf"/><Relationship Id="rId19" Type="http://schemas.openxmlformats.org/officeDocument/2006/relationships/image" Target="../media/image17.tiff"/><Relationship Id="rId4" Type="http://schemas.openxmlformats.org/officeDocument/2006/relationships/image" Target="../media/image2.tiff"/><Relationship Id="rId9" Type="http://schemas.openxmlformats.org/officeDocument/2006/relationships/image" Target="../media/image7.emf"/><Relationship Id="rId14" Type="http://schemas.openxmlformats.org/officeDocument/2006/relationships/image" Target="../media/image12.tiff"/><Relationship Id="rId22" Type="http://schemas.openxmlformats.org/officeDocument/2006/relationships/image" Target="../media/image20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96845D-1605-744C-ADEE-A53DF866A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545" y="589743"/>
            <a:ext cx="994289" cy="888287"/>
          </a:xfrm>
          <a:prstGeom prst="rect">
            <a:avLst/>
          </a:prstGeom>
        </p:spPr>
      </p:pic>
      <p:sp>
        <p:nvSpPr>
          <p:cNvPr id="25" name="TextBox 103">
            <a:extLst>
              <a:ext uri="{FF2B5EF4-FFF2-40B4-BE49-F238E27FC236}">
                <a16:creationId xmlns:a16="http://schemas.microsoft.com/office/drawing/2014/main" id="{261787DB-E22D-8D41-A54F-76193242C712}"/>
              </a:ext>
            </a:extLst>
          </p:cNvPr>
          <p:cNvSpPr txBox="1"/>
          <p:nvPr/>
        </p:nvSpPr>
        <p:spPr>
          <a:xfrm>
            <a:off x="384251" y="28924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Gating strategy</a:t>
            </a:r>
          </a:p>
        </p:txBody>
      </p:sp>
      <p:pic>
        <p:nvPicPr>
          <p:cNvPr id="30" name="Picture 10">
            <a:extLst>
              <a:ext uri="{FF2B5EF4-FFF2-40B4-BE49-F238E27FC236}">
                <a16:creationId xmlns:a16="http://schemas.microsoft.com/office/drawing/2014/main" id="{0D735975-E684-5840-9492-822AD038F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63" y="591598"/>
            <a:ext cx="983587" cy="879662"/>
          </a:xfrm>
          <a:prstGeom prst="rect">
            <a:avLst/>
          </a:prstGeom>
        </p:spPr>
      </p:pic>
      <p:pic>
        <p:nvPicPr>
          <p:cNvPr id="31" name="Picture 11">
            <a:extLst>
              <a:ext uri="{FF2B5EF4-FFF2-40B4-BE49-F238E27FC236}">
                <a16:creationId xmlns:a16="http://schemas.microsoft.com/office/drawing/2014/main" id="{87EB04EE-1FCA-D04B-8503-334B648CD4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4843" y="591598"/>
            <a:ext cx="983587" cy="879662"/>
          </a:xfrm>
          <a:prstGeom prst="rect">
            <a:avLst/>
          </a:prstGeom>
        </p:spPr>
      </p:pic>
      <p:pic>
        <p:nvPicPr>
          <p:cNvPr id="32" name="Picture 12">
            <a:extLst>
              <a:ext uri="{FF2B5EF4-FFF2-40B4-BE49-F238E27FC236}">
                <a16:creationId xmlns:a16="http://schemas.microsoft.com/office/drawing/2014/main" id="{982A71DD-5203-5645-A16A-FCA03455B7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0633" y="591598"/>
            <a:ext cx="983587" cy="879662"/>
          </a:xfrm>
          <a:prstGeom prst="rect">
            <a:avLst/>
          </a:prstGeom>
        </p:spPr>
      </p:pic>
      <p:pic>
        <p:nvPicPr>
          <p:cNvPr id="33" name="Picture 13">
            <a:extLst>
              <a:ext uri="{FF2B5EF4-FFF2-40B4-BE49-F238E27FC236}">
                <a16:creationId xmlns:a16="http://schemas.microsoft.com/office/drawing/2014/main" id="{964F00D4-3FAA-5345-8383-3AB2D481D2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2892" y="591598"/>
            <a:ext cx="983587" cy="879662"/>
          </a:xfrm>
          <a:prstGeom prst="rect">
            <a:avLst/>
          </a:prstGeom>
        </p:spPr>
      </p:pic>
      <p:pic>
        <p:nvPicPr>
          <p:cNvPr id="34" name="Picture 14">
            <a:extLst>
              <a:ext uri="{FF2B5EF4-FFF2-40B4-BE49-F238E27FC236}">
                <a16:creationId xmlns:a16="http://schemas.microsoft.com/office/drawing/2014/main" id="{F1CBE44D-65AE-834F-B9FD-A57BDFEFB6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7926" y="1869981"/>
            <a:ext cx="983587" cy="879662"/>
          </a:xfrm>
          <a:prstGeom prst="rect">
            <a:avLst/>
          </a:prstGeom>
        </p:spPr>
      </p:pic>
      <p:cxnSp>
        <p:nvCxnSpPr>
          <p:cNvPr id="35" name="Straight Arrow Connector 104">
            <a:extLst>
              <a:ext uri="{FF2B5EF4-FFF2-40B4-BE49-F238E27FC236}">
                <a16:creationId xmlns:a16="http://schemas.microsoft.com/office/drawing/2014/main" id="{0CB201F9-D4F0-A54A-B647-6497024B364A}"/>
              </a:ext>
            </a:extLst>
          </p:cNvPr>
          <p:cNvCxnSpPr/>
          <p:nvPr/>
        </p:nvCxnSpPr>
        <p:spPr>
          <a:xfrm>
            <a:off x="1010163" y="1382000"/>
            <a:ext cx="6008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105">
            <a:extLst>
              <a:ext uri="{FF2B5EF4-FFF2-40B4-BE49-F238E27FC236}">
                <a16:creationId xmlns:a16="http://schemas.microsoft.com/office/drawing/2014/main" id="{C7BE3AAD-0461-DA40-B539-23809120649B}"/>
              </a:ext>
            </a:extLst>
          </p:cNvPr>
          <p:cNvCxnSpPr/>
          <p:nvPr/>
        </p:nvCxnSpPr>
        <p:spPr>
          <a:xfrm>
            <a:off x="2224606" y="1299239"/>
            <a:ext cx="6008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106">
            <a:extLst>
              <a:ext uri="{FF2B5EF4-FFF2-40B4-BE49-F238E27FC236}">
                <a16:creationId xmlns:a16="http://schemas.microsoft.com/office/drawing/2014/main" id="{09A9F7D0-9576-BD41-A1A6-5E005968B294}"/>
              </a:ext>
            </a:extLst>
          </p:cNvPr>
          <p:cNvCxnSpPr>
            <a:cxnSpLocks/>
          </p:cNvCxnSpPr>
          <p:nvPr/>
        </p:nvCxnSpPr>
        <p:spPr>
          <a:xfrm flipV="1">
            <a:off x="3185846" y="929777"/>
            <a:ext cx="733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111">
            <a:extLst>
              <a:ext uri="{FF2B5EF4-FFF2-40B4-BE49-F238E27FC236}">
                <a16:creationId xmlns:a16="http://schemas.microsoft.com/office/drawing/2014/main" id="{BE4E4ABE-6B29-A94B-BF8C-0610A24F1671}"/>
              </a:ext>
            </a:extLst>
          </p:cNvPr>
          <p:cNvSpPr txBox="1"/>
          <p:nvPr/>
        </p:nvSpPr>
        <p:spPr>
          <a:xfrm>
            <a:off x="2184947" y="1117636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</a:p>
        </p:txBody>
      </p:sp>
      <p:sp>
        <p:nvSpPr>
          <p:cNvPr id="40" name="TextBox 112">
            <a:extLst>
              <a:ext uri="{FF2B5EF4-FFF2-40B4-BE49-F238E27FC236}">
                <a16:creationId xmlns:a16="http://schemas.microsoft.com/office/drawing/2014/main" id="{C9FB106E-505C-7142-981E-227735B60F99}"/>
              </a:ext>
            </a:extLst>
          </p:cNvPr>
          <p:cNvSpPr txBox="1"/>
          <p:nvPr/>
        </p:nvSpPr>
        <p:spPr>
          <a:xfrm>
            <a:off x="3345777" y="728623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live</a:t>
            </a:r>
          </a:p>
        </p:txBody>
      </p:sp>
      <p:sp>
        <p:nvSpPr>
          <p:cNvPr id="41" name="TextBox 113">
            <a:extLst>
              <a:ext uri="{FF2B5EF4-FFF2-40B4-BE49-F238E27FC236}">
                <a16:creationId xmlns:a16="http://schemas.microsoft.com/office/drawing/2014/main" id="{AC105EE4-0808-E247-A71F-E03080BDD21A}"/>
              </a:ext>
            </a:extLst>
          </p:cNvPr>
          <p:cNvSpPr txBox="1"/>
          <p:nvPr/>
        </p:nvSpPr>
        <p:spPr>
          <a:xfrm>
            <a:off x="6048411" y="2277728"/>
            <a:ext cx="389690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NK</a:t>
            </a:r>
          </a:p>
        </p:txBody>
      </p:sp>
      <p:sp>
        <p:nvSpPr>
          <p:cNvPr id="42" name="TextBox 114">
            <a:extLst>
              <a:ext uri="{FF2B5EF4-FFF2-40B4-BE49-F238E27FC236}">
                <a16:creationId xmlns:a16="http://schemas.microsoft.com/office/drawing/2014/main" id="{BA596A47-153B-894A-B88F-0477A0443BCA}"/>
              </a:ext>
            </a:extLst>
          </p:cNvPr>
          <p:cNvSpPr txBox="1"/>
          <p:nvPr/>
        </p:nvSpPr>
        <p:spPr>
          <a:xfrm>
            <a:off x="5467827" y="2059551"/>
            <a:ext cx="504643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ILC1</a:t>
            </a:r>
          </a:p>
        </p:txBody>
      </p:sp>
      <p:cxnSp>
        <p:nvCxnSpPr>
          <p:cNvPr id="43" name="Straight Arrow Connector 115">
            <a:extLst>
              <a:ext uri="{FF2B5EF4-FFF2-40B4-BE49-F238E27FC236}">
                <a16:creationId xmlns:a16="http://schemas.microsoft.com/office/drawing/2014/main" id="{2C277B3A-384B-FC40-9784-E72900E30246}"/>
              </a:ext>
            </a:extLst>
          </p:cNvPr>
          <p:cNvCxnSpPr>
            <a:cxnSpLocks/>
          </p:cNvCxnSpPr>
          <p:nvPr/>
        </p:nvCxnSpPr>
        <p:spPr>
          <a:xfrm flipV="1">
            <a:off x="4766407" y="1227477"/>
            <a:ext cx="733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16">
            <a:extLst>
              <a:ext uri="{FF2B5EF4-FFF2-40B4-BE49-F238E27FC236}">
                <a16:creationId xmlns:a16="http://schemas.microsoft.com/office/drawing/2014/main" id="{90C4CBD7-2E43-844C-BEA9-B3665AF773AF}"/>
              </a:ext>
            </a:extLst>
          </p:cNvPr>
          <p:cNvSpPr txBox="1"/>
          <p:nvPr/>
        </p:nvSpPr>
        <p:spPr>
          <a:xfrm>
            <a:off x="724539" y="1463192"/>
            <a:ext cx="487400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FSC</a:t>
            </a:r>
          </a:p>
        </p:txBody>
      </p:sp>
      <p:sp>
        <p:nvSpPr>
          <p:cNvPr id="45" name="TextBox 117">
            <a:extLst>
              <a:ext uri="{FF2B5EF4-FFF2-40B4-BE49-F238E27FC236}">
                <a16:creationId xmlns:a16="http://schemas.microsoft.com/office/drawing/2014/main" id="{FBD97D1A-B4B3-F549-A5E2-19D17BC62210}"/>
              </a:ext>
            </a:extLst>
          </p:cNvPr>
          <p:cNvSpPr txBox="1"/>
          <p:nvPr/>
        </p:nvSpPr>
        <p:spPr>
          <a:xfrm rot="16200000">
            <a:off x="127500" y="895104"/>
            <a:ext cx="444898" cy="275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SSC</a:t>
            </a:r>
          </a:p>
        </p:txBody>
      </p:sp>
      <p:sp>
        <p:nvSpPr>
          <p:cNvPr id="46" name="TextBox 118">
            <a:extLst>
              <a:ext uri="{FF2B5EF4-FFF2-40B4-BE49-F238E27FC236}">
                <a16:creationId xmlns:a16="http://schemas.microsoft.com/office/drawing/2014/main" id="{E329C860-6393-F546-AEA9-82999DF21B1F}"/>
              </a:ext>
            </a:extLst>
          </p:cNvPr>
          <p:cNvSpPr txBox="1"/>
          <p:nvPr/>
        </p:nvSpPr>
        <p:spPr>
          <a:xfrm>
            <a:off x="1807528" y="1451677"/>
            <a:ext cx="648334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47" name="TextBox 119">
            <a:extLst>
              <a:ext uri="{FF2B5EF4-FFF2-40B4-BE49-F238E27FC236}">
                <a16:creationId xmlns:a16="http://schemas.microsoft.com/office/drawing/2014/main" id="{10876955-72DD-9E41-B3A7-35334F5B3A02}"/>
              </a:ext>
            </a:extLst>
          </p:cNvPr>
          <p:cNvSpPr txBox="1"/>
          <p:nvPr/>
        </p:nvSpPr>
        <p:spPr>
          <a:xfrm rot="16200000">
            <a:off x="1289681" y="969057"/>
            <a:ext cx="587542" cy="275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sp>
        <p:nvSpPr>
          <p:cNvPr id="48" name="TextBox 120">
            <a:extLst>
              <a:ext uri="{FF2B5EF4-FFF2-40B4-BE49-F238E27FC236}">
                <a16:creationId xmlns:a16="http://schemas.microsoft.com/office/drawing/2014/main" id="{DC10FCE9-37C3-C04D-90C6-B462ECB06ABA}"/>
              </a:ext>
            </a:extLst>
          </p:cNvPr>
          <p:cNvSpPr txBox="1"/>
          <p:nvPr/>
        </p:nvSpPr>
        <p:spPr>
          <a:xfrm>
            <a:off x="2957288" y="1463192"/>
            <a:ext cx="860997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Live/dead</a:t>
            </a:r>
          </a:p>
        </p:txBody>
      </p:sp>
      <p:sp>
        <p:nvSpPr>
          <p:cNvPr id="50" name="TextBox 122">
            <a:extLst>
              <a:ext uri="{FF2B5EF4-FFF2-40B4-BE49-F238E27FC236}">
                <a16:creationId xmlns:a16="http://schemas.microsoft.com/office/drawing/2014/main" id="{75F7F16B-5708-4B44-9AA1-39947011CC82}"/>
              </a:ext>
            </a:extLst>
          </p:cNvPr>
          <p:cNvSpPr txBox="1"/>
          <p:nvPr/>
        </p:nvSpPr>
        <p:spPr>
          <a:xfrm>
            <a:off x="4313748" y="1451676"/>
            <a:ext cx="656956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NKp46</a:t>
            </a:r>
          </a:p>
        </p:txBody>
      </p:sp>
      <p:sp>
        <p:nvSpPr>
          <p:cNvPr id="51" name="TextBox 123">
            <a:extLst>
              <a:ext uri="{FF2B5EF4-FFF2-40B4-BE49-F238E27FC236}">
                <a16:creationId xmlns:a16="http://schemas.microsoft.com/office/drawing/2014/main" id="{1DAFE38C-67D6-2642-BFC0-98BA0A47D6B7}"/>
              </a:ext>
            </a:extLst>
          </p:cNvPr>
          <p:cNvSpPr txBox="1"/>
          <p:nvPr/>
        </p:nvSpPr>
        <p:spPr>
          <a:xfrm rot="16200000">
            <a:off x="3729396" y="883142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r>
              <a:rPr lang="en-US" sz="1400" dirty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</a:p>
        </p:txBody>
      </p:sp>
      <p:sp>
        <p:nvSpPr>
          <p:cNvPr id="52" name="TextBox 124">
            <a:extLst>
              <a:ext uri="{FF2B5EF4-FFF2-40B4-BE49-F238E27FC236}">
                <a16:creationId xmlns:a16="http://schemas.microsoft.com/office/drawing/2014/main" id="{50F2E54C-8E0E-5C44-B90F-42BDA6302A8A}"/>
              </a:ext>
            </a:extLst>
          </p:cNvPr>
          <p:cNvSpPr txBox="1"/>
          <p:nvPr/>
        </p:nvSpPr>
        <p:spPr>
          <a:xfrm rot="16200000">
            <a:off x="5078115" y="2161971"/>
            <a:ext cx="555415" cy="275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TRAIL</a:t>
            </a:r>
          </a:p>
        </p:txBody>
      </p:sp>
      <p:sp>
        <p:nvSpPr>
          <p:cNvPr id="53" name="TextBox 125">
            <a:extLst>
              <a:ext uri="{FF2B5EF4-FFF2-40B4-BE49-F238E27FC236}">
                <a16:creationId xmlns:a16="http://schemas.microsoft.com/office/drawing/2014/main" id="{4D8B0F22-7564-2846-B11C-07C4A12C0566}"/>
              </a:ext>
            </a:extLst>
          </p:cNvPr>
          <p:cNvSpPr txBox="1"/>
          <p:nvPr/>
        </p:nvSpPr>
        <p:spPr>
          <a:xfrm>
            <a:off x="5622658" y="2736769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DX5</a:t>
            </a:r>
          </a:p>
        </p:txBody>
      </p:sp>
      <p:sp>
        <p:nvSpPr>
          <p:cNvPr id="54" name="TextBox 126">
            <a:extLst>
              <a:ext uri="{FF2B5EF4-FFF2-40B4-BE49-F238E27FC236}">
                <a16:creationId xmlns:a16="http://schemas.microsoft.com/office/drawing/2014/main" id="{16CF0B22-9EE0-654B-8507-A219D6E3FD8F}"/>
              </a:ext>
            </a:extLst>
          </p:cNvPr>
          <p:cNvSpPr txBox="1"/>
          <p:nvPr/>
        </p:nvSpPr>
        <p:spPr>
          <a:xfrm>
            <a:off x="4563946" y="1017067"/>
            <a:ext cx="6238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NKp46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26">
            <a:extLst>
              <a:ext uri="{FF2B5EF4-FFF2-40B4-BE49-F238E27FC236}">
                <a16:creationId xmlns:a16="http://schemas.microsoft.com/office/drawing/2014/main" id="{E874DD11-FF9B-0249-BD95-E3DBC17194ED}"/>
              </a:ext>
            </a:extLst>
          </p:cNvPr>
          <p:cNvSpPr txBox="1"/>
          <p:nvPr/>
        </p:nvSpPr>
        <p:spPr>
          <a:xfrm>
            <a:off x="6609" y="113743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6" name="TextBox 26">
            <a:extLst>
              <a:ext uri="{FF2B5EF4-FFF2-40B4-BE49-F238E27FC236}">
                <a16:creationId xmlns:a16="http://schemas.microsoft.com/office/drawing/2014/main" id="{A701EFF4-2E67-684D-8624-702CD44A9204}"/>
              </a:ext>
            </a:extLst>
          </p:cNvPr>
          <p:cNvSpPr txBox="1"/>
          <p:nvPr/>
        </p:nvSpPr>
        <p:spPr>
          <a:xfrm>
            <a:off x="6609" y="1694128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7" name="CasellaDiTesto 52">
            <a:extLst>
              <a:ext uri="{FF2B5EF4-FFF2-40B4-BE49-F238E27FC236}">
                <a16:creationId xmlns:a16="http://schemas.microsoft.com/office/drawing/2014/main" id="{99C125A1-0C77-443E-B88C-B174B85C9B11}"/>
              </a:ext>
            </a:extLst>
          </p:cNvPr>
          <p:cNvSpPr txBox="1"/>
          <p:nvPr/>
        </p:nvSpPr>
        <p:spPr>
          <a:xfrm>
            <a:off x="-8012" y="-1099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sp>
        <p:nvSpPr>
          <p:cNvPr id="58" name="CasellaDiTesto 52">
            <a:extLst>
              <a:ext uri="{FF2B5EF4-FFF2-40B4-BE49-F238E27FC236}">
                <a16:creationId xmlns:a16="http://schemas.microsoft.com/office/drawing/2014/main" id="{9AFFF6A1-3C78-48CE-A007-0452B9CB9AE5}"/>
              </a:ext>
            </a:extLst>
          </p:cNvPr>
          <p:cNvSpPr txBox="1"/>
          <p:nvPr/>
        </p:nvSpPr>
        <p:spPr>
          <a:xfrm>
            <a:off x="262" y="8601919"/>
            <a:ext cx="6857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Experimental gating/sorting strategy for NKp46+ cells.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Representative dot plots showing the frequency of CD3</a:t>
            </a:r>
            <a:r>
              <a:rPr lang="en-US" sz="800" dirty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-NKp46+ cells after tofacitinib and PF-06651600 treatment (7 days).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Relative cell numbers for NK cells (spleen and liver) and ILC1 (liver) in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Rag2</a:t>
            </a:r>
            <a:r>
              <a:rPr lang="en-US" sz="8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mice treated or not with tofacitinib for 7 days. Two independent experiments were combined.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Gating strategies for HSC, CLP,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ILCp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and NKP. All anti-mouse antibodies used were purchased from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eBioscience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, BD Biosciences, or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BioLegend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recognizing the following proteins: CD3ε (clone 145-2C11), NCR1 (NKp46, clone 29A1.4), CD49b (clone DX5),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Eomes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(clone Dan11mag), CD253 (TRAIL, clone N2B2); Mouse Lineage Antibody Cocktail (containing anti-mouse antibodies recognizing CD3</a:t>
            </a:r>
            <a:r>
              <a:rPr lang="en-US" sz="800" dirty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(clone 145-2C11), CD11b (clone M1/70); CD45R/B220 (clone RA3-6B2); Ly-76 (clone Ter-119), Ly-6G and Ly-6C clone (RB6-8C5) and supplemented with anti-mouse NCR1 (clone 29A1.4), CD19 clone (1D3), CD11c (clone N41B),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TCRb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(clone H57-597), CD127 (IL-7R clone B/199), CD135 (FLT3 clone A2F10.1),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Intergin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α4β7 (LPAM clone DATK32), CD122 (IL-2Rβ clone TM-b1), CD25 (IL-2Rα clone PC61.5), Sca1 (Ly-6A/E clone D7), CD117 (c-Kit clone 2B8), PD-1 (clone J43), BCL-2 (clone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Bcl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/10/C4), KLRG1 (clone 2F1), CD98 (clone RL388), CD27 (clone LG.3A10), CD11b, (clone M1/70), Ki67 (clone SolA15), IFN-</a:t>
            </a:r>
            <a:r>
              <a:rPr lang="en-US" sz="800" dirty="0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(clone XMG1.2).</a:t>
            </a:r>
          </a:p>
        </p:txBody>
      </p:sp>
      <p:grpSp>
        <p:nvGrpSpPr>
          <p:cNvPr id="60" name="Gruppo 118">
            <a:extLst>
              <a:ext uri="{FF2B5EF4-FFF2-40B4-BE49-F238E27FC236}">
                <a16:creationId xmlns:a16="http://schemas.microsoft.com/office/drawing/2014/main" id="{00B3BD33-3F64-7447-AC9B-24344326C157}"/>
              </a:ext>
            </a:extLst>
          </p:cNvPr>
          <p:cNvGrpSpPr/>
          <p:nvPr/>
        </p:nvGrpSpPr>
        <p:grpSpPr>
          <a:xfrm>
            <a:off x="1081001" y="4413296"/>
            <a:ext cx="1322623" cy="215453"/>
            <a:chOff x="1174923" y="1589166"/>
            <a:chExt cx="1156068" cy="187026"/>
          </a:xfrm>
        </p:grpSpPr>
        <p:sp>
          <p:nvSpPr>
            <p:cNvPr id="61" name="Oval 35">
              <a:extLst>
                <a:ext uri="{FF2B5EF4-FFF2-40B4-BE49-F238E27FC236}">
                  <a16:creationId xmlns:a16="http://schemas.microsoft.com/office/drawing/2014/main" id="{29AFF27E-9C58-814F-BE76-A3B5924F78D4}"/>
                </a:ext>
              </a:extLst>
            </p:cNvPr>
            <p:cNvSpPr/>
            <p:nvPr/>
          </p:nvSpPr>
          <p:spPr>
            <a:xfrm>
              <a:off x="1194548" y="1668817"/>
              <a:ext cx="45720" cy="457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Oval 36">
              <a:extLst>
                <a:ext uri="{FF2B5EF4-FFF2-40B4-BE49-F238E27FC236}">
                  <a16:creationId xmlns:a16="http://schemas.microsoft.com/office/drawing/2014/main" id="{1FE15604-72E3-BC4D-8D12-06FC21B36321}"/>
                </a:ext>
              </a:extLst>
            </p:cNvPr>
            <p:cNvSpPr/>
            <p:nvPr/>
          </p:nvSpPr>
          <p:spPr>
            <a:xfrm>
              <a:off x="1672295" y="1668817"/>
              <a:ext cx="45720" cy="4572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6">
              <a:extLst>
                <a:ext uri="{FF2B5EF4-FFF2-40B4-BE49-F238E27FC236}">
                  <a16:creationId xmlns:a16="http://schemas.microsoft.com/office/drawing/2014/main" id="{1D6EDA00-949D-3C47-8DD1-0C4AE29092C7}"/>
                </a:ext>
              </a:extLst>
            </p:cNvPr>
            <p:cNvSpPr txBox="1"/>
            <p:nvPr/>
          </p:nvSpPr>
          <p:spPr>
            <a:xfrm>
              <a:off x="1174923" y="1589166"/>
              <a:ext cx="535433" cy="187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</a:p>
          </p:txBody>
        </p:sp>
        <p:sp>
          <p:nvSpPr>
            <p:cNvPr id="64" name="TextBox 64">
              <a:extLst>
                <a:ext uri="{FF2B5EF4-FFF2-40B4-BE49-F238E27FC236}">
                  <a16:creationId xmlns:a16="http://schemas.microsoft.com/office/drawing/2014/main" id="{680BEE5A-5130-4042-B7D4-A47D45A075E4}"/>
                </a:ext>
              </a:extLst>
            </p:cNvPr>
            <p:cNvSpPr txBox="1"/>
            <p:nvPr/>
          </p:nvSpPr>
          <p:spPr>
            <a:xfrm>
              <a:off x="1712567" y="1589173"/>
              <a:ext cx="618424" cy="187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tofacitinib</a:t>
              </a:r>
            </a:p>
          </p:txBody>
        </p:sp>
      </p:grpSp>
      <p:pic>
        <p:nvPicPr>
          <p:cNvPr id="65" name="Picture 22">
            <a:extLst>
              <a:ext uri="{FF2B5EF4-FFF2-40B4-BE49-F238E27FC236}">
                <a16:creationId xmlns:a16="http://schemas.microsoft.com/office/drawing/2014/main" id="{56290081-64BD-5749-B2CC-E65891FA56B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0322" r="-1"/>
          <a:stretch/>
        </p:blipFill>
        <p:spPr>
          <a:xfrm>
            <a:off x="1733148" y="3098316"/>
            <a:ext cx="928304" cy="1289304"/>
          </a:xfrm>
          <a:prstGeom prst="rect">
            <a:avLst/>
          </a:prstGeom>
        </p:spPr>
      </p:pic>
      <p:grpSp>
        <p:nvGrpSpPr>
          <p:cNvPr id="66" name="Group 25">
            <a:extLst>
              <a:ext uri="{FF2B5EF4-FFF2-40B4-BE49-F238E27FC236}">
                <a16:creationId xmlns:a16="http://schemas.microsoft.com/office/drawing/2014/main" id="{FC01A04F-6DDE-7E48-82CB-702FDA64E627}"/>
              </a:ext>
            </a:extLst>
          </p:cNvPr>
          <p:cNvGrpSpPr/>
          <p:nvPr/>
        </p:nvGrpSpPr>
        <p:grpSpPr>
          <a:xfrm>
            <a:off x="341397" y="3104458"/>
            <a:ext cx="1111718" cy="1287253"/>
            <a:chOff x="207580" y="688806"/>
            <a:chExt cx="1111718" cy="1287253"/>
          </a:xfrm>
        </p:grpSpPr>
        <p:pic>
          <p:nvPicPr>
            <p:cNvPr id="67" name="Picture 23">
              <a:extLst>
                <a:ext uri="{FF2B5EF4-FFF2-40B4-BE49-F238E27FC236}">
                  <a16:creationId xmlns:a16="http://schemas.microsoft.com/office/drawing/2014/main" id="{FAFED8AE-4F6F-3940-ADC9-A14297CDE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31898" y="688806"/>
              <a:ext cx="808109" cy="1287253"/>
            </a:xfrm>
            <a:prstGeom prst="rect">
              <a:avLst/>
            </a:prstGeom>
          </p:spPr>
        </p:pic>
        <p:sp>
          <p:nvSpPr>
            <p:cNvPr id="68" name="TextBox 4">
              <a:extLst>
                <a:ext uri="{FF2B5EF4-FFF2-40B4-BE49-F238E27FC236}">
                  <a16:creationId xmlns:a16="http://schemas.microsoft.com/office/drawing/2014/main" id="{BADF22C2-A9C3-6A4A-82BF-127003ECCFF1}"/>
                </a:ext>
              </a:extLst>
            </p:cNvPr>
            <p:cNvSpPr txBox="1"/>
            <p:nvPr/>
          </p:nvSpPr>
          <p:spPr>
            <a:xfrm>
              <a:off x="866975" y="958891"/>
              <a:ext cx="34336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69" name="TextBox 27">
              <a:extLst>
                <a:ext uri="{FF2B5EF4-FFF2-40B4-BE49-F238E27FC236}">
                  <a16:creationId xmlns:a16="http://schemas.microsoft.com/office/drawing/2014/main" id="{12EB4C1A-17C9-2E46-B722-51DDE9747CE3}"/>
                </a:ext>
              </a:extLst>
            </p:cNvPr>
            <p:cNvSpPr txBox="1"/>
            <p:nvPr/>
          </p:nvSpPr>
          <p:spPr>
            <a:xfrm>
              <a:off x="612534" y="701690"/>
              <a:ext cx="7067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Spleen </a:t>
              </a:r>
            </a:p>
          </p:txBody>
        </p:sp>
        <p:sp>
          <p:nvSpPr>
            <p:cNvPr id="70" name="TextBox 47">
              <a:extLst>
                <a:ext uri="{FF2B5EF4-FFF2-40B4-BE49-F238E27FC236}">
                  <a16:creationId xmlns:a16="http://schemas.microsoft.com/office/drawing/2014/main" id="{0347B8D6-BFAC-E049-836B-CE711D3E4FD3}"/>
                </a:ext>
              </a:extLst>
            </p:cNvPr>
            <p:cNvSpPr txBox="1"/>
            <p:nvPr/>
          </p:nvSpPr>
          <p:spPr>
            <a:xfrm rot="16200000">
              <a:off x="-220242" y="1206053"/>
              <a:ext cx="11172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relative cell nr</a:t>
              </a:r>
            </a:p>
          </p:txBody>
        </p:sp>
      </p:grpSp>
      <p:sp>
        <p:nvSpPr>
          <p:cNvPr id="72" name="TextBox 68">
            <a:extLst>
              <a:ext uri="{FF2B5EF4-FFF2-40B4-BE49-F238E27FC236}">
                <a16:creationId xmlns:a16="http://schemas.microsoft.com/office/drawing/2014/main" id="{4A398D94-16C1-8A46-B818-83DB2D74FFC2}"/>
              </a:ext>
            </a:extLst>
          </p:cNvPr>
          <p:cNvSpPr txBox="1"/>
          <p:nvPr/>
        </p:nvSpPr>
        <p:spPr>
          <a:xfrm>
            <a:off x="2152908" y="3108873"/>
            <a:ext cx="4565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NK</a:t>
            </a:r>
          </a:p>
        </p:txBody>
      </p:sp>
      <p:sp>
        <p:nvSpPr>
          <p:cNvPr id="73" name="TextBox 69">
            <a:extLst>
              <a:ext uri="{FF2B5EF4-FFF2-40B4-BE49-F238E27FC236}">
                <a16:creationId xmlns:a16="http://schemas.microsoft.com/office/drawing/2014/main" id="{8A40D31B-E80A-B247-B4A1-3B6D703C49D9}"/>
              </a:ext>
            </a:extLst>
          </p:cNvPr>
          <p:cNvSpPr txBox="1"/>
          <p:nvPr/>
        </p:nvSpPr>
        <p:spPr>
          <a:xfrm>
            <a:off x="1723871" y="3107638"/>
            <a:ext cx="524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ILC1</a:t>
            </a:r>
          </a:p>
        </p:txBody>
      </p:sp>
      <p:sp>
        <p:nvSpPr>
          <p:cNvPr id="74" name="TextBox 31">
            <a:extLst>
              <a:ext uri="{FF2B5EF4-FFF2-40B4-BE49-F238E27FC236}">
                <a16:creationId xmlns:a16="http://schemas.microsoft.com/office/drawing/2014/main" id="{7011262F-F1BA-AC4A-9C66-575065879DF9}"/>
              </a:ext>
            </a:extLst>
          </p:cNvPr>
          <p:cNvSpPr txBox="1"/>
          <p:nvPr/>
        </p:nvSpPr>
        <p:spPr>
          <a:xfrm>
            <a:off x="2334265" y="3398991"/>
            <a:ext cx="343364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76" name="TextBox 26">
            <a:extLst>
              <a:ext uri="{FF2B5EF4-FFF2-40B4-BE49-F238E27FC236}">
                <a16:creationId xmlns:a16="http://schemas.microsoft.com/office/drawing/2014/main" id="{E874DD11-FF9B-0249-BD95-E3DBC17194ED}"/>
              </a:ext>
            </a:extLst>
          </p:cNvPr>
          <p:cNvSpPr txBox="1"/>
          <p:nvPr/>
        </p:nvSpPr>
        <p:spPr>
          <a:xfrm>
            <a:off x="4635" y="297239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77" name="Straight Arrow Connector 115">
            <a:extLst>
              <a:ext uri="{FF2B5EF4-FFF2-40B4-BE49-F238E27FC236}">
                <a16:creationId xmlns:a16="http://schemas.microsoft.com/office/drawing/2014/main" id="{263AF82D-6531-B747-B7E6-6D2E96BC3735}"/>
              </a:ext>
            </a:extLst>
          </p:cNvPr>
          <p:cNvCxnSpPr>
            <a:cxnSpLocks/>
          </p:cNvCxnSpPr>
          <p:nvPr/>
        </p:nvCxnSpPr>
        <p:spPr>
          <a:xfrm>
            <a:off x="4791708" y="1310755"/>
            <a:ext cx="603022" cy="430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109">
            <a:extLst>
              <a:ext uri="{FF2B5EF4-FFF2-40B4-BE49-F238E27FC236}">
                <a16:creationId xmlns:a16="http://schemas.microsoft.com/office/drawing/2014/main" id="{DBFF8390-FDD1-394B-98DC-4C869EE3E259}"/>
              </a:ext>
            </a:extLst>
          </p:cNvPr>
          <p:cNvSpPr txBox="1"/>
          <p:nvPr/>
        </p:nvSpPr>
        <p:spPr>
          <a:xfrm>
            <a:off x="5675444" y="643024"/>
            <a:ext cx="405880" cy="2359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</a:p>
        </p:txBody>
      </p:sp>
      <p:sp>
        <p:nvSpPr>
          <p:cNvPr id="84" name="TextBox 113">
            <a:extLst>
              <a:ext uri="{FF2B5EF4-FFF2-40B4-BE49-F238E27FC236}">
                <a16:creationId xmlns:a16="http://schemas.microsoft.com/office/drawing/2014/main" id="{3FB91933-44A9-2B41-B337-1C14D745CF7D}"/>
              </a:ext>
            </a:extLst>
          </p:cNvPr>
          <p:cNvSpPr txBox="1"/>
          <p:nvPr/>
        </p:nvSpPr>
        <p:spPr>
          <a:xfrm>
            <a:off x="5963939" y="814363"/>
            <a:ext cx="389690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NK</a:t>
            </a:r>
          </a:p>
        </p:txBody>
      </p:sp>
      <p:sp>
        <p:nvSpPr>
          <p:cNvPr id="85" name="TextBox 114">
            <a:extLst>
              <a:ext uri="{FF2B5EF4-FFF2-40B4-BE49-F238E27FC236}">
                <a16:creationId xmlns:a16="http://schemas.microsoft.com/office/drawing/2014/main" id="{23B61B48-DA27-BC43-A49D-D69F704F73A0}"/>
              </a:ext>
            </a:extLst>
          </p:cNvPr>
          <p:cNvSpPr txBox="1"/>
          <p:nvPr/>
        </p:nvSpPr>
        <p:spPr>
          <a:xfrm>
            <a:off x="5385075" y="907047"/>
            <a:ext cx="504643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ILC1</a:t>
            </a:r>
          </a:p>
        </p:txBody>
      </p:sp>
      <p:sp>
        <p:nvSpPr>
          <p:cNvPr id="86" name="TextBox 124">
            <a:extLst>
              <a:ext uri="{FF2B5EF4-FFF2-40B4-BE49-F238E27FC236}">
                <a16:creationId xmlns:a16="http://schemas.microsoft.com/office/drawing/2014/main" id="{C991A0F4-44DF-F944-95C7-E4CFC00C4186}"/>
              </a:ext>
            </a:extLst>
          </p:cNvPr>
          <p:cNvSpPr txBox="1"/>
          <p:nvPr/>
        </p:nvSpPr>
        <p:spPr>
          <a:xfrm rot="16200000">
            <a:off x="5050182" y="869651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DX5</a:t>
            </a:r>
          </a:p>
        </p:txBody>
      </p:sp>
      <p:sp>
        <p:nvSpPr>
          <p:cNvPr id="87" name="TextBox 125">
            <a:extLst>
              <a:ext uri="{FF2B5EF4-FFF2-40B4-BE49-F238E27FC236}">
                <a16:creationId xmlns:a16="http://schemas.microsoft.com/office/drawing/2014/main" id="{6DFA172A-2142-0645-A44B-A5D76D020E73}"/>
              </a:ext>
            </a:extLst>
          </p:cNvPr>
          <p:cNvSpPr txBox="1"/>
          <p:nvPr/>
        </p:nvSpPr>
        <p:spPr>
          <a:xfrm>
            <a:off x="5540727" y="1416004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Eomes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A52B41F6-BB9B-F74E-8BBA-81E38150ED2D}"/>
              </a:ext>
            </a:extLst>
          </p:cNvPr>
          <p:cNvGrpSpPr/>
          <p:nvPr/>
        </p:nvGrpSpPr>
        <p:grpSpPr>
          <a:xfrm>
            <a:off x="567689" y="1969936"/>
            <a:ext cx="2579650" cy="1025387"/>
            <a:chOff x="567689" y="2566903"/>
            <a:chExt cx="2579650" cy="1025387"/>
          </a:xfrm>
        </p:grpSpPr>
        <p:pic>
          <p:nvPicPr>
            <p:cNvPr id="92" name="Picture 86">
              <a:extLst>
                <a:ext uri="{FF2B5EF4-FFF2-40B4-BE49-F238E27FC236}">
                  <a16:creationId xmlns:a16="http://schemas.microsoft.com/office/drawing/2014/main" id="{8658CDE4-EEA1-4440-92B0-6A02130AB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3066" y="2583188"/>
              <a:ext cx="822959" cy="822960"/>
            </a:xfrm>
            <a:prstGeom prst="rect">
              <a:avLst/>
            </a:prstGeom>
          </p:spPr>
        </p:pic>
        <p:pic>
          <p:nvPicPr>
            <p:cNvPr id="93" name="Picture 87">
              <a:extLst>
                <a:ext uri="{FF2B5EF4-FFF2-40B4-BE49-F238E27FC236}">
                  <a16:creationId xmlns:a16="http://schemas.microsoft.com/office/drawing/2014/main" id="{1D65CD0D-81AB-5B4A-934D-26AADEFD4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529609" y="2583188"/>
              <a:ext cx="822959" cy="822960"/>
            </a:xfrm>
            <a:prstGeom prst="rect">
              <a:avLst/>
            </a:prstGeom>
          </p:spPr>
        </p:pic>
        <p:pic>
          <p:nvPicPr>
            <p:cNvPr id="94" name="Picture 88">
              <a:extLst>
                <a:ext uri="{FF2B5EF4-FFF2-40B4-BE49-F238E27FC236}">
                  <a16:creationId xmlns:a16="http://schemas.microsoft.com/office/drawing/2014/main" id="{E1FCF365-AD90-2744-8469-D5988A921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324992" y="2583186"/>
              <a:ext cx="822347" cy="822960"/>
            </a:xfrm>
            <a:prstGeom prst="rect">
              <a:avLst/>
            </a:prstGeom>
          </p:spPr>
        </p:pic>
        <p:sp>
          <p:nvSpPr>
            <p:cNvPr id="95" name="TextBox 17">
              <a:extLst>
                <a:ext uri="{FF2B5EF4-FFF2-40B4-BE49-F238E27FC236}">
                  <a16:creationId xmlns:a16="http://schemas.microsoft.com/office/drawing/2014/main" id="{40BF98D2-CC0A-AC40-83F1-B2DAAF2AEFDD}"/>
                </a:ext>
              </a:extLst>
            </p:cNvPr>
            <p:cNvSpPr txBox="1"/>
            <p:nvPr/>
          </p:nvSpPr>
          <p:spPr>
            <a:xfrm>
              <a:off x="1047020" y="2917684"/>
              <a:ext cx="4789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7.57</a:t>
              </a:r>
            </a:p>
          </p:txBody>
        </p:sp>
        <p:sp>
          <p:nvSpPr>
            <p:cNvPr id="96" name="TextBox 18">
              <a:extLst>
                <a:ext uri="{FF2B5EF4-FFF2-40B4-BE49-F238E27FC236}">
                  <a16:creationId xmlns:a16="http://schemas.microsoft.com/office/drawing/2014/main" id="{9D952BDF-2B6C-6649-82B5-2D938C00A035}"/>
                </a:ext>
              </a:extLst>
            </p:cNvPr>
            <p:cNvSpPr txBox="1"/>
            <p:nvPr/>
          </p:nvSpPr>
          <p:spPr>
            <a:xfrm>
              <a:off x="1832662" y="2917684"/>
              <a:ext cx="4789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2.88</a:t>
              </a:r>
            </a:p>
          </p:txBody>
        </p:sp>
        <p:sp>
          <p:nvSpPr>
            <p:cNvPr id="97" name="TextBox 19">
              <a:extLst>
                <a:ext uri="{FF2B5EF4-FFF2-40B4-BE49-F238E27FC236}">
                  <a16:creationId xmlns:a16="http://schemas.microsoft.com/office/drawing/2014/main" id="{605F80E5-22F2-ED47-8EDC-26376FEAB567}"/>
                </a:ext>
              </a:extLst>
            </p:cNvPr>
            <p:cNvSpPr txBox="1"/>
            <p:nvPr/>
          </p:nvSpPr>
          <p:spPr>
            <a:xfrm>
              <a:off x="2611429" y="2917684"/>
              <a:ext cx="4789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2.20</a:t>
              </a:r>
            </a:p>
          </p:txBody>
        </p:sp>
        <p:sp>
          <p:nvSpPr>
            <p:cNvPr id="98" name="TextBox 51">
              <a:extLst>
                <a:ext uri="{FF2B5EF4-FFF2-40B4-BE49-F238E27FC236}">
                  <a16:creationId xmlns:a16="http://schemas.microsoft.com/office/drawing/2014/main" id="{15239BBF-B802-4B4B-B769-EE8340D9677D}"/>
                </a:ext>
              </a:extLst>
            </p:cNvPr>
            <p:cNvSpPr txBox="1"/>
            <p:nvPr/>
          </p:nvSpPr>
          <p:spPr>
            <a:xfrm rot="16200000">
              <a:off x="312522" y="3040018"/>
              <a:ext cx="703870" cy="193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  <a:r>
                <a:rPr lang="en-US" sz="800" dirty="0">
                  <a:latin typeface="Symbol" panose="05050102010706020507" pitchFamily="18" charset="2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99" name="TextBox 52">
              <a:extLst>
                <a:ext uri="{FF2B5EF4-FFF2-40B4-BE49-F238E27FC236}">
                  <a16:creationId xmlns:a16="http://schemas.microsoft.com/office/drawing/2014/main" id="{63CD825E-7A1E-C84C-BBC0-DD8EC98A117A}"/>
                </a:ext>
              </a:extLst>
            </p:cNvPr>
            <p:cNvSpPr txBox="1"/>
            <p:nvPr/>
          </p:nvSpPr>
          <p:spPr>
            <a:xfrm>
              <a:off x="672105" y="3398753"/>
              <a:ext cx="630864" cy="193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NKp46</a:t>
              </a:r>
            </a:p>
          </p:txBody>
        </p:sp>
        <p:cxnSp>
          <p:nvCxnSpPr>
            <p:cNvPr id="100" name="Straight Arrow Connector 53">
              <a:extLst>
                <a:ext uri="{FF2B5EF4-FFF2-40B4-BE49-F238E27FC236}">
                  <a16:creationId xmlns:a16="http://schemas.microsoft.com/office/drawing/2014/main" id="{DD60EDC4-5407-8C4C-BA0B-6FBADB645E5E}"/>
                </a:ext>
              </a:extLst>
            </p:cNvPr>
            <p:cNvCxnSpPr/>
            <p:nvPr/>
          </p:nvCxnSpPr>
          <p:spPr>
            <a:xfrm flipV="1">
              <a:off x="680229" y="2566903"/>
              <a:ext cx="0" cy="548640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54">
              <a:extLst>
                <a:ext uri="{FF2B5EF4-FFF2-40B4-BE49-F238E27FC236}">
                  <a16:creationId xmlns:a16="http://schemas.microsoft.com/office/drawing/2014/main" id="{D1DE5AD0-8209-6F4B-8455-C0243905D876}"/>
                </a:ext>
              </a:extLst>
            </p:cNvPr>
            <p:cNvCxnSpPr>
              <a:cxnSpLocks/>
            </p:cNvCxnSpPr>
            <p:nvPr/>
          </p:nvCxnSpPr>
          <p:spPr>
            <a:xfrm>
              <a:off x="1304557" y="3505726"/>
              <a:ext cx="1828800" cy="0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26">
            <a:extLst>
              <a:ext uri="{FF2B5EF4-FFF2-40B4-BE49-F238E27FC236}">
                <a16:creationId xmlns:a16="http://schemas.microsoft.com/office/drawing/2014/main" id="{C9791D7E-F71E-B644-A7B6-8FA5A79177F8}"/>
              </a:ext>
            </a:extLst>
          </p:cNvPr>
          <p:cNvSpPr txBox="1"/>
          <p:nvPr/>
        </p:nvSpPr>
        <p:spPr>
          <a:xfrm>
            <a:off x="6609" y="454774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58C31BAD-800A-9242-BFF5-6CA9D1BD60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7190" y="4861733"/>
            <a:ext cx="914400" cy="9144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1BF84BC4-5AFD-A54B-BF20-ACF9B60631F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50891" y="4853098"/>
            <a:ext cx="914400" cy="9144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3F45FAF8-5BFC-1E4E-A45F-ABCA2EF5D08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64266" y="4853098"/>
            <a:ext cx="914400" cy="9144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3EAAAB3E-12C2-914A-9586-A276C2DA365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55356" y="4853098"/>
            <a:ext cx="914400" cy="9144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2FA4C269-DC3F-6D4A-AFBB-5719A5305ED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699346" y="4853098"/>
            <a:ext cx="914400" cy="91440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18EA2440-1C0D-8646-AB86-8D3726DC130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677944" y="6143367"/>
            <a:ext cx="914400" cy="91440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323FAF7C-2440-BC46-8B29-1C7E43A1142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964266" y="6143367"/>
            <a:ext cx="914400" cy="91440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92881CCB-495F-9549-83E4-A0A4AFA0C8D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155356" y="6143367"/>
            <a:ext cx="914400" cy="914400"/>
          </a:xfrm>
          <a:prstGeom prst="rect">
            <a:avLst/>
          </a:prstGeom>
        </p:spPr>
      </p:pic>
      <p:cxnSp>
        <p:nvCxnSpPr>
          <p:cNvPr id="118" name="Straight Arrow Connector 104">
            <a:extLst>
              <a:ext uri="{FF2B5EF4-FFF2-40B4-BE49-F238E27FC236}">
                <a16:creationId xmlns:a16="http://schemas.microsoft.com/office/drawing/2014/main" id="{8DEE525D-DFB4-EA47-86C9-5EFCA8126E3E}"/>
              </a:ext>
            </a:extLst>
          </p:cNvPr>
          <p:cNvCxnSpPr/>
          <p:nvPr/>
        </p:nvCxnSpPr>
        <p:spPr>
          <a:xfrm>
            <a:off x="764192" y="5689607"/>
            <a:ext cx="6008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05">
            <a:extLst>
              <a:ext uri="{FF2B5EF4-FFF2-40B4-BE49-F238E27FC236}">
                <a16:creationId xmlns:a16="http://schemas.microsoft.com/office/drawing/2014/main" id="{D70B9479-5B9A-2440-9C98-C399303816AC}"/>
              </a:ext>
            </a:extLst>
          </p:cNvPr>
          <p:cNvCxnSpPr/>
          <p:nvPr/>
        </p:nvCxnSpPr>
        <p:spPr>
          <a:xfrm>
            <a:off x="1947639" y="5606846"/>
            <a:ext cx="6008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06">
            <a:extLst>
              <a:ext uri="{FF2B5EF4-FFF2-40B4-BE49-F238E27FC236}">
                <a16:creationId xmlns:a16="http://schemas.microsoft.com/office/drawing/2014/main" id="{DD900ECC-7A8E-AF4D-ADA7-DAAA2A255A31}"/>
              </a:ext>
            </a:extLst>
          </p:cNvPr>
          <p:cNvCxnSpPr>
            <a:cxnSpLocks/>
          </p:cNvCxnSpPr>
          <p:nvPr/>
        </p:nvCxnSpPr>
        <p:spPr>
          <a:xfrm flipV="1">
            <a:off x="3309829" y="5455490"/>
            <a:ext cx="48959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11">
            <a:extLst>
              <a:ext uri="{FF2B5EF4-FFF2-40B4-BE49-F238E27FC236}">
                <a16:creationId xmlns:a16="http://schemas.microsoft.com/office/drawing/2014/main" id="{A8E87FC3-480A-264B-9621-A612A0EFC657}"/>
              </a:ext>
            </a:extLst>
          </p:cNvPr>
          <p:cNvSpPr txBox="1"/>
          <p:nvPr/>
        </p:nvSpPr>
        <p:spPr>
          <a:xfrm>
            <a:off x="1922435" y="5425730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</a:p>
        </p:txBody>
      </p:sp>
      <p:sp>
        <p:nvSpPr>
          <p:cNvPr id="122" name="TextBox 116">
            <a:extLst>
              <a:ext uri="{FF2B5EF4-FFF2-40B4-BE49-F238E27FC236}">
                <a16:creationId xmlns:a16="http://schemas.microsoft.com/office/drawing/2014/main" id="{E525EF32-DA73-EF45-85F9-4294FCDA0C73}"/>
              </a:ext>
            </a:extLst>
          </p:cNvPr>
          <p:cNvSpPr txBox="1"/>
          <p:nvPr/>
        </p:nvSpPr>
        <p:spPr>
          <a:xfrm>
            <a:off x="478568" y="5770799"/>
            <a:ext cx="487400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FSC</a:t>
            </a:r>
          </a:p>
        </p:txBody>
      </p:sp>
      <p:sp>
        <p:nvSpPr>
          <p:cNvPr id="123" name="TextBox 117">
            <a:extLst>
              <a:ext uri="{FF2B5EF4-FFF2-40B4-BE49-F238E27FC236}">
                <a16:creationId xmlns:a16="http://schemas.microsoft.com/office/drawing/2014/main" id="{850EA0E8-B3B6-EA45-95D2-EA9FCB2381DB}"/>
              </a:ext>
            </a:extLst>
          </p:cNvPr>
          <p:cNvSpPr txBox="1"/>
          <p:nvPr/>
        </p:nvSpPr>
        <p:spPr>
          <a:xfrm rot="16200000">
            <a:off x="-79726" y="5202711"/>
            <a:ext cx="444898" cy="275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SSC</a:t>
            </a:r>
          </a:p>
        </p:txBody>
      </p:sp>
      <p:sp>
        <p:nvSpPr>
          <p:cNvPr id="124" name="TextBox 118">
            <a:extLst>
              <a:ext uri="{FF2B5EF4-FFF2-40B4-BE49-F238E27FC236}">
                <a16:creationId xmlns:a16="http://schemas.microsoft.com/office/drawing/2014/main" id="{5B229AD2-7A7C-494F-9153-C512AC3A81E4}"/>
              </a:ext>
            </a:extLst>
          </p:cNvPr>
          <p:cNvSpPr txBox="1"/>
          <p:nvPr/>
        </p:nvSpPr>
        <p:spPr>
          <a:xfrm>
            <a:off x="1530561" y="5759284"/>
            <a:ext cx="648334" cy="246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125" name="TextBox 119">
            <a:extLst>
              <a:ext uri="{FF2B5EF4-FFF2-40B4-BE49-F238E27FC236}">
                <a16:creationId xmlns:a16="http://schemas.microsoft.com/office/drawing/2014/main" id="{8748BFC0-B3B1-C947-9E39-5429F85FA0CA}"/>
              </a:ext>
            </a:extLst>
          </p:cNvPr>
          <p:cNvSpPr txBox="1"/>
          <p:nvPr/>
        </p:nvSpPr>
        <p:spPr>
          <a:xfrm rot="16200000">
            <a:off x="1035839" y="5245964"/>
            <a:ext cx="587542" cy="275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sp>
        <p:nvSpPr>
          <p:cNvPr id="126" name="TextBox 120">
            <a:extLst>
              <a:ext uri="{FF2B5EF4-FFF2-40B4-BE49-F238E27FC236}">
                <a16:creationId xmlns:a16="http://schemas.microsoft.com/office/drawing/2014/main" id="{773A9D44-0316-7548-8666-E0440BB490B0}"/>
              </a:ext>
            </a:extLst>
          </p:cNvPr>
          <p:cNvSpPr txBox="1"/>
          <p:nvPr/>
        </p:nvSpPr>
        <p:spPr>
          <a:xfrm>
            <a:off x="2819566" y="5723654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CD127</a:t>
            </a:r>
          </a:p>
        </p:txBody>
      </p:sp>
      <p:sp>
        <p:nvSpPr>
          <p:cNvPr id="127" name="TextBox 121">
            <a:extLst>
              <a:ext uri="{FF2B5EF4-FFF2-40B4-BE49-F238E27FC236}">
                <a16:creationId xmlns:a16="http://schemas.microsoft.com/office/drawing/2014/main" id="{08822C95-87AD-8746-87A0-56258E37D1B5}"/>
              </a:ext>
            </a:extLst>
          </p:cNvPr>
          <p:cNvSpPr txBox="1"/>
          <p:nvPr/>
        </p:nvSpPr>
        <p:spPr>
          <a:xfrm rot="16200000">
            <a:off x="2048244" y="5165323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Lineage mix </a:t>
            </a:r>
          </a:p>
        </p:txBody>
      </p:sp>
      <p:sp>
        <p:nvSpPr>
          <p:cNvPr id="128" name="TextBox 122">
            <a:extLst>
              <a:ext uri="{FF2B5EF4-FFF2-40B4-BE49-F238E27FC236}">
                <a16:creationId xmlns:a16="http://schemas.microsoft.com/office/drawing/2014/main" id="{8350AA51-1AA4-6547-8855-A88B8215DA5C}"/>
              </a:ext>
            </a:extLst>
          </p:cNvPr>
          <p:cNvSpPr txBox="1"/>
          <p:nvPr/>
        </p:nvSpPr>
        <p:spPr>
          <a:xfrm>
            <a:off x="4421466" y="514376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CLP</a:t>
            </a:r>
          </a:p>
        </p:txBody>
      </p:sp>
      <p:sp>
        <p:nvSpPr>
          <p:cNvPr id="129" name="TextBox 123">
            <a:extLst>
              <a:ext uri="{FF2B5EF4-FFF2-40B4-BE49-F238E27FC236}">
                <a16:creationId xmlns:a16="http://schemas.microsoft.com/office/drawing/2014/main" id="{06F590A1-D0F0-D746-9756-F5D5BC1D7F3A}"/>
              </a:ext>
            </a:extLst>
          </p:cNvPr>
          <p:cNvSpPr txBox="1"/>
          <p:nvPr/>
        </p:nvSpPr>
        <p:spPr>
          <a:xfrm rot="16200000">
            <a:off x="3337554" y="5191437"/>
            <a:ext cx="1135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Integrin </a:t>
            </a:r>
            <a:r>
              <a:rPr lang="en-US" sz="1200" dirty="0">
                <a:latin typeface="Symbol" pitchFamily="2" charset="2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sz="1200" dirty="0">
                <a:latin typeface="Symbol" pitchFamily="2" charset="2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30" name="TextBox 111">
            <a:extLst>
              <a:ext uri="{FF2B5EF4-FFF2-40B4-BE49-F238E27FC236}">
                <a16:creationId xmlns:a16="http://schemas.microsoft.com/office/drawing/2014/main" id="{C14F8BBC-09A7-9341-B2CA-197E0479575D}"/>
              </a:ext>
            </a:extLst>
          </p:cNvPr>
          <p:cNvSpPr txBox="1"/>
          <p:nvPr/>
        </p:nvSpPr>
        <p:spPr>
          <a:xfrm rot="3188927">
            <a:off x="2036337" y="6043393"/>
            <a:ext cx="6655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</a:p>
        </p:txBody>
      </p:sp>
      <p:cxnSp>
        <p:nvCxnSpPr>
          <p:cNvPr id="131" name="Straight Arrow Connector 105">
            <a:extLst>
              <a:ext uri="{FF2B5EF4-FFF2-40B4-BE49-F238E27FC236}">
                <a16:creationId xmlns:a16="http://schemas.microsoft.com/office/drawing/2014/main" id="{7DD3E29E-5C92-CD43-BD68-E44180045CA4}"/>
              </a:ext>
            </a:extLst>
          </p:cNvPr>
          <p:cNvCxnSpPr>
            <a:cxnSpLocks/>
          </p:cNvCxnSpPr>
          <p:nvPr/>
        </p:nvCxnSpPr>
        <p:spPr>
          <a:xfrm>
            <a:off x="1941088" y="5734320"/>
            <a:ext cx="567360" cy="762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21">
            <a:extLst>
              <a:ext uri="{FF2B5EF4-FFF2-40B4-BE49-F238E27FC236}">
                <a16:creationId xmlns:a16="http://schemas.microsoft.com/office/drawing/2014/main" id="{1C6F770B-BC51-3D46-AF75-330CB5345FEE}"/>
              </a:ext>
            </a:extLst>
          </p:cNvPr>
          <p:cNvSpPr txBox="1"/>
          <p:nvPr/>
        </p:nvSpPr>
        <p:spPr>
          <a:xfrm>
            <a:off x="2596212" y="6997672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Lineage mix </a:t>
            </a:r>
          </a:p>
        </p:txBody>
      </p:sp>
      <p:sp>
        <p:nvSpPr>
          <p:cNvPr id="134" name="TextBox 121">
            <a:extLst>
              <a:ext uri="{FF2B5EF4-FFF2-40B4-BE49-F238E27FC236}">
                <a16:creationId xmlns:a16="http://schemas.microsoft.com/office/drawing/2014/main" id="{C70D91DE-56E4-044E-9D8C-6B8D26429FF1}"/>
              </a:ext>
            </a:extLst>
          </p:cNvPr>
          <p:cNvSpPr txBox="1"/>
          <p:nvPr/>
        </p:nvSpPr>
        <p:spPr>
          <a:xfrm rot="16200000">
            <a:off x="2314303" y="6418654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FSC </a:t>
            </a:r>
          </a:p>
        </p:txBody>
      </p:sp>
      <p:cxnSp>
        <p:nvCxnSpPr>
          <p:cNvPr id="137" name="Straight Arrow Connector 106">
            <a:extLst>
              <a:ext uri="{FF2B5EF4-FFF2-40B4-BE49-F238E27FC236}">
                <a16:creationId xmlns:a16="http://schemas.microsoft.com/office/drawing/2014/main" id="{7A42CAF6-6112-514F-91F9-994E31EC0BC9}"/>
              </a:ext>
            </a:extLst>
          </p:cNvPr>
          <p:cNvCxnSpPr>
            <a:cxnSpLocks/>
          </p:cNvCxnSpPr>
          <p:nvPr/>
        </p:nvCxnSpPr>
        <p:spPr>
          <a:xfrm flipV="1">
            <a:off x="2921871" y="6330154"/>
            <a:ext cx="86110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22">
            <a:extLst>
              <a:ext uri="{FF2B5EF4-FFF2-40B4-BE49-F238E27FC236}">
                <a16:creationId xmlns:a16="http://schemas.microsoft.com/office/drawing/2014/main" id="{95DD99B5-986A-AE4D-953B-D6A182F3A908}"/>
              </a:ext>
            </a:extLst>
          </p:cNvPr>
          <p:cNvSpPr txBox="1"/>
          <p:nvPr/>
        </p:nvSpPr>
        <p:spPr>
          <a:xfrm>
            <a:off x="4077295" y="5723654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CD135</a:t>
            </a:r>
          </a:p>
        </p:txBody>
      </p:sp>
      <p:sp>
        <p:nvSpPr>
          <p:cNvPr id="140" name="TextBox 122">
            <a:extLst>
              <a:ext uri="{FF2B5EF4-FFF2-40B4-BE49-F238E27FC236}">
                <a16:creationId xmlns:a16="http://schemas.microsoft.com/office/drawing/2014/main" id="{53E8CF15-A2B7-674C-8515-B6890BD43D93}"/>
              </a:ext>
            </a:extLst>
          </p:cNvPr>
          <p:cNvSpPr txBox="1"/>
          <p:nvPr/>
        </p:nvSpPr>
        <p:spPr>
          <a:xfrm>
            <a:off x="5088703" y="4695390"/>
            <a:ext cx="15263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Integrin </a:t>
            </a:r>
            <a:r>
              <a:rPr lang="en-US" sz="1050" dirty="0">
                <a:solidFill>
                  <a:srgbClr val="00B050"/>
                </a:solidFill>
                <a:latin typeface="Symbol" pitchFamily="2" charset="2"/>
                <a:cs typeface="Arial" panose="020B0604020202020204" pitchFamily="34" charset="0"/>
              </a:rPr>
              <a:t>a</a:t>
            </a:r>
            <a:r>
              <a:rPr lang="en-US" sz="105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sz="1050" dirty="0">
                <a:solidFill>
                  <a:srgbClr val="00B050"/>
                </a:solidFill>
                <a:latin typeface="Symbol" pitchFamily="2" charset="2"/>
                <a:cs typeface="Arial" panose="020B0604020202020204" pitchFamily="34" charset="0"/>
              </a:rPr>
              <a:t>b</a:t>
            </a:r>
            <a:r>
              <a:rPr lang="en-US" sz="105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05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05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CD135</a:t>
            </a:r>
            <a:r>
              <a:rPr lang="en-US" sz="105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1" name="TextBox 122">
            <a:extLst>
              <a:ext uri="{FF2B5EF4-FFF2-40B4-BE49-F238E27FC236}">
                <a16:creationId xmlns:a16="http://schemas.microsoft.com/office/drawing/2014/main" id="{C17B4EF2-0515-5B4D-86EA-AB216DB9D42D}"/>
              </a:ext>
            </a:extLst>
          </p:cNvPr>
          <p:cNvSpPr txBox="1"/>
          <p:nvPr/>
        </p:nvSpPr>
        <p:spPr>
          <a:xfrm>
            <a:off x="5406541" y="497937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NKP</a:t>
            </a:r>
          </a:p>
        </p:txBody>
      </p:sp>
      <p:cxnSp>
        <p:nvCxnSpPr>
          <p:cNvPr id="142" name="Straight Arrow Connector 106">
            <a:extLst>
              <a:ext uri="{FF2B5EF4-FFF2-40B4-BE49-F238E27FC236}">
                <a16:creationId xmlns:a16="http://schemas.microsoft.com/office/drawing/2014/main" id="{492D567F-EC88-2145-8BD2-108D4158A63D}"/>
              </a:ext>
            </a:extLst>
          </p:cNvPr>
          <p:cNvCxnSpPr>
            <a:cxnSpLocks/>
          </p:cNvCxnSpPr>
          <p:nvPr/>
        </p:nvCxnSpPr>
        <p:spPr>
          <a:xfrm flipV="1">
            <a:off x="4276536" y="5603957"/>
            <a:ext cx="8121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21">
            <a:extLst>
              <a:ext uri="{FF2B5EF4-FFF2-40B4-BE49-F238E27FC236}">
                <a16:creationId xmlns:a16="http://schemas.microsoft.com/office/drawing/2014/main" id="{5F85D8C5-8483-FF4D-92EE-F880A0EF1326}"/>
              </a:ext>
            </a:extLst>
          </p:cNvPr>
          <p:cNvSpPr txBox="1"/>
          <p:nvPr/>
        </p:nvSpPr>
        <p:spPr>
          <a:xfrm>
            <a:off x="5267367" y="5723654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IL-2R</a:t>
            </a:r>
            <a:r>
              <a:rPr lang="en-US" sz="1400" dirty="0">
                <a:latin typeface="Symbol" pitchFamily="2" charset="2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5" name="TextBox 121">
            <a:extLst>
              <a:ext uri="{FF2B5EF4-FFF2-40B4-BE49-F238E27FC236}">
                <a16:creationId xmlns:a16="http://schemas.microsoft.com/office/drawing/2014/main" id="{0F2F3CB4-CF23-F14D-A300-96DD9AE0BCA3}"/>
              </a:ext>
            </a:extLst>
          </p:cNvPr>
          <p:cNvSpPr txBox="1"/>
          <p:nvPr/>
        </p:nvSpPr>
        <p:spPr>
          <a:xfrm rot="16200000">
            <a:off x="4708204" y="5143764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IL-2R</a:t>
            </a:r>
            <a:r>
              <a:rPr lang="en-US" sz="1400" dirty="0">
                <a:latin typeface="Symbol" pitchFamily="2" charset="2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46" name="TextBox 121">
            <a:extLst>
              <a:ext uri="{FF2B5EF4-FFF2-40B4-BE49-F238E27FC236}">
                <a16:creationId xmlns:a16="http://schemas.microsoft.com/office/drawing/2014/main" id="{B84AAAD3-5AFD-904A-8137-FCAD4A2496BA}"/>
              </a:ext>
            </a:extLst>
          </p:cNvPr>
          <p:cNvSpPr txBox="1"/>
          <p:nvPr/>
        </p:nvSpPr>
        <p:spPr>
          <a:xfrm>
            <a:off x="4090016" y="6985701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CD127</a:t>
            </a:r>
          </a:p>
        </p:txBody>
      </p:sp>
      <p:sp>
        <p:nvSpPr>
          <p:cNvPr id="147" name="TextBox 121">
            <a:extLst>
              <a:ext uri="{FF2B5EF4-FFF2-40B4-BE49-F238E27FC236}">
                <a16:creationId xmlns:a16="http://schemas.microsoft.com/office/drawing/2014/main" id="{41CE9560-0A61-BB4C-B8CF-3CCFDE82CD4C}"/>
              </a:ext>
            </a:extLst>
          </p:cNvPr>
          <p:cNvSpPr txBox="1"/>
          <p:nvPr/>
        </p:nvSpPr>
        <p:spPr>
          <a:xfrm rot="16200000">
            <a:off x="3520993" y="6430907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CD135 </a:t>
            </a:r>
          </a:p>
        </p:txBody>
      </p:sp>
      <p:sp>
        <p:nvSpPr>
          <p:cNvPr id="148" name="TextBox 111">
            <a:extLst>
              <a:ext uri="{FF2B5EF4-FFF2-40B4-BE49-F238E27FC236}">
                <a16:creationId xmlns:a16="http://schemas.microsoft.com/office/drawing/2014/main" id="{ECFF5D80-B6B7-4946-A6DC-427DFC444A70}"/>
              </a:ext>
            </a:extLst>
          </p:cNvPr>
          <p:cNvSpPr txBox="1"/>
          <p:nvPr/>
        </p:nvSpPr>
        <p:spPr>
          <a:xfrm>
            <a:off x="3929436" y="5996513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Lineage negative</a:t>
            </a:r>
          </a:p>
        </p:txBody>
      </p:sp>
      <p:sp>
        <p:nvSpPr>
          <p:cNvPr id="149" name="TextBox 121">
            <a:extLst>
              <a:ext uri="{FF2B5EF4-FFF2-40B4-BE49-F238E27FC236}">
                <a16:creationId xmlns:a16="http://schemas.microsoft.com/office/drawing/2014/main" id="{F9D5E513-BE54-7040-A1FE-FB495BD0EABE}"/>
              </a:ext>
            </a:extLst>
          </p:cNvPr>
          <p:cNvSpPr txBox="1"/>
          <p:nvPr/>
        </p:nvSpPr>
        <p:spPr>
          <a:xfrm>
            <a:off x="5294860" y="7012453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PD-1</a:t>
            </a:r>
          </a:p>
        </p:txBody>
      </p:sp>
      <p:cxnSp>
        <p:nvCxnSpPr>
          <p:cNvPr id="151" name="Straight Arrow Connector 106">
            <a:extLst>
              <a:ext uri="{FF2B5EF4-FFF2-40B4-BE49-F238E27FC236}">
                <a16:creationId xmlns:a16="http://schemas.microsoft.com/office/drawing/2014/main" id="{4ED624FE-EB84-824C-822E-A8F20881431A}"/>
              </a:ext>
            </a:extLst>
          </p:cNvPr>
          <p:cNvCxnSpPr>
            <a:cxnSpLocks/>
          </p:cNvCxnSpPr>
          <p:nvPr/>
        </p:nvCxnSpPr>
        <p:spPr>
          <a:xfrm flipV="1">
            <a:off x="4581195" y="6749412"/>
            <a:ext cx="46615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23">
            <a:extLst>
              <a:ext uri="{FF2B5EF4-FFF2-40B4-BE49-F238E27FC236}">
                <a16:creationId xmlns:a16="http://schemas.microsoft.com/office/drawing/2014/main" id="{38519F14-B1FE-AF43-9C91-CEBE37462B39}"/>
              </a:ext>
            </a:extLst>
          </p:cNvPr>
          <p:cNvSpPr txBox="1"/>
          <p:nvPr/>
        </p:nvSpPr>
        <p:spPr>
          <a:xfrm rot="16200000">
            <a:off x="4536671" y="6501732"/>
            <a:ext cx="1135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Integrin </a:t>
            </a:r>
            <a:r>
              <a:rPr lang="en-US" sz="1200" dirty="0">
                <a:latin typeface="Symbol" pitchFamily="2" charset="2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sz="1200" dirty="0">
                <a:latin typeface="Symbol" pitchFamily="2" charset="2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54" name="TextBox 122">
            <a:extLst>
              <a:ext uri="{FF2B5EF4-FFF2-40B4-BE49-F238E27FC236}">
                <a16:creationId xmlns:a16="http://schemas.microsoft.com/office/drawing/2014/main" id="{7B81F5DC-64A4-7F42-9080-A046D0B18DFF}"/>
              </a:ext>
            </a:extLst>
          </p:cNvPr>
          <p:cNvSpPr txBox="1"/>
          <p:nvPr/>
        </p:nvSpPr>
        <p:spPr>
          <a:xfrm>
            <a:off x="5836252" y="6185527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ILCp</a:t>
            </a:r>
            <a:endParaRPr lang="en-US" sz="12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ADCE12A1-442C-9A4D-B834-4534B4AD331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965186" y="7428561"/>
            <a:ext cx="914400" cy="914400"/>
          </a:xfrm>
          <a:prstGeom prst="rect">
            <a:avLst/>
          </a:prstGeom>
        </p:spPr>
      </p:pic>
      <p:cxnSp>
        <p:nvCxnSpPr>
          <p:cNvPr id="159" name="Straight Arrow Connector 106">
            <a:extLst>
              <a:ext uri="{FF2B5EF4-FFF2-40B4-BE49-F238E27FC236}">
                <a16:creationId xmlns:a16="http://schemas.microsoft.com/office/drawing/2014/main" id="{CFD29A92-80EE-014F-8DD8-F501918F92C8}"/>
              </a:ext>
            </a:extLst>
          </p:cNvPr>
          <p:cNvCxnSpPr>
            <a:cxnSpLocks/>
          </p:cNvCxnSpPr>
          <p:nvPr/>
        </p:nvCxnSpPr>
        <p:spPr>
          <a:xfrm>
            <a:off x="2938913" y="6414660"/>
            <a:ext cx="951649" cy="878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21">
            <a:extLst>
              <a:ext uri="{FF2B5EF4-FFF2-40B4-BE49-F238E27FC236}">
                <a16:creationId xmlns:a16="http://schemas.microsoft.com/office/drawing/2014/main" id="{EC8B3855-449B-E745-8137-6A77E5E505D5}"/>
              </a:ext>
            </a:extLst>
          </p:cNvPr>
          <p:cNvSpPr txBox="1"/>
          <p:nvPr/>
        </p:nvSpPr>
        <p:spPr>
          <a:xfrm>
            <a:off x="4170414" y="828214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Sca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-I</a:t>
            </a:r>
          </a:p>
        </p:txBody>
      </p:sp>
      <p:sp>
        <p:nvSpPr>
          <p:cNvPr id="163" name="TextBox 121">
            <a:extLst>
              <a:ext uri="{FF2B5EF4-FFF2-40B4-BE49-F238E27FC236}">
                <a16:creationId xmlns:a16="http://schemas.microsoft.com/office/drawing/2014/main" id="{19508A93-865B-8946-8342-6C4025D26564}"/>
              </a:ext>
            </a:extLst>
          </p:cNvPr>
          <p:cNvSpPr txBox="1"/>
          <p:nvPr/>
        </p:nvSpPr>
        <p:spPr>
          <a:xfrm rot="16200000">
            <a:off x="3626711" y="7753618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c-Kit </a:t>
            </a:r>
          </a:p>
        </p:txBody>
      </p:sp>
      <p:sp>
        <p:nvSpPr>
          <p:cNvPr id="164" name="TextBox 111">
            <a:extLst>
              <a:ext uri="{FF2B5EF4-FFF2-40B4-BE49-F238E27FC236}">
                <a16:creationId xmlns:a16="http://schemas.microsoft.com/office/drawing/2014/main" id="{3943A5A8-40B6-CD48-B3DC-D861D4BB2793}"/>
              </a:ext>
            </a:extLst>
          </p:cNvPr>
          <p:cNvSpPr txBox="1"/>
          <p:nvPr/>
        </p:nvSpPr>
        <p:spPr>
          <a:xfrm>
            <a:off x="3945738" y="7267098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Lineage negative</a:t>
            </a:r>
          </a:p>
        </p:txBody>
      </p:sp>
      <p:sp>
        <p:nvSpPr>
          <p:cNvPr id="165" name="TextBox 122">
            <a:extLst>
              <a:ext uri="{FF2B5EF4-FFF2-40B4-BE49-F238E27FC236}">
                <a16:creationId xmlns:a16="http://schemas.microsoft.com/office/drawing/2014/main" id="{6722FBFE-1DA5-CB43-81ED-82CB077F82A3}"/>
              </a:ext>
            </a:extLst>
          </p:cNvPr>
          <p:cNvSpPr txBox="1"/>
          <p:nvPr/>
        </p:nvSpPr>
        <p:spPr>
          <a:xfrm>
            <a:off x="4232171" y="747106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HSC</a:t>
            </a:r>
          </a:p>
        </p:txBody>
      </p:sp>
      <p:sp>
        <p:nvSpPr>
          <p:cNvPr id="116" name="TextBox 5">
            <a:extLst>
              <a:ext uri="{FF2B5EF4-FFF2-40B4-BE49-F238E27FC236}">
                <a16:creationId xmlns:a16="http://schemas.microsoft.com/office/drawing/2014/main" id="{34084ED7-82D2-41A4-86B5-CD8E8D0E475F}"/>
              </a:ext>
            </a:extLst>
          </p:cNvPr>
          <p:cNvSpPr txBox="1"/>
          <p:nvPr/>
        </p:nvSpPr>
        <p:spPr>
          <a:xfrm>
            <a:off x="753496" y="1997541"/>
            <a:ext cx="754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132" name="TextBox 6">
            <a:extLst>
              <a:ext uri="{FF2B5EF4-FFF2-40B4-BE49-F238E27FC236}">
                <a16:creationId xmlns:a16="http://schemas.microsoft.com/office/drawing/2014/main" id="{28F24C5D-2D6D-4887-8E09-5D4D39D644FA}"/>
              </a:ext>
            </a:extLst>
          </p:cNvPr>
          <p:cNvSpPr txBox="1"/>
          <p:nvPr/>
        </p:nvSpPr>
        <p:spPr>
          <a:xfrm>
            <a:off x="1525503" y="1997541"/>
            <a:ext cx="761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tofacitinib</a:t>
            </a:r>
          </a:p>
        </p:txBody>
      </p:sp>
      <p:sp>
        <p:nvSpPr>
          <p:cNvPr id="135" name="TextBox 7">
            <a:extLst>
              <a:ext uri="{FF2B5EF4-FFF2-40B4-BE49-F238E27FC236}">
                <a16:creationId xmlns:a16="http://schemas.microsoft.com/office/drawing/2014/main" id="{2039E8FF-69CD-4F6D-B5D9-9771D95599E1}"/>
              </a:ext>
            </a:extLst>
          </p:cNvPr>
          <p:cNvSpPr txBox="1"/>
          <p:nvPr/>
        </p:nvSpPr>
        <p:spPr>
          <a:xfrm>
            <a:off x="2224616" y="1997541"/>
            <a:ext cx="10619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PF-06651600</a:t>
            </a:r>
          </a:p>
        </p:txBody>
      </p:sp>
      <p:sp>
        <p:nvSpPr>
          <p:cNvPr id="136" name="TextBox 109">
            <a:extLst>
              <a:ext uri="{FF2B5EF4-FFF2-40B4-BE49-F238E27FC236}">
                <a16:creationId xmlns:a16="http://schemas.microsoft.com/office/drawing/2014/main" id="{30E0422F-64F1-4D85-9EEC-A6F5548E010C}"/>
              </a:ext>
            </a:extLst>
          </p:cNvPr>
          <p:cNvSpPr txBox="1"/>
          <p:nvPr/>
        </p:nvSpPr>
        <p:spPr>
          <a:xfrm>
            <a:off x="5672864" y="1919046"/>
            <a:ext cx="405880" cy="2359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</a:p>
        </p:txBody>
      </p:sp>
      <p:sp>
        <p:nvSpPr>
          <p:cNvPr id="138" name="TextBox 15">
            <a:extLst>
              <a:ext uri="{FF2B5EF4-FFF2-40B4-BE49-F238E27FC236}">
                <a16:creationId xmlns:a16="http://schemas.microsoft.com/office/drawing/2014/main" id="{D1450DEB-268A-493E-8DE2-AD3930840AD0}"/>
              </a:ext>
            </a:extLst>
          </p:cNvPr>
          <p:cNvSpPr txBox="1"/>
          <p:nvPr/>
        </p:nvSpPr>
        <p:spPr>
          <a:xfrm>
            <a:off x="792770" y="1809963"/>
            <a:ext cx="2354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</a:p>
        </p:txBody>
      </p:sp>
    </p:spTree>
    <p:extLst>
      <p:ext uri="{BB962C8B-B14F-4D97-AF65-F5344CB8AC3E}">
        <p14:creationId xmlns:p14="http://schemas.microsoft.com/office/powerpoint/2010/main" val="892475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71175D-C754-354D-AEE6-2595654E9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47" y="974280"/>
            <a:ext cx="1157204" cy="1494112"/>
          </a:xfrm>
          <a:prstGeom prst="rect">
            <a:avLst/>
          </a:prstGeom>
        </p:spPr>
      </p:pic>
      <p:sp>
        <p:nvSpPr>
          <p:cNvPr id="2" name="CasellaDiTesto 52">
            <a:extLst>
              <a:ext uri="{FF2B5EF4-FFF2-40B4-BE49-F238E27FC236}">
                <a16:creationId xmlns:a16="http://schemas.microsoft.com/office/drawing/2014/main" id="{5AB81BC2-DCC4-9A4D-8377-13EF2B1234B1}"/>
              </a:ext>
            </a:extLst>
          </p:cNvPr>
          <p:cNvSpPr txBox="1"/>
          <p:nvPr/>
        </p:nvSpPr>
        <p:spPr>
          <a:xfrm>
            <a:off x="0" y="133546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  <p:sp>
        <p:nvSpPr>
          <p:cNvPr id="41" name="TextBox 27">
            <a:extLst>
              <a:ext uri="{FF2B5EF4-FFF2-40B4-BE49-F238E27FC236}">
                <a16:creationId xmlns:a16="http://schemas.microsoft.com/office/drawing/2014/main" id="{12EB4C1A-17C9-2E46-B722-51DDE9747CE3}"/>
              </a:ext>
            </a:extLst>
          </p:cNvPr>
          <p:cNvSpPr txBox="1"/>
          <p:nvPr/>
        </p:nvSpPr>
        <p:spPr>
          <a:xfrm>
            <a:off x="1037970" y="677248"/>
            <a:ext cx="1011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Gated on NKp46+ cells </a:t>
            </a:r>
          </a:p>
        </p:txBody>
      </p:sp>
      <p:grpSp>
        <p:nvGrpSpPr>
          <p:cNvPr id="15" name="Gruppo 14"/>
          <p:cNvGrpSpPr/>
          <p:nvPr/>
        </p:nvGrpSpPr>
        <p:grpSpPr>
          <a:xfrm>
            <a:off x="1533350" y="1138539"/>
            <a:ext cx="264516" cy="215444"/>
            <a:chOff x="1266054" y="3301162"/>
            <a:chExt cx="264516" cy="215444"/>
          </a:xfrm>
        </p:grpSpPr>
        <p:sp>
          <p:nvSpPr>
            <p:cNvPr id="44" name="TextBox 77">
              <a:extLst>
                <a:ext uri="{FF2B5EF4-FFF2-40B4-BE49-F238E27FC236}">
                  <a16:creationId xmlns:a16="http://schemas.microsoft.com/office/drawing/2014/main" id="{70D03CE3-0CA8-8C4E-AD79-87674C27BFE2}"/>
                </a:ext>
              </a:extLst>
            </p:cNvPr>
            <p:cNvSpPr txBox="1"/>
            <p:nvPr/>
          </p:nvSpPr>
          <p:spPr>
            <a:xfrm>
              <a:off x="1266054" y="3301162"/>
              <a:ext cx="2645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5" name="Right Bracket 202">
              <a:extLst>
                <a:ext uri="{FF2B5EF4-FFF2-40B4-BE49-F238E27FC236}">
                  <a16:creationId xmlns:a16="http://schemas.microsoft.com/office/drawing/2014/main" id="{2396236C-8D2E-0545-9D00-B143642BBB88}"/>
                </a:ext>
              </a:extLst>
            </p:cNvPr>
            <p:cNvSpPr/>
            <p:nvPr/>
          </p:nvSpPr>
          <p:spPr>
            <a:xfrm rot="16200000">
              <a:off x="1387613" y="3365442"/>
              <a:ext cx="18288" cy="137160"/>
            </a:xfrm>
            <a:prstGeom prst="rightBracket">
              <a:avLst>
                <a:gd name="adj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1428441" y="1029518"/>
            <a:ext cx="329184" cy="215444"/>
            <a:chOff x="1321554" y="3205212"/>
            <a:chExt cx="329184" cy="215444"/>
          </a:xfrm>
        </p:grpSpPr>
        <p:sp>
          <p:nvSpPr>
            <p:cNvPr id="43" name="TextBox 26">
              <a:extLst>
                <a:ext uri="{FF2B5EF4-FFF2-40B4-BE49-F238E27FC236}">
                  <a16:creationId xmlns:a16="http://schemas.microsoft.com/office/drawing/2014/main" id="{227B194D-EC5B-1D4E-8772-418066743EA3}"/>
                </a:ext>
              </a:extLst>
            </p:cNvPr>
            <p:cNvSpPr txBox="1"/>
            <p:nvPr/>
          </p:nvSpPr>
          <p:spPr>
            <a:xfrm>
              <a:off x="1356223" y="3205212"/>
              <a:ext cx="2645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6" name="Right Bracket 203">
              <a:extLst>
                <a:ext uri="{FF2B5EF4-FFF2-40B4-BE49-F238E27FC236}">
                  <a16:creationId xmlns:a16="http://schemas.microsoft.com/office/drawing/2014/main" id="{4884898B-AA90-CA4F-82BF-DD12C227A233}"/>
                </a:ext>
              </a:extLst>
            </p:cNvPr>
            <p:cNvSpPr/>
            <p:nvPr/>
          </p:nvSpPr>
          <p:spPr>
            <a:xfrm rot="16200000">
              <a:off x="1477002" y="3169038"/>
              <a:ext cx="18288" cy="329184"/>
            </a:xfrm>
            <a:prstGeom prst="rightBracket">
              <a:avLst>
                <a:gd name="adj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TextBox 29">
            <a:extLst>
              <a:ext uri="{FF2B5EF4-FFF2-40B4-BE49-F238E27FC236}">
                <a16:creationId xmlns:a16="http://schemas.microsoft.com/office/drawing/2014/main" id="{BFD4056D-3F43-48E4-8E0C-7793B213F1F7}"/>
              </a:ext>
            </a:extLst>
          </p:cNvPr>
          <p:cNvSpPr txBox="1"/>
          <p:nvPr/>
        </p:nvSpPr>
        <p:spPr>
          <a:xfrm rot="16200000">
            <a:off x="2138402" y="1838591"/>
            <a:ext cx="810849" cy="221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</a:p>
        </p:txBody>
      </p:sp>
      <p:sp>
        <p:nvSpPr>
          <p:cNvPr id="48" name="TextBox 30">
            <a:extLst>
              <a:ext uri="{FF2B5EF4-FFF2-40B4-BE49-F238E27FC236}">
                <a16:creationId xmlns:a16="http://schemas.microsoft.com/office/drawing/2014/main" id="{B0474496-69D2-45CD-824B-BD265923C167}"/>
              </a:ext>
            </a:extLst>
          </p:cNvPr>
          <p:cNvSpPr txBox="1"/>
          <p:nvPr/>
        </p:nvSpPr>
        <p:spPr>
          <a:xfrm>
            <a:off x="2618264" y="2224912"/>
            <a:ext cx="721752" cy="22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KLRG1</a:t>
            </a:r>
          </a:p>
        </p:txBody>
      </p:sp>
      <p:cxnSp>
        <p:nvCxnSpPr>
          <p:cNvPr id="49" name="Straight Arrow Connector 31">
            <a:extLst>
              <a:ext uri="{FF2B5EF4-FFF2-40B4-BE49-F238E27FC236}">
                <a16:creationId xmlns:a16="http://schemas.microsoft.com/office/drawing/2014/main" id="{3E07B1EE-B257-428C-898B-D33BA6E6548C}"/>
              </a:ext>
            </a:extLst>
          </p:cNvPr>
          <p:cNvCxnSpPr/>
          <p:nvPr/>
        </p:nvCxnSpPr>
        <p:spPr>
          <a:xfrm flipV="1">
            <a:off x="2549278" y="1477104"/>
            <a:ext cx="0" cy="447053"/>
          </a:xfrm>
          <a:prstGeom prst="straightConnector1">
            <a:avLst/>
          </a:prstGeom>
          <a:ln w="3175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32">
            <a:extLst>
              <a:ext uri="{FF2B5EF4-FFF2-40B4-BE49-F238E27FC236}">
                <a16:creationId xmlns:a16="http://schemas.microsoft.com/office/drawing/2014/main" id="{CEF3ADFF-52BD-4E0C-B17F-5FE37A5B23D7}"/>
              </a:ext>
            </a:extLst>
          </p:cNvPr>
          <p:cNvCxnSpPr>
            <a:cxnSpLocks/>
          </p:cNvCxnSpPr>
          <p:nvPr/>
        </p:nvCxnSpPr>
        <p:spPr>
          <a:xfrm>
            <a:off x="3162431" y="2359714"/>
            <a:ext cx="1704439" cy="0"/>
          </a:xfrm>
          <a:prstGeom prst="straightConnector1">
            <a:avLst/>
          </a:prstGeom>
          <a:ln w="3175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D4A3479-6BC6-5A47-B189-4A85268FC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197" y="1359043"/>
            <a:ext cx="2686036" cy="923325"/>
          </a:xfrm>
          <a:prstGeom prst="rect">
            <a:avLst/>
          </a:prstGeom>
        </p:spPr>
      </p:pic>
      <p:sp>
        <p:nvSpPr>
          <p:cNvPr id="27" name="TextBox 30">
            <a:extLst>
              <a:ext uri="{FF2B5EF4-FFF2-40B4-BE49-F238E27FC236}">
                <a16:creationId xmlns:a16="http://schemas.microsoft.com/office/drawing/2014/main" id="{489D4CDA-8623-6348-B22A-ED924D40F755}"/>
              </a:ext>
            </a:extLst>
          </p:cNvPr>
          <p:cNvSpPr txBox="1"/>
          <p:nvPr/>
        </p:nvSpPr>
        <p:spPr>
          <a:xfrm>
            <a:off x="2826385" y="1371458"/>
            <a:ext cx="721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73.7</a:t>
            </a:r>
          </a:p>
        </p:txBody>
      </p:sp>
      <p:sp>
        <p:nvSpPr>
          <p:cNvPr id="28" name="TextBox 30">
            <a:extLst>
              <a:ext uri="{FF2B5EF4-FFF2-40B4-BE49-F238E27FC236}">
                <a16:creationId xmlns:a16="http://schemas.microsoft.com/office/drawing/2014/main" id="{7A22FE28-B9AC-A841-B6FD-9845732EEEAC}"/>
              </a:ext>
            </a:extLst>
          </p:cNvPr>
          <p:cNvSpPr txBox="1"/>
          <p:nvPr/>
        </p:nvSpPr>
        <p:spPr>
          <a:xfrm>
            <a:off x="3734695" y="1359043"/>
            <a:ext cx="721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68.9</a:t>
            </a:r>
          </a:p>
        </p:txBody>
      </p:sp>
      <p:sp>
        <p:nvSpPr>
          <p:cNvPr id="29" name="TextBox 30">
            <a:extLst>
              <a:ext uri="{FF2B5EF4-FFF2-40B4-BE49-F238E27FC236}">
                <a16:creationId xmlns:a16="http://schemas.microsoft.com/office/drawing/2014/main" id="{A74AAC42-404D-D74B-BA30-000764DC51BF}"/>
              </a:ext>
            </a:extLst>
          </p:cNvPr>
          <p:cNvSpPr txBox="1"/>
          <p:nvPr/>
        </p:nvSpPr>
        <p:spPr>
          <a:xfrm>
            <a:off x="4602548" y="1359043"/>
            <a:ext cx="721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48.9</a:t>
            </a:r>
          </a:p>
        </p:txBody>
      </p:sp>
      <p:sp>
        <p:nvSpPr>
          <p:cNvPr id="32" name="CasellaDiTesto 52">
            <a:extLst>
              <a:ext uri="{FF2B5EF4-FFF2-40B4-BE49-F238E27FC236}">
                <a16:creationId xmlns:a16="http://schemas.microsoft.com/office/drawing/2014/main" id="{44E27898-31A1-864A-A210-1D83E97ADE57}"/>
              </a:ext>
            </a:extLst>
          </p:cNvPr>
          <p:cNvSpPr txBox="1"/>
          <p:nvPr/>
        </p:nvSpPr>
        <p:spPr>
          <a:xfrm>
            <a:off x="673067" y="3323365"/>
            <a:ext cx="5650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Bar graph and representative dot plots show the percentage of splenic NK cells double positive for KLRG1 and CD11b after 3 and 7 days of tofacitinib treatment.</a:t>
            </a:r>
            <a:endParaRPr lang="en-US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5193A5-BAB4-4D00-9851-53F46E1582C9}"/>
              </a:ext>
            </a:extLst>
          </p:cNvPr>
          <p:cNvGrpSpPr/>
          <p:nvPr/>
        </p:nvGrpSpPr>
        <p:grpSpPr>
          <a:xfrm>
            <a:off x="759247" y="2527154"/>
            <a:ext cx="1082272" cy="504011"/>
            <a:chOff x="17523" y="4797428"/>
            <a:chExt cx="1082272" cy="50401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C39226A-4F4D-4484-A0EF-78B095FE0051}"/>
                </a:ext>
              </a:extLst>
            </p:cNvPr>
            <p:cNvSpPr/>
            <p:nvPr/>
          </p:nvSpPr>
          <p:spPr>
            <a:xfrm>
              <a:off x="1008522" y="4853934"/>
              <a:ext cx="91273" cy="88168"/>
            </a:xfrm>
            <a:prstGeom prst="rect">
              <a:avLst/>
            </a:prstGeom>
            <a:solidFill>
              <a:srgbClr val="E6E6E5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447BA95-6C6D-4952-BF7A-300F1C86DE9F}"/>
                </a:ext>
              </a:extLst>
            </p:cNvPr>
            <p:cNvSpPr/>
            <p:nvPr/>
          </p:nvSpPr>
          <p:spPr>
            <a:xfrm>
              <a:off x="1002026" y="4996453"/>
              <a:ext cx="91273" cy="88168"/>
            </a:xfrm>
            <a:prstGeom prst="rect">
              <a:avLst/>
            </a:prstGeom>
            <a:solidFill>
              <a:srgbClr val="FC800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E1E171F-45C0-44E8-B8D5-36F83CF5B4B4}"/>
                </a:ext>
              </a:extLst>
            </p:cNvPr>
            <p:cNvSpPr/>
            <p:nvPr/>
          </p:nvSpPr>
          <p:spPr>
            <a:xfrm>
              <a:off x="1003358" y="5140897"/>
              <a:ext cx="91273" cy="88168"/>
            </a:xfrm>
            <a:prstGeom prst="rect">
              <a:avLst/>
            </a:prstGeom>
            <a:solidFill>
              <a:srgbClr val="7F000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68">
              <a:extLst>
                <a:ext uri="{FF2B5EF4-FFF2-40B4-BE49-F238E27FC236}">
                  <a16:creationId xmlns:a16="http://schemas.microsoft.com/office/drawing/2014/main" id="{17531CCD-BF2D-4879-815F-F6968D88CB6F}"/>
                </a:ext>
              </a:extLst>
            </p:cNvPr>
            <p:cNvSpPr txBox="1"/>
            <p:nvPr/>
          </p:nvSpPr>
          <p:spPr>
            <a:xfrm>
              <a:off x="520662" y="4797428"/>
              <a:ext cx="5214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</a:p>
          </p:txBody>
        </p:sp>
        <p:sp>
          <p:nvSpPr>
            <p:cNvPr id="39" name="TextBox 68">
              <a:extLst>
                <a:ext uri="{FF2B5EF4-FFF2-40B4-BE49-F238E27FC236}">
                  <a16:creationId xmlns:a16="http://schemas.microsoft.com/office/drawing/2014/main" id="{96081C22-EE35-4D78-9932-18762959FFC4}"/>
                </a:ext>
              </a:extLst>
            </p:cNvPr>
            <p:cNvSpPr txBox="1"/>
            <p:nvPr/>
          </p:nvSpPr>
          <p:spPr>
            <a:xfrm>
              <a:off x="17523" y="4933595"/>
              <a:ext cx="10246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tofacitinib 3d</a:t>
              </a:r>
            </a:p>
          </p:txBody>
        </p:sp>
        <p:sp>
          <p:nvSpPr>
            <p:cNvPr id="40" name="TextBox 68">
              <a:extLst>
                <a:ext uri="{FF2B5EF4-FFF2-40B4-BE49-F238E27FC236}">
                  <a16:creationId xmlns:a16="http://schemas.microsoft.com/office/drawing/2014/main" id="{7A0F00D9-71A7-4D05-A664-988F65F0FB3D}"/>
                </a:ext>
              </a:extLst>
            </p:cNvPr>
            <p:cNvSpPr txBox="1"/>
            <p:nvPr/>
          </p:nvSpPr>
          <p:spPr>
            <a:xfrm>
              <a:off x="17523" y="5085995"/>
              <a:ext cx="10246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tofacitinib 7d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58A4465-342B-984F-A9C3-669DA8694350}"/>
              </a:ext>
            </a:extLst>
          </p:cNvPr>
          <p:cNvSpPr/>
          <p:nvPr/>
        </p:nvSpPr>
        <p:spPr>
          <a:xfrm>
            <a:off x="2815625" y="1199453"/>
            <a:ext cx="5822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244F73-2700-9B45-A140-B957F4362544}"/>
              </a:ext>
            </a:extLst>
          </p:cNvPr>
          <p:cNvSpPr txBox="1"/>
          <p:nvPr/>
        </p:nvSpPr>
        <p:spPr>
          <a:xfrm>
            <a:off x="3498215" y="1202492"/>
            <a:ext cx="899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tofacitinib 3d</a:t>
            </a:r>
          </a:p>
          <a:p>
            <a:endParaRPr lang="en-US" sz="1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7B70B85-3F2D-C54E-A900-20DAE26A7A0A}"/>
              </a:ext>
            </a:extLst>
          </p:cNvPr>
          <p:cNvSpPr txBox="1"/>
          <p:nvPr/>
        </p:nvSpPr>
        <p:spPr>
          <a:xfrm>
            <a:off x="4390477" y="1198240"/>
            <a:ext cx="899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tofacitinib 7d</a:t>
            </a:r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2171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13EC06-8F73-C541-8FB5-542F7884C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26" y="3799621"/>
            <a:ext cx="1964090" cy="1317787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F30D552-7FFA-6145-8F9C-4B5A46CD3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279" y="938121"/>
            <a:ext cx="977521" cy="2186560"/>
          </a:xfrm>
          <a:prstGeom prst="rect">
            <a:avLst/>
          </a:prstGeom>
        </p:spPr>
      </p:pic>
      <p:sp>
        <p:nvSpPr>
          <p:cNvPr id="9" name="TextBox 405">
            <a:extLst>
              <a:ext uri="{FF2B5EF4-FFF2-40B4-BE49-F238E27FC236}">
                <a16:creationId xmlns:a16="http://schemas.microsoft.com/office/drawing/2014/main" id="{8248C933-4631-DB44-8039-3365760F6E6E}"/>
              </a:ext>
            </a:extLst>
          </p:cNvPr>
          <p:cNvSpPr txBox="1"/>
          <p:nvPr/>
        </p:nvSpPr>
        <p:spPr>
          <a:xfrm>
            <a:off x="1191367" y="696432"/>
            <a:ext cx="82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ILC1</a:t>
            </a:r>
          </a:p>
        </p:txBody>
      </p:sp>
      <p:sp>
        <p:nvSpPr>
          <p:cNvPr id="10" name="TextBox 407">
            <a:extLst>
              <a:ext uri="{FF2B5EF4-FFF2-40B4-BE49-F238E27FC236}">
                <a16:creationId xmlns:a16="http://schemas.microsoft.com/office/drawing/2014/main" id="{E4DD9F94-45C9-C94F-A1A4-77D0AE44B7AD}"/>
              </a:ext>
            </a:extLst>
          </p:cNvPr>
          <p:cNvSpPr txBox="1"/>
          <p:nvPr/>
        </p:nvSpPr>
        <p:spPr>
          <a:xfrm>
            <a:off x="1322618" y="3075370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tofacitinib</a:t>
            </a:r>
          </a:p>
        </p:txBody>
      </p:sp>
      <p:cxnSp>
        <p:nvCxnSpPr>
          <p:cNvPr id="15" name="Straight Connector 404">
            <a:extLst>
              <a:ext uri="{FF2B5EF4-FFF2-40B4-BE49-F238E27FC236}">
                <a16:creationId xmlns:a16="http://schemas.microsoft.com/office/drawing/2014/main" id="{7758E407-9FEA-D246-A7F0-D8F6BA0A68E0}"/>
              </a:ext>
            </a:extLst>
          </p:cNvPr>
          <p:cNvCxnSpPr>
            <a:cxnSpLocks/>
          </p:cNvCxnSpPr>
          <p:nvPr/>
        </p:nvCxnSpPr>
        <p:spPr>
          <a:xfrm>
            <a:off x="1571590" y="3110364"/>
            <a:ext cx="3774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6">
            <a:extLst>
              <a:ext uri="{FF2B5EF4-FFF2-40B4-BE49-F238E27FC236}">
                <a16:creationId xmlns:a16="http://schemas.microsoft.com/office/drawing/2014/main" id="{529D7E5D-5ACA-7942-995B-095E2AD21FAC}"/>
              </a:ext>
            </a:extLst>
          </p:cNvPr>
          <p:cNvSpPr txBox="1"/>
          <p:nvPr/>
        </p:nvSpPr>
        <p:spPr>
          <a:xfrm>
            <a:off x="425031" y="56860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1" name="CasellaDiTesto 52">
            <a:extLst>
              <a:ext uri="{FF2B5EF4-FFF2-40B4-BE49-F238E27FC236}">
                <a16:creationId xmlns:a16="http://schemas.microsoft.com/office/drawing/2014/main" id="{9AFFF6A1-3C78-48CE-A007-0452B9CB9AE5}"/>
              </a:ext>
            </a:extLst>
          </p:cNvPr>
          <p:cNvSpPr txBox="1"/>
          <p:nvPr/>
        </p:nvSpPr>
        <p:spPr>
          <a:xfrm>
            <a:off x="27484" y="6078941"/>
            <a:ext cx="6839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Percentage of Ki67-positive ILC1 from mice treated or not with tofacitinib for 3 or 7 days. Statistic is made using ANOVA.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Bcl2 MFI (left panel) in NK subsets defined by CD11b and CD27 expression and representative histogram plots (right panel) in mice treated or not with tofacitinib for 7 days.</a:t>
            </a:r>
          </a:p>
        </p:txBody>
      </p:sp>
      <p:sp>
        <p:nvSpPr>
          <p:cNvPr id="22" name="CasellaDiTesto 52">
            <a:extLst>
              <a:ext uri="{FF2B5EF4-FFF2-40B4-BE49-F238E27FC236}">
                <a16:creationId xmlns:a16="http://schemas.microsoft.com/office/drawing/2014/main" id="{5AB81BC2-DCC4-9A4D-8377-13EF2B1234B1}"/>
              </a:ext>
            </a:extLst>
          </p:cNvPr>
          <p:cNvSpPr txBox="1"/>
          <p:nvPr/>
        </p:nvSpPr>
        <p:spPr>
          <a:xfrm>
            <a:off x="0" y="6546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A9540D9-94F0-0246-AD5F-5DA5E7358F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82"/>
          <a:stretch/>
        </p:blipFill>
        <p:spPr>
          <a:xfrm>
            <a:off x="3447288" y="4151447"/>
            <a:ext cx="3229182" cy="689887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C3CB32-C85F-F048-A7BA-571607B3E46D}"/>
              </a:ext>
            </a:extLst>
          </p:cNvPr>
          <p:cNvCxnSpPr>
            <a:cxnSpLocks/>
          </p:cNvCxnSpPr>
          <p:nvPr/>
        </p:nvCxnSpPr>
        <p:spPr>
          <a:xfrm>
            <a:off x="3875518" y="4925812"/>
            <a:ext cx="26935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AEE964F-29B9-9C46-8177-7DAAB57E6110}"/>
              </a:ext>
            </a:extLst>
          </p:cNvPr>
          <p:cNvSpPr txBox="1"/>
          <p:nvPr/>
        </p:nvSpPr>
        <p:spPr>
          <a:xfrm>
            <a:off x="3333621" y="4813658"/>
            <a:ext cx="674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Bcl2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D244EE-7751-A54B-B248-69616272764D}"/>
              </a:ext>
            </a:extLst>
          </p:cNvPr>
          <p:cNvSpPr txBox="1"/>
          <p:nvPr/>
        </p:nvSpPr>
        <p:spPr>
          <a:xfrm>
            <a:off x="3418993" y="3796325"/>
            <a:ext cx="1087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EEAD5D6-7C56-1546-A4BD-35C43321E166}"/>
              </a:ext>
            </a:extLst>
          </p:cNvPr>
          <p:cNvSpPr txBox="1"/>
          <p:nvPr/>
        </p:nvSpPr>
        <p:spPr>
          <a:xfrm>
            <a:off x="4480980" y="3796324"/>
            <a:ext cx="1136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D858CB-7B05-9541-8614-08E26EBD7A32}"/>
              </a:ext>
            </a:extLst>
          </p:cNvPr>
          <p:cNvSpPr txBox="1"/>
          <p:nvPr/>
        </p:nvSpPr>
        <p:spPr>
          <a:xfrm>
            <a:off x="5557639" y="3784352"/>
            <a:ext cx="1079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2F3F79A-4FE8-344F-9390-583D6F2B2E97}"/>
              </a:ext>
            </a:extLst>
          </p:cNvPr>
          <p:cNvGrpSpPr/>
          <p:nvPr/>
        </p:nvGrpSpPr>
        <p:grpSpPr>
          <a:xfrm>
            <a:off x="2305392" y="3845406"/>
            <a:ext cx="959820" cy="423448"/>
            <a:chOff x="4169595" y="3515320"/>
            <a:chExt cx="959820" cy="42344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199F783-957E-8546-A22B-F07E966F7A3E}"/>
                </a:ext>
              </a:extLst>
            </p:cNvPr>
            <p:cNvSpPr txBox="1"/>
            <p:nvPr/>
          </p:nvSpPr>
          <p:spPr>
            <a:xfrm>
              <a:off x="4295589" y="3515320"/>
              <a:ext cx="6607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2570BDA-586A-EF44-93B5-38269DAAC3EA}"/>
                </a:ext>
              </a:extLst>
            </p:cNvPr>
            <p:cNvSpPr/>
            <p:nvPr/>
          </p:nvSpPr>
          <p:spPr>
            <a:xfrm>
              <a:off x="4169595" y="3611162"/>
              <a:ext cx="129483" cy="9603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EFCFCDE-4173-7742-B9B4-9B8E3E081D28}"/>
                </a:ext>
              </a:extLst>
            </p:cNvPr>
            <p:cNvSpPr txBox="1"/>
            <p:nvPr/>
          </p:nvSpPr>
          <p:spPr>
            <a:xfrm>
              <a:off x="4297136" y="3661769"/>
              <a:ext cx="8322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tofacitinib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01CF517-3193-4B45-B417-41B658D889D2}"/>
                </a:ext>
              </a:extLst>
            </p:cNvPr>
            <p:cNvSpPr/>
            <p:nvPr/>
          </p:nvSpPr>
          <p:spPr>
            <a:xfrm>
              <a:off x="4169595" y="3761008"/>
              <a:ext cx="129484" cy="96036"/>
            </a:xfrm>
            <a:prstGeom prst="rect">
              <a:avLst/>
            </a:prstGeom>
            <a:solidFill>
              <a:srgbClr val="941100"/>
            </a:solidFill>
            <a:ln>
              <a:solidFill>
                <a:srgbClr val="941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uppo 13">
            <a:extLst>
              <a:ext uri="{FF2B5EF4-FFF2-40B4-BE49-F238E27FC236}">
                <a16:creationId xmlns:a16="http://schemas.microsoft.com/office/drawing/2014/main" id="{5385F6A8-29E9-2E49-A94B-EE8276EAE41E}"/>
              </a:ext>
            </a:extLst>
          </p:cNvPr>
          <p:cNvGrpSpPr/>
          <p:nvPr/>
        </p:nvGrpSpPr>
        <p:grpSpPr>
          <a:xfrm>
            <a:off x="1617222" y="1727839"/>
            <a:ext cx="329184" cy="261610"/>
            <a:chOff x="1321554" y="3191389"/>
            <a:chExt cx="329184" cy="261610"/>
          </a:xfrm>
        </p:grpSpPr>
        <p:sp>
          <p:nvSpPr>
            <p:cNvPr id="46" name="TextBox 26">
              <a:extLst>
                <a:ext uri="{FF2B5EF4-FFF2-40B4-BE49-F238E27FC236}">
                  <a16:creationId xmlns:a16="http://schemas.microsoft.com/office/drawing/2014/main" id="{3F9A097B-D68F-4442-A434-E2103D6DC023}"/>
                </a:ext>
              </a:extLst>
            </p:cNvPr>
            <p:cNvSpPr txBox="1"/>
            <p:nvPr/>
          </p:nvSpPr>
          <p:spPr>
            <a:xfrm>
              <a:off x="1345192" y="3191389"/>
              <a:ext cx="293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7" name="Right Bracket 203">
              <a:extLst>
                <a:ext uri="{FF2B5EF4-FFF2-40B4-BE49-F238E27FC236}">
                  <a16:creationId xmlns:a16="http://schemas.microsoft.com/office/drawing/2014/main" id="{8B97E7F4-9C85-4445-B29D-D6A079B25301}"/>
                </a:ext>
              </a:extLst>
            </p:cNvPr>
            <p:cNvSpPr/>
            <p:nvPr/>
          </p:nvSpPr>
          <p:spPr>
            <a:xfrm rot="16200000">
              <a:off x="1477002" y="3169038"/>
              <a:ext cx="18288" cy="329184"/>
            </a:xfrm>
            <a:prstGeom prst="rightBracket">
              <a:avLst>
                <a:gd name="adj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uppo 13">
            <a:extLst>
              <a:ext uri="{FF2B5EF4-FFF2-40B4-BE49-F238E27FC236}">
                <a16:creationId xmlns:a16="http://schemas.microsoft.com/office/drawing/2014/main" id="{9876F6AB-6881-AC4A-93A2-1C7698E04217}"/>
              </a:ext>
            </a:extLst>
          </p:cNvPr>
          <p:cNvGrpSpPr/>
          <p:nvPr/>
        </p:nvGrpSpPr>
        <p:grpSpPr>
          <a:xfrm>
            <a:off x="1388605" y="1120241"/>
            <a:ext cx="353996" cy="261610"/>
            <a:chOff x="1321554" y="3191389"/>
            <a:chExt cx="353996" cy="261610"/>
          </a:xfrm>
        </p:grpSpPr>
        <p:sp>
          <p:nvSpPr>
            <p:cNvPr id="49" name="TextBox 26">
              <a:extLst>
                <a:ext uri="{FF2B5EF4-FFF2-40B4-BE49-F238E27FC236}">
                  <a16:creationId xmlns:a16="http://schemas.microsoft.com/office/drawing/2014/main" id="{C1D183DA-9B34-8544-B60E-06C7C5B9ABA6}"/>
                </a:ext>
              </a:extLst>
            </p:cNvPr>
            <p:cNvSpPr txBox="1"/>
            <p:nvPr/>
          </p:nvSpPr>
          <p:spPr>
            <a:xfrm>
              <a:off x="1327378" y="3191389"/>
              <a:ext cx="3481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50" name="Right Bracket 203">
              <a:extLst>
                <a:ext uri="{FF2B5EF4-FFF2-40B4-BE49-F238E27FC236}">
                  <a16:creationId xmlns:a16="http://schemas.microsoft.com/office/drawing/2014/main" id="{669D4C0A-EA75-7C43-88E4-2831C39E7797}"/>
                </a:ext>
              </a:extLst>
            </p:cNvPr>
            <p:cNvSpPr/>
            <p:nvPr/>
          </p:nvSpPr>
          <p:spPr>
            <a:xfrm rot="16200000">
              <a:off x="1477002" y="3169038"/>
              <a:ext cx="18288" cy="329184"/>
            </a:xfrm>
            <a:prstGeom prst="rightBracket">
              <a:avLst>
                <a:gd name="adj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Gruppo 13">
            <a:extLst>
              <a:ext uri="{FF2B5EF4-FFF2-40B4-BE49-F238E27FC236}">
                <a16:creationId xmlns:a16="http://schemas.microsoft.com/office/drawing/2014/main" id="{960811E2-62FC-0D4F-A5CF-0A0F1B0E40BE}"/>
              </a:ext>
            </a:extLst>
          </p:cNvPr>
          <p:cNvGrpSpPr/>
          <p:nvPr/>
        </p:nvGrpSpPr>
        <p:grpSpPr>
          <a:xfrm>
            <a:off x="1391517" y="1005455"/>
            <a:ext cx="457200" cy="261610"/>
            <a:chOff x="1321554" y="3186828"/>
            <a:chExt cx="457200" cy="261610"/>
          </a:xfrm>
        </p:grpSpPr>
        <p:sp>
          <p:nvSpPr>
            <p:cNvPr id="52" name="TextBox 26">
              <a:extLst>
                <a:ext uri="{FF2B5EF4-FFF2-40B4-BE49-F238E27FC236}">
                  <a16:creationId xmlns:a16="http://schemas.microsoft.com/office/drawing/2014/main" id="{B4B062B8-7574-D543-8576-63CA5325BE35}"/>
                </a:ext>
              </a:extLst>
            </p:cNvPr>
            <p:cNvSpPr txBox="1"/>
            <p:nvPr/>
          </p:nvSpPr>
          <p:spPr>
            <a:xfrm>
              <a:off x="1381493" y="3186828"/>
              <a:ext cx="3481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53" name="Right Bracket 203">
              <a:extLst>
                <a:ext uri="{FF2B5EF4-FFF2-40B4-BE49-F238E27FC236}">
                  <a16:creationId xmlns:a16="http://schemas.microsoft.com/office/drawing/2014/main" id="{3270D545-C020-DB43-8183-5159EE67FC89}"/>
                </a:ext>
              </a:extLst>
            </p:cNvPr>
            <p:cNvSpPr/>
            <p:nvPr/>
          </p:nvSpPr>
          <p:spPr>
            <a:xfrm rot="16200000">
              <a:off x="1541010" y="3105030"/>
              <a:ext cx="18288" cy="457200"/>
            </a:xfrm>
            <a:prstGeom prst="rightBracket">
              <a:avLst>
                <a:gd name="adj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C717921C-D80A-714C-804E-897F907CADBB}"/>
              </a:ext>
            </a:extLst>
          </p:cNvPr>
          <p:cNvSpPr txBox="1"/>
          <p:nvPr/>
        </p:nvSpPr>
        <p:spPr>
          <a:xfrm rot="16200000">
            <a:off x="488648" y="5068847"/>
            <a:ext cx="849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E094409-38CC-D74B-9AB0-D54DA16FC7FC}"/>
              </a:ext>
            </a:extLst>
          </p:cNvPr>
          <p:cNvSpPr txBox="1"/>
          <p:nvPr/>
        </p:nvSpPr>
        <p:spPr>
          <a:xfrm rot="16200000">
            <a:off x="966742" y="5073848"/>
            <a:ext cx="83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893A96-D939-924C-98B1-E75FCE9B6EB1}"/>
              </a:ext>
            </a:extLst>
          </p:cNvPr>
          <p:cNvSpPr txBox="1"/>
          <p:nvPr/>
        </p:nvSpPr>
        <p:spPr>
          <a:xfrm rot="16200000">
            <a:off x="1449172" y="5078847"/>
            <a:ext cx="829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</a:p>
        </p:txBody>
      </p:sp>
      <p:sp>
        <p:nvSpPr>
          <p:cNvPr id="58" name="TextBox 26">
            <a:extLst>
              <a:ext uri="{FF2B5EF4-FFF2-40B4-BE49-F238E27FC236}">
                <a16:creationId xmlns:a16="http://schemas.microsoft.com/office/drawing/2014/main" id="{E8A2AB50-33B0-1C4E-888C-C168096E5571}"/>
              </a:ext>
            </a:extLst>
          </p:cNvPr>
          <p:cNvSpPr txBox="1"/>
          <p:nvPr/>
        </p:nvSpPr>
        <p:spPr>
          <a:xfrm>
            <a:off x="116015" y="342452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E8C01DA-C6A6-B944-A0D9-3331B5CAB985}"/>
              </a:ext>
            </a:extLst>
          </p:cNvPr>
          <p:cNvSpPr txBox="1"/>
          <p:nvPr/>
        </p:nvSpPr>
        <p:spPr>
          <a:xfrm>
            <a:off x="939622" y="3970558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E7B8481-C2F2-314C-B440-AA95EEB3E211}"/>
              </a:ext>
            </a:extLst>
          </p:cNvPr>
          <p:cNvSpPr txBox="1"/>
          <p:nvPr/>
        </p:nvSpPr>
        <p:spPr>
          <a:xfrm>
            <a:off x="1339906" y="3970558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34109FD-5308-CC40-A3D3-83544AC2C0C8}"/>
              </a:ext>
            </a:extLst>
          </p:cNvPr>
          <p:cNvSpPr txBox="1"/>
          <p:nvPr/>
        </p:nvSpPr>
        <p:spPr>
          <a:xfrm>
            <a:off x="1763817" y="3970558"/>
            <a:ext cx="348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70" name="TextBox 11">
            <a:extLst>
              <a:ext uri="{FF2B5EF4-FFF2-40B4-BE49-F238E27FC236}">
                <a16:creationId xmlns:a16="http://schemas.microsoft.com/office/drawing/2014/main" id="{779C3429-A9BB-5243-9AA9-0B9322164B51}"/>
              </a:ext>
            </a:extLst>
          </p:cNvPr>
          <p:cNvSpPr txBox="1"/>
          <p:nvPr/>
        </p:nvSpPr>
        <p:spPr>
          <a:xfrm rot="16200000">
            <a:off x="393500" y="1660022"/>
            <a:ext cx="926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Ki67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</a:p>
        </p:txBody>
      </p:sp>
    </p:spTree>
    <p:extLst>
      <p:ext uri="{BB962C8B-B14F-4D97-AF65-F5344CB8AC3E}">
        <p14:creationId xmlns:p14="http://schemas.microsoft.com/office/powerpoint/2010/main" val="3288330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77780</TotalTime>
  <Words>537</Words>
  <Application>Microsoft Office PowerPoint</Application>
  <PresentationFormat>A4 Paper (210x297 mm)</PresentationFormat>
  <Paragraphs>116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Vian, Laura (NIH/NIAMS) [E]</dc:creator>
  <cp:lastModifiedBy>Giuseppe Sciume</cp:lastModifiedBy>
  <cp:revision>1271</cp:revision>
  <cp:lastPrinted>2019-11-11T13:40:53Z</cp:lastPrinted>
  <dcterms:created xsi:type="dcterms:W3CDTF">2019-03-04T20:02:19Z</dcterms:created>
  <dcterms:modified xsi:type="dcterms:W3CDTF">2019-11-11T17:06:28Z</dcterms:modified>
</cp:coreProperties>
</file>