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121920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46836"/>
            <a:ext cx="103632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22446"/>
            <a:ext cx="91440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796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556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38150"/>
            <a:ext cx="2628900" cy="69742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38150"/>
            <a:ext cx="7734300" cy="697420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04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942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051688"/>
            <a:ext cx="1051560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5507358"/>
            <a:ext cx="1051560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19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90750"/>
            <a:ext cx="5181600" cy="522160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0750"/>
            <a:ext cx="5181600" cy="522160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95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8152"/>
            <a:ext cx="10515600" cy="15906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017396"/>
            <a:ext cx="5157787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006090"/>
            <a:ext cx="5157787" cy="442150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017396"/>
            <a:ext cx="5183188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006090"/>
            <a:ext cx="5183188" cy="442150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7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10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278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48640"/>
            <a:ext cx="3932237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184912"/>
            <a:ext cx="617220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68880"/>
            <a:ext cx="3932237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767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48640"/>
            <a:ext cx="3932237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184912"/>
            <a:ext cx="617220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68880"/>
            <a:ext cx="3932237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46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38152"/>
            <a:ext cx="1051560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190750"/>
            <a:ext cx="1051560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7627622"/>
            <a:ext cx="27432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EA40D-D221-46EE-9391-BE5DB8535DCB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7627622"/>
            <a:ext cx="41148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7627622"/>
            <a:ext cx="27432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BA6A4-D830-4EB4-8C09-1FBCDAB0C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2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3025" y="243221"/>
            <a:ext cx="10123516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n-US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S1 </a:t>
            </a:r>
            <a:r>
              <a:rPr lang="en-US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Individual data of white tail deer bucks used in this study.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2356898"/>
              </p:ext>
            </p:extLst>
          </p:nvPr>
        </p:nvGraphicFramePr>
        <p:xfrm>
          <a:off x="2214590" y="857577"/>
          <a:ext cx="7240385" cy="658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050">
                  <a:extLst>
                    <a:ext uri="{9D8B030D-6E8A-4147-A177-3AD203B41FA5}">
                      <a16:colId xmlns:a16="http://schemas.microsoft.com/office/drawing/2014/main" val="3409212839"/>
                    </a:ext>
                  </a:extLst>
                </a:gridCol>
                <a:gridCol w="824044">
                  <a:extLst>
                    <a:ext uri="{9D8B030D-6E8A-4147-A177-3AD203B41FA5}">
                      <a16:colId xmlns:a16="http://schemas.microsoft.com/office/drawing/2014/main" val="1367037917"/>
                    </a:ext>
                  </a:extLst>
                </a:gridCol>
                <a:gridCol w="1040055">
                  <a:extLst>
                    <a:ext uri="{9D8B030D-6E8A-4147-A177-3AD203B41FA5}">
                      <a16:colId xmlns:a16="http://schemas.microsoft.com/office/drawing/2014/main" val="2423370641"/>
                    </a:ext>
                  </a:extLst>
                </a:gridCol>
                <a:gridCol w="1192064">
                  <a:extLst>
                    <a:ext uri="{9D8B030D-6E8A-4147-A177-3AD203B41FA5}">
                      <a16:colId xmlns:a16="http://schemas.microsoft.com/office/drawing/2014/main" val="511116441"/>
                    </a:ext>
                  </a:extLst>
                </a:gridCol>
                <a:gridCol w="1016054">
                  <a:extLst>
                    <a:ext uri="{9D8B030D-6E8A-4147-A177-3AD203B41FA5}">
                      <a16:colId xmlns:a16="http://schemas.microsoft.com/office/drawing/2014/main" val="603027309"/>
                    </a:ext>
                  </a:extLst>
                </a:gridCol>
                <a:gridCol w="1128061">
                  <a:extLst>
                    <a:ext uri="{9D8B030D-6E8A-4147-A177-3AD203B41FA5}">
                      <a16:colId xmlns:a16="http://schemas.microsoft.com/office/drawing/2014/main" val="926422620"/>
                    </a:ext>
                  </a:extLst>
                </a:gridCol>
                <a:gridCol w="1088057">
                  <a:extLst>
                    <a:ext uri="{9D8B030D-6E8A-4147-A177-3AD203B41FA5}">
                      <a16:colId xmlns:a16="http://schemas.microsoft.com/office/drawing/2014/main" val="3039256330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Animal ID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Age</a:t>
                      </a:r>
                      <a:r>
                        <a:rPr lang="es-CL" sz="1200" dirty="0" smtClean="0"/>
                        <a:t> (</a:t>
                      </a:r>
                      <a:r>
                        <a:rPr lang="es-CL" sz="1200" dirty="0" err="1" smtClean="0"/>
                        <a:t>years</a:t>
                      </a:r>
                      <a:r>
                        <a:rPr lang="es-CL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CWD</a:t>
                      </a:r>
                      <a:r>
                        <a:rPr lang="es-CL" sz="1200" baseline="0" dirty="0" smtClean="0"/>
                        <a:t> status </a:t>
                      </a:r>
                      <a:r>
                        <a:rPr lang="es-CL" sz="1200" baseline="0" dirty="0" err="1" smtClean="0"/>
                        <a:t>by</a:t>
                      </a:r>
                      <a:r>
                        <a:rPr lang="es-CL" sz="1200" baseline="0" dirty="0" smtClean="0"/>
                        <a:t> IHC*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PrP</a:t>
                      </a:r>
                      <a:r>
                        <a:rPr lang="es-CL" sz="1200" dirty="0" smtClean="0"/>
                        <a:t> polymorphic</a:t>
                      </a:r>
                      <a:r>
                        <a:rPr lang="es-CL" sz="1200" baseline="0" dirty="0" smtClean="0"/>
                        <a:t> </a:t>
                      </a:r>
                      <a:r>
                        <a:rPr lang="es-CL" sz="1200" baseline="0" dirty="0" err="1" smtClean="0"/>
                        <a:t>variation</a:t>
                      </a:r>
                      <a:r>
                        <a:rPr lang="es-CL" sz="1200" baseline="0" dirty="0" smtClean="0"/>
                        <a:t> at position 96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PMCA </a:t>
                      </a:r>
                      <a:r>
                        <a:rPr lang="es-CL" sz="1200" dirty="0" err="1" smtClean="0"/>
                        <a:t>results</a:t>
                      </a:r>
                      <a:r>
                        <a:rPr lang="es-CL" sz="1200" dirty="0" smtClean="0"/>
                        <a:t> in semen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PMCA </a:t>
                      </a:r>
                      <a:r>
                        <a:rPr lang="es-CL" sz="1200" dirty="0" err="1" smtClean="0"/>
                        <a:t>results</a:t>
                      </a:r>
                      <a:r>
                        <a:rPr lang="es-CL" sz="1200" dirty="0" smtClean="0"/>
                        <a:t> in </a:t>
                      </a:r>
                      <a:r>
                        <a:rPr lang="es-CL" sz="1200" dirty="0" err="1" smtClean="0"/>
                        <a:t>testis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PMCA </a:t>
                      </a:r>
                      <a:r>
                        <a:rPr lang="es-CL" sz="1200" dirty="0" err="1" smtClean="0"/>
                        <a:t>results</a:t>
                      </a:r>
                      <a:r>
                        <a:rPr lang="es-CL" sz="1200" dirty="0" smtClean="0"/>
                        <a:t> in </a:t>
                      </a:r>
                      <a:r>
                        <a:rPr lang="es-CL" sz="1200" dirty="0" err="1" smtClean="0"/>
                        <a:t>epidydymis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83784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119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BR</a:t>
                      </a:r>
                      <a:r>
                        <a:rPr lang="es-CL" sz="1200" baseline="0" dirty="0" smtClean="0"/>
                        <a:t> LN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050298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148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BR LN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SS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6299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263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BR LN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8160493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204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BR LN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56679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338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BR LN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+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6024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149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LN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SS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2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715895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279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LN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64603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327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LN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91423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167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unknown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LN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03084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375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200" dirty="0" err="1" smtClean="0"/>
                        <a:t>nd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97162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03871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42818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133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14162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137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848381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138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365587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315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unknown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34545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unknown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8505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unknown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76131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303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unknown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38097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314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unknown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96324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302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1200" dirty="0" smtClean="0"/>
                        <a:t>unknown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err="1" smtClean="0"/>
                        <a:t>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unknown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93416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14591" y="7603435"/>
            <a:ext cx="74069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1400" dirty="0" smtClean="0"/>
              <a:t>* </a:t>
            </a:r>
            <a:r>
              <a:rPr lang="es-CL" sz="1400" dirty="0" err="1" smtClean="0"/>
              <a:t>Indicates</a:t>
            </a:r>
            <a:r>
              <a:rPr lang="es-CL" sz="1400" dirty="0" smtClean="0"/>
              <a:t> positive </a:t>
            </a:r>
            <a:r>
              <a:rPr lang="es-CL" sz="1400" dirty="0" err="1" smtClean="0"/>
              <a:t>detection</a:t>
            </a:r>
            <a:r>
              <a:rPr lang="es-CL" sz="1400" dirty="0" smtClean="0"/>
              <a:t> of </a:t>
            </a:r>
            <a:r>
              <a:rPr lang="es-CL" sz="1400" dirty="0" err="1" smtClean="0"/>
              <a:t>proteinase</a:t>
            </a:r>
            <a:r>
              <a:rPr lang="es-CL" sz="1400" dirty="0" smtClean="0"/>
              <a:t> K </a:t>
            </a:r>
            <a:r>
              <a:rPr lang="es-CL" sz="1400" dirty="0" err="1" smtClean="0"/>
              <a:t>resistant</a:t>
            </a:r>
            <a:r>
              <a:rPr lang="es-CL" sz="1400" dirty="0" smtClean="0"/>
              <a:t> </a:t>
            </a:r>
            <a:r>
              <a:rPr lang="es-CL" sz="1400" dirty="0" err="1" smtClean="0"/>
              <a:t>PrP</a:t>
            </a:r>
            <a:r>
              <a:rPr lang="es-CL" sz="1400" dirty="0" smtClean="0"/>
              <a:t> in </a:t>
            </a:r>
            <a:r>
              <a:rPr lang="es-CL" sz="1400" dirty="0" err="1" smtClean="0"/>
              <a:t>brain</a:t>
            </a:r>
            <a:r>
              <a:rPr lang="es-CL" sz="1400" dirty="0" smtClean="0"/>
              <a:t> </a:t>
            </a:r>
            <a:r>
              <a:rPr lang="es-CL" sz="1400" dirty="0" err="1" smtClean="0"/>
              <a:t>stem</a:t>
            </a:r>
            <a:r>
              <a:rPr lang="es-CL" sz="1400" dirty="0" smtClean="0"/>
              <a:t> (BR) </a:t>
            </a:r>
            <a:r>
              <a:rPr lang="es-CL" sz="1400" dirty="0" err="1" smtClean="0"/>
              <a:t>or</a:t>
            </a:r>
            <a:r>
              <a:rPr lang="es-CL" sz="1400" dirty="0" smtClean="0"/>
              <a:t> medial </a:t>
            </a:r>
            <a:r>
              <a:rPr lang="es-CL" sz="1400" dirty="0" err="1" smtClean="0"/>
              <a:t>retropharyngeal</a:t>
            </a:r>
            <a:r>
              <a:rPr lang="es-CL" sz="1400" dirty="0" smtClean="0"/>
              <a:t> </a:t>
            </a:r>
            <a:r>
              <a:rPr lang="es-CL" sz="1400" dirty="0" err="1" smtClean="0"/>
              <a:t>lymph</a:t>
            </a:r>
            <a:r>
              <a:rPr lang="es-CL" sz="1400" dirty="0" smtClean="0"/>
              <a:t> </a:t>
            </a:r>
            <a:r>
              <a:rPr lang="es-CL" sz="1400" dirty="0" err="1" smtClean="0"/>
              <a:t>node</a:t>
            </a:r>
            <a:r>
              <a:rPr lang="es-CL" sz="1400" dirty="0" smtClean="0"/>
              <a:t> (LN) </a:t>
            </a:r>
            <a:r>
              <a:rPr lang="es-CL" sz="1400" dirty="0" err="1" smtClean="0"/>
              <a:t>tissues</a:t>
            </a:r>
            <a:r>
              <a:rPr lang="es-CL" sz="1400" dirty="0" smtClean="0"/>
              <a:t> </a:t>
            </a:r>
            <a:r>
              <a:rPr lang="es-CL" sz="1400" dirty="0" err="1" smtClean="0"/>
              <a:t>by</a:t>
            </a:r>
            <a:r>
              <a:rPr lang="es-CL" sz="1400" dirty="0" smtClean="0"/>
              <a:t> </a:t>
            </a:r>
            <a:r>
              <a:rPr lang="es-CL" sz="1400" dirty="0" err="1" smtClean="0"/>
              <a:t>immunohistochemistry</a:t>
            </a:r>
            <a:r>
              <a:rPr lang="es-CL" sz="1400" dirty="0"/>
              <a:t> </a:t>
            </a:r>
            <a:r>
              <a:rPr lang="es-CL" sz="1400" dirty="0" smtClean="0"/>
              <a:t>(</a:t>
            </a:r>
            <a:r>
              <a:rPr lang="es-CL" sz="1400" dirty="0" err="1" smtClean="0"/>
              <a:t>nd</a:t>
            </a:r>
            <a:r>
              <a:rPr lang="es-CL" sz="1400" dirty="0" smtClean="0"/>
              <a:t>: non </a:t>
            </a:r>
            <a:r>
              <a:rPr lang="es-CL" sz="1400" dirty="0" err="1" smtClean="0"/>
              <a:t>detected</a:t>
            </a:r>
            <a:r>
              <a:rPr lang="es-CL" sz="1400" dirty="0" smtClean="0"/>
              <a:t>).</a:t>
            </a:r>
            <a:r>
              <a:rPr lang="es-CL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730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24415</TotalTime>
  <Words>228</Words>
  <Application>Microsoft Office PowerPoint</Application>
  <PresentationFormat>Custom</PresentationFormat>
  <Paragraphs>156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Semen Paper</dc:title>
  <dc:creator>Kramm Barria, Carlos F</dc:creator>
  <cp:lastModifiedBy>Morales, Rodrigo</cp:lastModifiedBy>
  <cp:revision>107</cp:revision>
  <dcterms:created xsi:type="dcterms:W3CDTF">2018-03-13T23:39:40Z</dcterms:created>
  <dcterms:modified xsi:type="dcterms:W3CDTF">2019-11-05T22:42:45Z</dcterms:modified>
</cp:coreProperties>
</file>