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theme/themeOverride4.xml" ContentType="application/vnd.openxmlformats-officedocument.themeOverride+xml"/>
  <Override PartName="/ppt/charts/chart7.xml" ContentType="application/vnd.openxmlformats-officedocument.drawingml.chart+xml"/>
  <Override PartName="/ppt/theme/themeOverride5.xml" ContentType="application/vnd.openxmlformats-officedocument.themeOverride+xml"/>
  <Override PartName="/ppt/charts/chart8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5" r:id="rId2"/>
    <p:sldId id="269" r:id="rId3"/>
    <p:sldId id="276" r:id="rId4"/>
    <p:sldId id="268" r:id="rId5"/>
    <p:sldId id="271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0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5" d="100"/>
        <a:sy n="1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4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5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5729711052060906E-2"/>
          <c:y val="5.4392876100186401E-2"/>
          <c:w val="0.61150253859076797"/>
          <c:h val="0.82287539038872204"/>
        </c:manualLayout>
      </c:layout>
      <c:lineChart>
        <c:grouping val="standard"/>
        <c:varyColors val="0"/>
        <c:ser>
          <c:idx val="0"/>
          <c:order val="0"/>
          <c:tx>
            <c:strRef>
              <c:f>Sheet2!$M$8</c:f>
              <c:strCache>
                <c:ptCount val="1"/>
                <c:pt idx="0">
                  <c:v>si-control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Sheet2!$B$26:$B$30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0.70510459194571995</c:v>
                  </c:pt>
                  <c:pt idx="2">
                    <c:v>0.7586067570485</c:v>
                  </c:pt>
                  <c:pt idx="3">
                    <c:v>0.50028375462590002</c:v>
                  </c:pt>
                  <c:pt idx="4">
                    <c:v>0.93703451179270003</c:v>
                  </c:pt>
                </c:numCache>
              </c:numRef>
            </c:plus>
            <c:minus>
              <c:numRef>
                <c:f>Sheet2!$G$28:$G$32</c:f>
                <c:numCache>
                  <c:formatCode>General</c:formatCode>
                  <c:ptCount val="5"/>
                </c:numCache>
              </c:numRef>
            </c:minus>
          </c:errBars>
          <c:cat>
            <c:strRef>
              <c:f>Sheet2!$N$7:$R$7</c:f>
              <c:strCache>
                <c:ptCount val="5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  <c:pt idx="3">
                  <c:v>72h</c:v>
                </c:pt>
                <c:pt idx="4">
                  <c:v>96h</c:v>
                </c:pt>
              </c:strCache>
            </c:strRef>
          </c:cat>
          <c:val>
            <c:numRef>
              <c:f>Sheet2!$N$8:$R$8</c:f>
              <c:numCache>
                <c:formatCode>General</c:formatCode>
                <c:ptCount val="5"/>
                <c:pt idx="0">
                  <c:v>1</c:v>
                </c:pt>
                <c:pt idx="1">
                  <c:v>2.8890728476821201</c:v>
                </c:pt>
                <c:pt idx="2">
                  <c:v>4.3261589403973453</c:v>
                </c:pt>
                <c:pt idx="3">
                  <c:v>16.87251655629138</c:v>
                </c:pt>
                <c:pt idx="4">
                  <c:v>19.51158940397351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Sheet2!$M$9</c:f>
              <c:strCache>
                <c:ptCount val="1"/>
                <c:pt idx="0">
                  <c:v>si-sharpin#1</c:v>
                </c:pt>
              </c:strCache>
            </c:strRef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Sheet2!$C$26:$C$30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0.87165636922400003</c:v>
                  </c:pt>
                  <c:pt idx="2">
                    <c:v>0.58644453720737</c:v>
                  </c:pt>
                  <c:pt idx="3">
                    <c:v>0.96210906505459903</c:v>
                  </c:pt>
                  <c:pt idx="4">
                    <c:v>0.34340338577078799</c:v>
                  </c:pt>
                </c:numCache>
              </c:numRef>
            </c:plus>
            <c:minus>
              <c:numRef>
                <c:f>Sheet2!$E$28:$E$32</c:f>
                <c:numCache>
                  <c:formatCode>General</c:formatCode>
                  <c:ptCount val="5"/>
                </c:numCache>
              </c:numRef>
            </c:minus>
          </c:errBars>
          <c:cat>
            <c:strRef>
              <c:f>Sheet2!$N$7:$R$7</c:f>
              <c:strCache>
                <c:ptCount val="5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  <c:pt idx="3">
                  <c:v>72h</c:v>
                </c:pt>
                <c:pt idx="4">
                  <c:v>96h</c:v>
                </c:pt>
              </c:strCache>
            </c:strRef>
          </c:cat>
          <c:val>
            <c:numRef>
              <c:f>Sheet2!$N$9:$R$9</c:f>
              <c:numCache>
                <c:formatCode>General</c:formatCode>
                <c:ptCount val="5"/>
                <c:pt idx="0">
                  <c:v>1</c:v>
                </c:pt>
                <c:pt idx="1">
                  <c:v>2.3103448275862069</c:v>
                </c:pt>
                <c:pt idx="2">
                  <c:v>3.23088455772114</c:v>
                </c:pt>
                <c:pt idx="3">
                  <c:v>14.5167916041979</c:v>
                </c:pt>
                <c:pt idx="4">
                  <c:v>19.437781109445279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Sheet2!$M$10</c:f>
              <c:strCache>
                <c:ptCount val="1"/>
                <c:pt idx="0">
                  <c:v>si-sharpin#2</c:v>
                </c:pt>
              </c:strCache>
            </c:strRef>
          </c:tx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  <c:marker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Sheet2!$D$26:$D$30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0.85303150544929296</c:v>
                  </c:pt>
                  <c:pt idx="2">
                    <c:v>0.79902357639502997</c:v>
                  </c:pt>
                  <c:pt idx="3">
                    <c:v>0.47550412266199998</c:v>
                  </c:pt>
                  <c:pt idx="4">
                    <c:v>0.57662986999999999</c:v>
                  </c:pt>
                </c:numCache>
              </c:numRef>
            </c:plus>
            <c:minus>
              <c:numRef>
                <c:f>Sheet2!$C$28:$C$32</c:f>
                <c:numCache>
                  <c:formatCode>General</c:formatCode>
                  <c:ptCount val="5"/>
                  <c:pt idx="0">
                    <c:v>0.58644453720737</c:v>
                  </c:pt>
                  <c:pt idx="1">
                    <c:v>0.96210906505459903</c:v>
                  </c:pt>
                  <c:pt idx="2">
                    <c:v>0.34340338577078799</c:v>
                  </c:pt>
                </c:numCache>
              </c:numRef>
            </c:minus>
          </c:errBars>
          <c:cat>
            <c:strRef>
              <c:f>Sheet2!$N$7:$R$7</c:f>
              <c:strCache>
                <c:ptCount val="5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  <c:pt idx="3">
                  <c:v>72h</c:v>
                </c:pt>
                <c:pt idx="4">
                  <c:v>96h</c:v>
                </c:pt>
              </c:strCache>
            </c:strRef>
          </c:cat>
          <c:val>
            <c:numRef>
              <c:f>Sheet2!$N$10:$R$10</c:f>
              <c:numCache>
                <c:formatCode>General</c:formatCode>
                <c:ptCount val="5"/>
                <c:pt idx="0">
                  <c:v>1</c:v>
                </c:pt>
                <c:pt idx="1">
                  <c:v>2.0235690235690238</c:v>
                </c:pt>
                <c:pt idx="2">
                  <c:v>3.7619528619528642</c:v>
                </c:pt>
                <c:pt idx="3">
                  <c:v>17.16161616161617</c:v>
                </c:pt>
                <c:pt idx="4">
                  <c:v>20.885521885521829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3034320"/>
        <c:axId val="1143031056"/>
      </c:lineChart>
      <c:catAx>
        <c:axId val="11430343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43031056"/>
        <c:crosses val="autoZero"/>
        <c:auto val="1"/>
        <c:lblAlgn val="ctr"/>
        <c:lblOffset val="100"/>
        <c:noMultiLvlLbl val="0"/>
      </c:catAx>
      <c:valAx>
        <c:axId val="11430310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4303432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44646447136349"/>
          <c:y val="0.112357886160797"/>
          <c:w val="0.29388521893309399"/>
          <c:h val="0.2657725530496610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988407699037596E-2"/>
          <c:y val="0.113220750821803"/>
          <c:w val="0.51397075365579303"/>
          <c:h val="0.77079960771633804"/>
        </c:manualLayout>
      </c:layout>
      <c:lineChart>
        <c:grouping val="standard"/>
        <c:varyColors val="0"/>
        <c:ser>
          <c:idx val="0"/>
          <c:order val="0"/>
          <c:tx>
            <c:strRef>
              <c:f>NEC增殖实验!$K$5</c:f>
              <c:strCache>
                <c:ptCount val="1"/>
                <c:pt idx="0">
                  <c:v>si-control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NEC增殖实验!$D$27:$D$31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0.85303150544929296</c:v>
                  </c:pt>
                  <c:pt idx="2">
                    <c:v>0.79902357639502997</c:v>
                  </c:pt>
                  <c:pt idx="3">
                    <c:v>0.47550412266199998</c:v>
                  </c:pt>
                  <c:pt idx="4">
                    <c:v>0.97662987000000001</c:v>
                  </c:pt>
                </c:numCache>
              </c:numRef>
            </c:plus>
            <c:minus>
              <c:numRef>
                <c:f>NEC增殖实验!$D$27:$D$31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0.85303150544929296</c:v>
                  </c:pt>
                  <c:pt idx="2">
                    <c:v>0.79902357639502997</c:v>
                  </c:pt>
                  <c:pt idx="3">
                    <c:v>0.47550412266199998</c:v>
                  </c:pt>
                  <c:pt idx="4">
                    <c:v>0.97662987000000001</c:v>
                  </c:pt>
                </c:numCache>
              </c:numRef>
            </c:minus>
          </c:errBars>
          <c:cat>
            <c:strRef>
              <c:f>NEC增殖实验!$L$4:$P$4</c:f>
              <c:strCache>
                <c:ptCount val="5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  <c:pt idx="3">
                  <c:v>72h</c:v>
                </c:pt>
                <c:pt idx="4">
                  <c:v>96h</c:v>
                </c:pt>
              </c:strCache>
            </c:strRef>
          </c:cat>
          <c:val>
            <c:numRef>
              <c:f>NEC增殖实验!$L$5:$P$5</c:f>
              <c:numCache>
                <c:formatCode>General</c:formatCode>
                <c:ptCount val="5"/>
                <c:pt idx="0">
                  <c:v>1</c:v>
                </c:pt>
                <c:pt idx="1">
                  <c:v>4.2783725910064234</c:v>
                </c:pt>
                <c:pt idx="2">
                  <c:v>8.8244111349036398</c:v>
                </c:pt>
                <c:pt idx="3">
                  <c:v>19.205567451820119</c:v>
                </c:pt>
                <c:pt idx="4">
                  <c:v>24.19678800856531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NEC增殖实验!$K$6</c:f>
              <c:strCache>
                <c:ptCount val="1"/>
                <c:pt idx="0">
                  <c:v>si-sharpin#1</c:v>
                </c:pt>
              </c:strCache>
            </c:strRef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NEC增殖实验!$C$27:$C$31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0.87165636922400003</c:v>
                  </c:pt>
                  <c:pt idx="2">
                    <c:v>0.86444537207369998</c:v>
                  </c:pt>
                  <c:pt idx="3">
                    <c:v>0.96210906505459903</c:v>
                  </c:pt>
                  <c:pt idx="4">
                    <c:v>1.83434033857707</c:v>
                  </c:pt>
                </c:numCache>
              </c:numRef>
            </c:plus>
            <c:minus>
              <c:numRef>
                <c:f>NEC增殖实验!$C$27:$C$31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0.87165636922400003</c:v>
                  </c:pt>
                  <c:pt idx="2">
                    <c:v>0.86444537207369998</c:v>
                  </c:pt>
                  <c:pt idx="3">
                    <c:v>0.96210906505459903</c:v>
                  </c:pt>
                  <c:pt idx="4">
                    <c:v>1.83434033857707</c:v>
                  </c:pt>
                </c:numCache>
              </c:numRef>
            </c:minus>
          </c:errBars>
          <c:cat>
            <c:strRef>
              <c:f>NEC增殖实验!$L$4:$P$4</c:f>
              <c:strCache>
                <c:ptCount val="5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  <c:pt idx="3">
                  <c:v>72h</c:v>
                </c:pt>
                <c:pt idx="4">
                  <c:v>96h</c:v>
                </c:pt>
              </c:strCache>
            </c:strRef>
          </c:cat>
          <c:val>
            <c:numRef>
              <c:f>NEC增殖实验!$L$6:$P$6</c:f>
              <c:numCache>
                <c:formatCode>General</c:formatCode>
                <c:ptCount val="5"/>
                <c:pt idx="0">
                  <c:v>1</c:v>
                </c:pt>
                <c:pt idx="1">
                  <c:v>4.5057142857142862</c:v>
                </c:pt>
                <c:pt idx="2">
                  <c:v>8.1771428571428562</c:v>
                </c:pt>
                <c:pt idx="3">
                  <c:v>20.25714285714286</c:v>
                </c:pt>
                <c:pt idx="4">
                  <c:v>25.523254657142861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NEC增殖实验!$K$7</c:f>
              <c:strCache>
                <c:ptCount val="1"/>
                <c:pt idx="0">
                  <c:v>si-sharpin#2</c:v>
                </c:pt>
              </c:strCache>
            </c:strRef>
          </c:tx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  <c:marker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NEC增殖实验!$B$27:$B$31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0.91945719999999997</c:v>
                  </c:pt>
                  <c:pt idx="2">
                    <c:v>0.7586067570485</c:v>
                  </c:pt>
                  <c:pt idx="3">
                    <c:v>0.95002837546259</c:v>
                  </c:pt>
                  <c:pt idx="4">
                    <c:v>0.93703451179270003</c:v>
                  </c:pt>
                </c:numCache>
              </c:numRef>
            </c:plus>
            <c:minus>
              <c:numRef>
                <c:f>NEC增殖实验!$B$27:$B$31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0.91945719999999997</c:v>
                  </c:pt>
                  <c:pt idx="2">
                    <c:v>0.7586067570485</c:v>
                  </c:pt>
                  <c:pt idx="3">
                    <c:v>0.95002837546259</c:v>
                  </c:pt>
                  <c:pt idx="4">
                    <c:v>0.93703451179270003</c:v>
                  </c:pt>
                </c:numCache>
              </c:numRef>
            </c:minus>
          </c:errBars>
          <c:cat>
            <c:strRef>
              <c:f>NEC增殖实验!$L$4:$P$4</c:f>
              <c:strCache>
                <c:ptCount val="5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  <c:pt idx="3">
                  <c:v>72h</c:v>
                </c:pt>
                <c:pt idx="4">
                  <c:v>96h</c:v>
                </c:pt>
              </c:strCache>
            </c:strRef>
          </c:cat>
          <c:val>
            <c:numRef>
              <c:f>NEC增殖实验!$L$7:$P$7</c:f>
              <c:numCache>
                <c:formatCode>General</c:formatCode>
                <c:ptCount val="5"/>
                <c:pt idx="0">
                  <c:v>1</c:v>
                </c:pt>
                <c:pt idx="1">
                  <c:v>4.5719360568383642</c:v>
                </c:pt>
                <c:pt idx="2">
                  <c:v>7.3090586145648304</c:v>
                </c:pt>
                <c:pt idx="3">
                  <c:v>17.211190053285961</c:v>
                </c:pt>
                <c:pt idx="4">
                  <c:v>22.72058259325043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3032688"/>
        <c:axId val="1143035952"/>
      </c:lineChart>
      <c:catAx>
        <c:axId val="11430326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43035952"/>
        <c:crosses val="autoZero"/>
        <c:auto val="1"/>
        <c:lblAlgn val="ctr"/>
        <c:lblOffset val="100"/>
        <c:noMultiLvlLbl val="0"/>
      </c:catAx>
      <c:valAx>
        <c:axId val="11430359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430326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9.4329261473894699E-2"/>
          <c:y val="0.16800071868762501"/>
          <c:w val="0.26586545102914799"/>
          <c:h val="0.24560828743797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1273663656854003E-2"/>
          <c:y val="5.9659963502990201E-2"/>
          <c:w val="0.59299746755687699"/>
          <c:h val="0.825456844996115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Results!$M$57</c:f>
              <c:strCache>
                <c:ptCount val="1"/>
                <c:pt idx="0">
                  <c:v>si-control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Results!$C$39:$C$43</c:f>
                <c:numCache>
                  <c:formatCode>General</c:formatCode>
                  <c:ptCount val="5"/>
                  <c:pt idx="0">
                    <c:v>0.16667277833683</c:v>
                  </c:pt>
                  <c:pt idx="1">
                    <c:v>7.0336505623679102E-2</c:v>
                  </c:pt>
                  <c:pt idx="2">
                    <c:v>0.10546744470527999</c:v>
                  </c:pt>
                  <c:pt idx="3">
                    <c:v>5.1530152034574297E-2</c:v>
                  </c:pt>
                  <c:pt idx="4">
                    <c:v>5.3622973044416301E-2</c:v>
                  </c:pt>
                </c:numCache>
              </c:numRef>
            </c:plus>
          </c:errBars>
          <c:cat>
            <c:strRef>
              <c:f>Results!$L$58:$L$62</c:f>
              <c:strCache>
                <c:ptCount val="5"/>
                <c:pt idx="0">
                  <c:v>sharpin</c:v>
                </c:pt>
                <c:pt idx="1">
                  <c:v>p21</c:v>
                </c:pt>
                <c:pt idx="2">
                  <c:v>cdc25a</c:v>
                </c:pt>
                <c:pt idx="3">
                  <c:v>c-myc</c:v>
                </c:pt>
                <c:pt idx="4">
                  <c:v>cyclins</c:v>
                </c:pt>
              </c:strCache>
            </c:strRef>
          </c:cat>
          <c:val>
            <c:numRef>
              <c:f>Results!$M$58:$M$62</c:f>
              <c:numCache>
                <c:formatCode>General</c:formatCode>
                <c:ptCount val="5"/>
                <c:pt idx="0">
                  <c:v>1.000000010954663</c:v>
                </c:pt>
                <c:pt idx="1">
                  <c:v>0.99999983992764896</c:v>
                </c:pt>
                <c:pt idx="2">
                  <c:v>1.0000003026652371</c:v>
                </c:pt>
                <c:pt idx="3">
                  <c:v>0.99999999962928798</c:v>
                </c:pt>
                <c:pt idx="4">
                  <c:v>0.99999991914194497</c:v>
                </c:pt>
              </c:numCache>
            </c:numRef>
          </c:val>
        </c:ser>
        <c:ser>
          <c:idx val="1"/>
          <c:order val="1"/>
          <c:tx>
            <c:strRef>
              <c:f>Results!$N$57</c:f>
              <c:strCache>
                <c:ptCount val="1"/>
                <c:pt idx="0">
                  <c:v>si-sharpin#1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Results!$D$39:$D$43</c:f>
                <c:numCache>
                  <c:formatCode>General</c:formatCode>
                  <c:ptCount val="5"/>
                  <c:pt idx="0">
                    <c:v>6.3278868426082796E-2</c:v>
                  </c:pt>
                  <c:pt idx="1">
                    <c:v>0.12317574393748</c:v>
                  </c:pt>
                  <c:pt idx="2">
                    <c:v>0.19316894771748799</c:v>
                  </c:pt>
                  <c:pt idx="3">
                    <c:v>0.100736379542143</c:v>
                  </c:pt>
                  <c:pt idx="4">
                    <c:v>0.13569634281024601</c:v>
                  </c:pt>
                </c:numCache>
              </c:numRef>
            </c:plus>
          </c:errBars>
          <c:cat>
            <c:strRef>
              <c:f>Results!$L$58:$L$62</c:f>
              <c:strCache>
                <c:ptCount val="5"/>
                <c:pt idx="0">
                  <c:v>sharpin</c:v>
                </c:pt>
                <c:pt idx="1">
                  <c:v>p21</c:v>
                </c:pt>
                <c:pt idx="2">
                  <c:v>cdc25a</c:v>
                </c:pt>
                <c:pt idx="3">
                  <c:v>c-myc</c:v>
                </c:pt>
                <c:pt idx="4">
                  <c:v>cyclins</c:v>
                </c:pt>
              </c:strCache>
            </c:strRef>
          </c:cat>
          <c:val>
            <c:numRef>
              <c:f>Results!$N$58:$N$62</c:f>
              <c:numCache>
                <c:formatCode>General</c:formatCode>
                <c:ptCount val="5"/>
                <c:pt idx="0">
                  <c:v>0.11726053642715099</c:v>
                </c:pt>
                <c:pt idx="1">
                  <c:v>0.99850584553687205</c:v>
                </c:pt>
                <c:pt idx="2">
                  <c:v>1.034662055614114</c:v>
                </c:pt>
                <c:pt idx="3">
                  <c:v>0.94787908684186095</c:v>
                </c:pt>
                <c:pt idx="4">
                  <c:v>1.039016839055086</c:v>
                </c:pt>
              </c:numCache>
            </c:numRef>
          </c:val>
        </c:ser>
        <c:ser>
          <c:idx val="2"/>
          <c:order val="2"/>
          <c:tx>
            <c:strRef>
              <c:f>Results!$O$57</c:f>
              <c:strCache>
                <c:ptCount val="1"/>
                <c:pt idx="0">
                  <c:v>si-sharpin#2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Results!$E$39:$E$43</c:f>
                <c:numCache>
                  <c:formatCode>General</c:formatCode>
                  <c:ptCount val="5"/>
                  <c:pt idx="0">
                    <c:v>5.5521560449325998E-2</c:v>
                  </c:pt>
                  <c:pt idx="1">
                    <c:v>0.126901967101408</c:v>
                  </c:pt>
                  <c:pt idx="2">
                    <c:v>0.15099557227281099</c:v>
                  </c:pt>
                  <c:pt idx="3">
                    <c:v>7.3443149848797504E-2</c:v>
                  </c:pt>
                  <c:pt idx="4">
                    <c:v>0.207460558489823</c:v>
                  </c:pt>
                </c:numCache>
              </c:numRef>
            </c:plus>
          </c:errBars>
          <c:cat>
            <c:strRef>
              <c:f>Results!$L$58:$L$62</c:f>
              <c:strCache>
                <c:ptCount val="5"/>
                <c:pt idx="0">
                  <c:v>sharpin</c:v>
                </c:pt>
                <c:pt idx="1">
                  <c:v>p21</c:v>
                </c:pt>
                <c:pt idx="2">
                  <c:v>cdc25a</c:v>
                </c:pt>
                <c:pt idx="3">
                  <c:v>c-myc</c:v>
                </c:pt>
                <c:pt idx="4">
                  <c:v>cyclins</c:v>
                </c:pt>
              </c:strCache>
            </c:strRef>
          </c:cat>
          <c:val>
            <c:numRef>
              <c:f>Results!$O$58:$O$62</c:f>
              <c:numCache>
                <c:formatCode>General</c:formatCode>
                <c:ptCount val="5"/>
                <c:pt idx="0">
                  <c:v>0.53566088639343401</c:v>
                </c:pt>
                <c:pt idx="1">
                  <c:v>0.50257425871286099</c:v>
                </c:pt>
                <c:pt idx="2">
                  <c:v>1.1234788226442951</c:v>
                </c:pt>
                <c:pt idx="3">
                  <c:v>0.76780535502712999</c:v>
                </c:pt>
                <c:pt idx="4">
                  <c:v>0.92317271011222901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3026704"/>
        <c:axId val="1143028880"/>
      </c:barChart>
      <c:catAx>
        <c:axId val="1143026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zh-CN" altLang="en-US" sz="1000" b="1" kern="1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pPr>
            <a:endParaRPr lang="en-US"/>
          </a:p>
        </c:txPr>
        <c:crossAx val="1143028880"/>
        <c:crosses val="autoZero"/>
        <c:auto val="1"/>
        <c:lblAlgn val="ctr"/>
        <c:lblOffset val="100"/>
        <c:noMultiLvlLbl val="0"/>
      </c:catAx>
      <c:valAx>
        <c:axId val="11430288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zh-CN" altLang="en-US" sz="1000" b="1" kern="1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pPr>
            <a:endParaRPr lang="en-US"/>
          </a:p>
        </c:txPr>
        <c:crossAx val="11430267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09597792026152"/>
          <c:y val="0"/>
          <c:w val="0.59323203053541995"/>
          <c:h val="0.20858438578423399"/>
        </c:manualLayout>
      </c:layout>
      <c:overlay val="0"/>
      <c:txPr>
        <a:bodyPr/>
        <a:lstStyle/>
        <a:p>
          <a:pPr>
            <a:defRPr lang="zh-CN" altLang="en-US" sz="1000" b="1" kern="120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5113517060367498E-2"/>
          <c:y val="0.108751823649268"/>
          <c:w val="0.62179398817701903"/>
          <c:h val="0.7662116264181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Results!$M$58</c:f>
              <c:strCache>
                <c:ptCount val="1"/>
                <c:pt idx="0">
                  <c:v>si-control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Results!$M$48:$M$52</c:f>
                <c:numCache>
                  <c:formatCode>General</c:formatCode>
                  <c:ptCount val="5"/>
                  <c:pt idx="0">
                    <c:v>4.39201108870899E-2</c:v>
                  </c:pt>
                  <c:pt idx="1">
                    <c:v>0.103387041837</c:v>
                  </c:pt>
                  <c:pt idx="2">
                    <c:v>0.16393959562030799</c:v>
                  </c:pt>
                  <c:pt idx="3">
                    <c:v>6.1339996386000399E-2</c:v>
                  </c:pt>
                  <c:pt idx="4">
                    <c:v>0.133026096117556</c:v>
                  </c:pt>
                </c:numCache>
              </c:numRef>
            </c:plus>
            <c:minus>
              <c:numRef>
                <c:f>Results!$N$32:$N$36</c:f>
                <c:numCache>
                  <c:formatCode>General</c:formatCode>
                  <c:ptCount val="5"/>
                  <c:pt idx="0">
                    <c:v>4.39201108870899E-2</c:v>
                  </c:pt>
                  <c:pt idx="1">
                    <c:v>0.44103387041837</c:v>
                  </c:pt>
                  <c:pt idx="2">
                    <c:v>0.16393959562030799</c:v>
                  </c:pt>
                  <c:pt idx="3">
                    <c:v>6.1339996386000399E-2</c:v>
                  </c:pt>
                  <c:pt idx="4">
                    <c:v>0.33026096117556702</c:v>
                  </c:pt>
                </c:numCache>
              </c:numRef>
            </c:minus>
          </c:errBars>
          <c:cat>
            <c:strRef>
              <c:f>Results!$L$59:$L$63</c:f>
              <c:strCache>
                <c:ptCount val="5"/>
                <c:pt idx="0">
                  <c:v>sharpin</c:v>
                </c:pt>
                <c:pt idx="1">
                  <c:v>p21</c:v>
                </c:pt>
                <c:pt idx="2">
                  <c:v>cdc25a</c:v>
                </c:pt>
                <c:pt idx="3">
                  <c:v>c-myc</c:v>
                </c:pt>
                <c:pt idx="4">
                  <c:v>cyclins</c:v>
                </c:pt>
              </c:strCache>
            </c:strRef>
          </c:cat>
          <c:val>
            <c:numRef>
              <c:f>Results!$M$59:$M$63</c:f>
              <c:numCache>
                <c:formatCode>General</c:formatCode>
                <c:ptCount val="5"/>
                <c:pt idx="0">
                  <c:v>1.000000029824097</c:v>
                </c:pt>
                <c:pt idx="1">
                  <c:v>1.0000002560352119</c:v>
                </c:pt>
                <c:pt idx="2">
                  <c:v>1.0000000958661219</c:v>
                </c:pt>
                <c:pt idx="3">
                  <c:v>1.000000004927142</c:v>
                </c:pt>
                <c:pt idx="4">
                  <c:v>0.99999995667118202</c:v>
                </c:pt>
              </c:numCache>
            </c:numRef>
          </c:val>
        </c:ser>
        <c:ser>
          <c:idx val="1"/>
          <c:order val="1"/>
          <c:tx>
            <c:strRef>
              <c:f>Results!$N$58</c:f>
              <c:strCache>
                <c:ptCount val="1"/>
                <c:pt idx="0">
                  <c:v>si-sharpin#1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Results!$N$48:$N$52</c:f>
                <c:numCache>
                  <c:formatCode>General</c:formatCode>
                  <c:ptCount val="5"/>
                  <c:pt idx="0">
                    <c:v>7.8199416649812295E-2</c:v>
                  </c:pt>
                  <c:pt idx="1">
                    <c:v>0.144383733521809</c:v>
                  </c:pt>
                  <c:pt idx="2">
                    <c:v>0.25062252794053302</c:v>
                  </c:pt>
                  <c:pt idx="3">
                    <c:v>9.3987053849383106E-2</c:v>
                  </c:pt>
                  <c:pt idx="4">
                    <c:v>4.2957916943653002E-2</c:v>
                  </c:pt>
                </c:numCache>
              </c:numRef>
            </c:plus>
            <c:minus>
              <c:numRef>
                <c:f>Results!$O$32:$O$36</c:f>
                <c:numCache>
                  <c:formatCode>General</c:formatCode>
                  <c:ptCount val="5"/>
                  <c:pt idx="0">
                    <c:v>7.8199416649812295E-2</c:v>
                  </c:pt>
                  <c:pt idx="1">
                    <c:v>0.144383733521809</c:v>
                  </c:pt>
                  <c:pt idx="2">
                    <c:v>0.50622527940533701</c:v>
                  </c:pt>
                  <c:pt idx="3">
                    <c:v>9.3987053849383106E-2</c:v>
                  </c:pt>
                  <c:pt idx="4">
                    <c:v>4.2957916943653002E-2</c:v>
                  </c:pt>
                </c:numCache>
              </c:numRef>
            </c:minus>
          </c:errBars>
          <c:cat>
            <c:strRef>
              <c:f>Results!$L$59:$L$63</c:f>
              <c:strCache>
                <c:ptCount val="5"/>
                <c:pt idx="0">
                  <c:v>sharpin</c:v>
                </c:pt>
                <c:pt idx="1">
                  <c:v>p21</c:v>
                </c:pt>
                <c:pt idx="2">
                  <c:v>cdc25a</c:v>
                </c:pt>
                <c:pt idx="3">
                  <c:v>c-myc</c:v>
                </c:pt>
                <c:pt idx="4">
                  <c:v>cyclins</c:v>
                </c:pt>
              </c:strCache>
            </c:strRef>
          </c:cat>
          <c:val>
            <c:numRef>
              <c:f>Results!$N$59:$N$63</c:f>
              <c:numCache>
                <c:formatCode>General</c:formatCode>
                <c:ptCount val="5"/>
                <c:pt idx="0">
                  <c:v>9.2089291801192394E-2</c:v>
                </c:pt>
                <c:pt idx="1">
                  <c:v>1.0280362655456281</c:v>
                </c:pt>
                <c:pt idx="2">
                  <c:v>1.235747685052756</c:v>
                </c:pt>
                <c:pt idx="3">
                  <c:v>0.994092392117502</c:v>
                </c:pt>
                <c:pt idx="4">
                  <c:v>1.156884488387881</c:v>
                </c:pt>
              </c:numCache>
            </c:numRef>
          </c:val>
        </c:ser>
        <c:ser>
          <c:idx val="2"/>
          <c:order val="2"/>
          <c:tx>
            <c:strRef>
              <c:f>Results!$O$58</c:f>
              <c:strCache>
                <c:ptCount val="1"/>
                <c:pt idx="0">
                  <c:v>si-sharpin#2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Results!$O$48:$O$52</c:f>
                <c:numCache>
                  <c:formatCode>General</c:formatCode>
                  <c:ptCount val="5"/>
                  <c:pt idx="0">
                    <c:v>7.9826832682105206E-2</c:v>
                  </c:pt>
                  <c:pt idx="1">
                    <c:v>5.56391047906971E-2</c:v>
                  </c:pt>
                  <c:pt idx="2">
                    <c:v>5.2828101327243901E-2</c:v>
                  </c:pt>
                  <c:pt idx="3">
                    <c:v>0.264704109587998</c:v>
                  </c:pt>
                  <c:pt idx="4">
                    <c:v>8.0544831025429503E-2</c:v>
                  </c:pt>
                </c:numCache>
              </c:numRef>
            </c:plus>
            <c:minus>
              <c:numRef>
                <c:f>Results!$P$32:$P$36</c:f>
                <c:numCache>
                  <c:formatCode>General</c:formatCode>
                  <c:ptCount val="5"/>
                  <c:pt idx="0">
                    <c:v>7.9826832682105206E-2</c:v>
                  </c:pt>
                  <c:pt idx="1">
                    <c:v>5.56391047906971E-2</c:v>
                  </c:pt>
                  <c:pt idx="2">
                    <c:v>5.2828101327243901E-2</c:v>
                  </c:pt>
                  <c:pt idx="3">
                    <c:v>0.264704109587998</c:v>
                  </c:pt>
                  <c:pt idx="4">
                    <c:v>8.0544831025429503E-2</c:v>
                  </c:pt>
                </c:numCache>
              </c:numRef>
            </c:minus>
          </c:errBars>
          <c:cat>
            <c:strRef>
              <c:f>Results!$L$59:$L$63</c:f>
              <c:strCache>
                <c:ptCount val="5"/>
                <c:pt idx="0">
                  <c:v>sharpin</c:v>
                </c:pt>
                <c:pt idx="1">
                  <c:v>p21</c:v>
                </c:pt>
                <c:pt idx="2">
                  <c:v>cdc25a</c:v>
                </c:pt>
                <c:pt idx="3">
                  <c:v>c-myc</c:v>
                </c:pt>
                <c:pt idx="4">
                  <c:v>cyclins</c:v>
                </c:pt>
              </c:strCache>
            </c:strRef>
          </c:cat>
          <c:val>
            <c:numRef>
              <c:f>Results!$O$59:$O$63</c:f>
              <c:numCache>
                <c:formatCode>General</c:formatCode>
                <c:ptCount val="5"/>
                <c:pt idx="0">
                  <c:v>0.3846622709459</c:v>
                </c:pt>
                <c:pt idx="1">
                  <c:v>0.36262678239359603</c:v>
                </c:pt>
                <c:pt idx="2">
                  <c:v>0.87419264653853201</c:v>
                </c:pt>
                <c:pt idx="3">
                  <c:v>0.84612170826692701</c:v>
                </c:pt>
                <c:pt idx="4">
                  <c:v>1.1808853433580051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3026160"/>
        <c:axId val="1143037040"/>
      </c:barChart>
      <c:catAx>
        <c:axId val="1143026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1143037040"/>
        <c:crosses val="autoZero"/>
        <c:auto val="1"/>
        <c:lblAlgn val="ctr"/>
        <c:lblOffset val="100"/>
        <c:noMultiLvlLbl val="0"/>
      </c:catAx>
      <c:valAx>
        <c:axId val="11430370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11430261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04849674295562"/>
          <c:y val="4.4925638200296698E-3"/>
          <c:w val="0.58851642805094195"/>
          <c:h val="0.218476644977808"/>
        </c:manualLayout>
      </c:layout>
      <c:overlay val="0"/>
      <c:txPr>
        <a:bodyPr/>
        <a:lstStyle/>
        <a:p>
          <a:pPr>
            <a:defRPr sz="1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lang="zh-CN" altLang="en-US" sz="1400" b="1" kern="1200">
          <a:solidFill>
            <a:schemeClr val="tx1"/>
          </a:solidFill>
          <a:latin typeface="Arial" panose="020B0604020202020204" pitchFamily="34" charset="0"/>
          <a:ea typeface="Arial Unicode MS" panose="020B0604020202020204" pitchFamily="34" charset="-122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6071741032370905E-2"/>
          <c:y val="7.45487022455526E-2"/>
          <c:w val="0.69512497476277002"/>
          <c:h val="0.8094714202391369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rescue补图!$M$9:$M$11</c:f>
                <c:numCache>
                  <c:formatCode>General</c:formatCode>
                  <c:ptCount val="3"/>
                  <c:pt idx="0">
                    <c:v>2</c:v>
                  </c:pt>
                  <c:pt idx="1">
                    <c:v>3</c:v>
                  </c:pt>
                  <c:pt idx="2">
                    <c:v>6</c:v>
                  </c:pt>
                </c:numCache>
              </c:numRef>
            </c:plus>
            <c:minus>
              <c:numRef>
                <c:f>rescue补图!$M$9:$M$11</c:f>
                <c:numCache>
                  <c:formatCode>General</c:formatCode>
                  <c:ptCount val="3"/>
                  <c:pt idx="0">
                    <c:v>2</c:v>
                  </c:pt>
                  <c:pt idx="1">
                    <c:v>3</c:v>
                  </c:pt>
                  <c:pt idx="2">
                    <c:v>6</c:v>
                  </c:pt>
                </c:numCache>
              </c:numRef>
            </c:minus>
          </c:errBars>
          <c:cat>
            <c:strRef>
              <c:f>rescue补图!$I$4:$K$4</c:f>
              <c:strCache>
                <c:ptCount val="3"/>
                <c:pt idx="0">
                  <c:v>siControl</c:v>
                </c:pt>
                <c:pt idx="1">
                  <c:v>siSHARPIN</c:v>
                </c:pt>
                <c:pt idx="2">
                  <c:v>siSHARPIN+siYAP</c:v>
                </c:pt>
              </c:strCache>
            </c:strRef>
          </c:cat>
          <c:val>
            <c:numRef>
              <c:f>rescue补图!$I$5:$K$5</c:f>
              <c:numCache>
                <c:formatCode>General</c:formatCode>
                <c:ptCount val="3"/>
                <c:pt idx="0">
                  <c:v>20</c:v>
                </c:pt>
                <c:pt idx="1">
                  <c:v>90</c:v>
                </c:pt>
                <c:pt idx="2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3029424"/>
        <c:axId val="1143029968"/>
      </c:barChart>
      <c:catAx>
        <c:axId val="1143029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43029968"/>
        <c:crosses val="autoZero"/>
        <c:auto val="1"/>
        <c:lblAlgn val="ctr"/>
        <c:lblOffset val="100"/>
        <c:noMultiLvlLbl val="0"/>
      </c:catAx>
      <c:valAx>
        <c:axId val="11430299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430294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altLang="en-US" sz="10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1469774963275602E-2"/>
          <c:y val="0.336826385481579"/>
          <c:w val="0.77726574619280997"/>
          <c:h val="0.51327839248196405"/>
        </c:manualLayout>
      </c:layout>
      <c:lineChart>
        <c:grouping val="standard"/>
        <c:varyColors val="0"/>
        <c:ser>
          <c:idx val="0"/>
          <c:order val="0"/>
          <c:tx>
            <c:strRef>
              <c:f>rescue补图!$H$32</c:f>
              <c:strCache>
                <c:ptCount val="1"/>
                <c:pt idx="0">
                  <c:v>siControl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rescue补图!$R$19:$R$22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3.2006E-2</c:v>
                  </c:pt>
                  <c:pt idx="2">
                    <c:v>3.1449999999999999E-2</c:v>
                  </c:pt>
                  <c:pt idx="3">
                    <c:v>4.2512000000000001E-2</c:v>
                  </c:pt>
                </c:numCache>
              </c:numRef>
            </c:plus>
            <c:minus>
              <c:numRef>
                <c:f>rescue补图!$R$19:$R$22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3.2006E-2</c:v>
                  </c:pt>
                  <c:pt idx="2">
                    <c:v>3.1449999999999999E-2</c:v>
                  </c:pt>
                  <c:pt idx="3">
                    <c:v>4.2512000000000001E-2</c:v>
                  </c:pt>
                </c:numCache>
              </c:numRef>
            </c:minus>
          </c:errBars>
          <c:cat>
            <c:strRef>
              <c:f>rescue补图!$G$33:$G$35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rescue补图!$H$33:$H$35</c:f>
              <c:numCache>
                <c:formatCode>General</c:formatCode>
                <c:ptCount val="3"/>
                <c:pt idx="0">
                  <c:v>0</c:v>
                </c:pt>
                <c:pt idx="1">
                  <c:v>0.45</c:v>
                </c:pt>
                <c:pt idx="2">
                  <c:v>0.81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rescue补图!$I$32</c:f>
              <c:strCache>
                <c:ptCount val="1"/>
                <c:pt idx="0">
                  <c:v>siSHARPIN</c:v>
                </c:pt>
              </c:strCache>
            </c:strRef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rescue补图!$Q$19:$Q$22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3.1199999999999999E-2</c:v>
                  </c:pt>
                  <c:pt idx="2">
                    <c:v>3.1268999999999998E-2</c:v>
                  </c:pt>
                  <c:pt idx="3">
                    <c:v>2.1409000000000001E-2</c:v>
                  </c:pt>
                </c:numCache>
              </c:numRef>
            </c:plus>
            <c:minus>
              <c:numRef>
                <c:f>rescue补图!$Q$19:$Q$22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3.1199999999999999E-2</c:v>
                  </c:pt>
                  <c:pt idx="2">
                    <c:v>3.1268999999999998E-2</c:v>
                  </c:pt>
                  <c:pt idx="3">
                    <c:v>2.1409000000000001E-2</c:v>
                  </c:pt>
                </c:numCache>
              </c:numRef>
            </c:minus>
          </c:errBars>
          <c:cat>
            <c:strRef>
              <c:f>rescue补图!$G$33:$G$35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rescue补图!$I$33:$I$35</c:f>
              <c:numCache>
                <c:formatCode>General</c:formatCode>
                <c:ptCount val="3"/>
                <c:pt idx="0">
                  <c:v>0</c:v>
                </c:pt>
                <c:pt idx="1">
                  <c:v>0.72</c:v>
                </c:pt>
                <c:pt idx="2">
                  <c:v>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rescue补图!$J$32</c:f>
              <c:strCache>
                <c:ptCount val="1"/>
                <c:pt idx="0">
                  <c:v>siSHARPIN+siYAP</c:v>
                </c:pt>
              </c:strCache>
            </c:strRef>
          </c:tx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  <c:marker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rescue补图!$P$19:$P$22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3.1360554999999998E-2</c:v>
                  </c:pt>
                  <c:pt idx="2">
                    <c:v>4.0340000000000001E-2</c:v>
                  </c:pt>
                  <c:pt idx="3">
                    <c:v>6.0356E-2</c:v>
                  </c:pt>
                </c:numCache>
              </c:numRef>
            </c:plus>
            <c:minus>
              <c:numRef>
                <c:f>rescue补图!$P$19:$P$22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3.1360554999999998E-2</c:v>
                  </c:pt>
                  <c:pt idx="2">
                    <c:v>4.0340000000000001E-2</c:v>
                  </c:pt>
                  <c:pt idx="3">
                    <c:v>6.0356E-2</c:v>
                  </c:pt>
                </c:numCache>
              </c:numRef>
            </c:minus>
          </c:errBars>
          <c:cat>
            <c:strRef>
              <c:f>rescue补图!$G$33:$G$35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rescue补图!$J$33:$J$35</c:f>
              <c:numCache>
                <c:formatCode>General</c:formatCode>
                <c:ptCount val="3"/>
                <c:pt idx="0">
                  <c:v>0</c:v>
                </c:pt>
                <c:pt idx="1">
                  <c:v>0.27</c:v>
                </c:pt>
                <c:pt idx="2">
                  <c:v>0.72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2320560"/>
        <c:axId val="1272321104"/>
      </c:lineChart>
      <c:catAx>
        <c:axId val="12723205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72321104"/>
        <c:crosses val="autoZero"/>
        <c:auto val="1"/>
        <c:lblAlgn val="ctr"/>
        <c:lblOffset val="100"/>
        <c:noMultiLvlLbl val="0"/>
      </c:catAx>
      <c:valAx>
        <c:axId val="12723211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723205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698614762968699"/>
          <c:y val="0.33263696705283002"/>
          <c:w val="0.41291862632547"/>
          <c:h val="0.236989282589676"/>
        </c:manualLayout>
      </c:layout>
      <c:overlay val="0"/>
      <c:txPr>
        <a:bodyPr/>
        <a:lstStyle/>
        <a:p>
          <a:pPr>
            <a:defRPr lang="zh-CN" altLang="en-US" sz="1000" b="1"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lang="zh-CN" altLang="en-US" sz="10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'灰度值-P53'!$L$3</c:f>
              <c:strCache>
                <c:ptCount val="1"/>
                <c:pt idx="0">
                  <c:v>siControl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'灰度值-P53'!$Q$4:$Q$7</c:f>
                <c:numCache>
                  <c:formatCode>General</c:formatCode>
                  <c:ptCount val="4"/>
                  <c:pt idx="0">
                    <c:v>4.0566999999999999E-2</c:v>
                  </c:pt>
                  <c:pt idx="1">
                    <c:v>4.2006000000000002E-2</c:v>
                  </c:pt>
                  <c:pt idx="2">
                    <c:v>3.1449999999999999E-2</c:v>
                  </c:pt>
                  <c:pt idx="3">
                    <c:v>4.2512000000000001E-2</c:v>
                  </c:pt>
                </c:numCache>
              </c:numRef>
            </c:plus>
            <c:minus>
              <c:numRef>
                <c:f>'灰度值-P53'!$Q$4:$Q$7</c:f>
                <c:numCache>
                  <c:formatCode>General</c:formatCode>
                  <c:ptCount val="4"/>
                  <c:pt idx="0">
                    <c:v>4.0566999999999999E-2</c:v>
                  </c:pt>
                  <c:pt idx="1">
                    <c:v>4.2006000000000002E-2</c:v>
                  </c:pt>
                  <c:pt idx="2">
                    <c:v>3.1449999999999999E-2</c:v>
                  </c:pt>
                  <c:pt idx="3">
                    <c:v>4.2512000000000001E-2</c:v>
                  </c:pt>
                </c:numCache>
              </c:numRef>
            </c:minus>
          </c:errBars>
          <c:cat>
            <c:strRef>
              <c:f>'灰度值-P53'!$K$4:$K$7</c:f>
              <c:strCache>
                <c:ptCount val="4"/>
                <c:pt idx="0">
                  <c:v>0h</c:v>
                </c:pt>
                <c:pt idx="1">
                  <c:v>3h</c:v>
                </c:pt>
                <c:pt idx="2">
                  <c:v>6h</c:v>
                </c:pt>
                <c:pt idx="3">
                  <c:v>9h</c:v>
                </c:pt>
              </c:strCache>
            </c:strRef>
          </c:cat>
          <c:val>
            <c:numRef>
              <c:f>'灰度值-P53'!$L$4:$L$7</c:f>
              <c:numCache>
                <c:formatCode>General</c:formatCode>
                <c:ptCount val="4"/>
                <c:pt idx="0">
                  <c:v>1</c:v>
                </c:pt>
                <c:pt idx="1">
                  <c:v>0.110556</c:v>
                </c:pt>
                <c:pt idx="2">
                  <c:v>1.9104E-3</c:v>
                </c:pt>
                <c:pt idx="3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'灰度值-P53'!$M$3</c:f>
              <c:strCache>
                <c:ptCount val="1"/>
                <c:pt idx="0">
                  <c:v>siSHARPIN</c:v>
                </c:pt>
              </c:strCache>
            </c:strRef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'灰度值-P53'!$P$4:$P$7</c:f>
                <c:numCache>
                  <c:formatCode>General</c:formatCode>
                  <c:ptCount val="4"/>
                  <c:pt idx="0">
                    <c:v>2.2367890000000001E-2</c:v>
                  </c:pt>
                  <c:pt idx="1">
                    <c:v>4.3312000000000003E-2</c:v>
                  </c:pt>
                  <c:pt idx="2">
                    <c:v>3.1268999999999998E-2</c:v>
                  </c:pt>
                  <c:pt idx="3">
                    <c:v>4.2521409000000003E-2</c:v>
                  </c:pt>
                </c:numCache>
              </c:numRef>
            </c:plus>
            <c:minus>
              <c:numRef>
                <c:f>'灰度值-P53'!$P$4:$P$7</c:f>
                <c:numCache>
                  <c:formatCode>General</c:formatCode>
                  <c:ptCount val="4"/>
                  <c:pt idx="0">
                    <c:v>2.2367890000000001E-2</c:v>
                  </c:pt>
                  <c:pt idx="1">
                    <c:v>4.3312000000000003E-2</c:v>
                  </c:pt>
                  <c:pt idx="2">
                    <c:v>3.1268999999999998E-2</c:v>
                  </c:pt>
                  <c:pt idx="3">
                    <c:v>4.2521409000000003E-2</c:v>
                  </c:pt>
                </c:numCache>
              </c:numRef>
            </c:minus>
          </c:errBars>
          <c:cat>
            <c:strRef>
              <c:f>'灰度值-P53'!$K$4:$K$7</c:f>
              <c:strCache>
                <c:ptCount val="4"/>
                <c:pt idx="0">
                  <c:v>0h</c:v>
                </c:pt>
                <c:pt idx="1">
                  <c:v>3h</c:v>
                </c:pt>
                <c:pt idx="2">
                  <c:v>6h</c:v>
                </c:pt>
                <c:pt idx="3">
                  <c:v>9h</c:v>
                </c:pt>
              </c:strCache>
            </c:strRef>
          </c:cat>
          <c:val>
            <c:numRef>
              <c:f>'灰度值-P53'!$M$4:$M$7</c:f>
              <c:numCache>
                <c:formatCode>General</c:formatCode>
                <c:ptCount val="4"/>
                <c:pt idx="0">
                  <c:v>1</c:v>
                </c:pt>
                <c:pt idx="1">
                  <c:v>1.1769339199999999E-2</c:v>
                </c:pt>
                <c:pt idx="2">
                  <c:v>7.1189959999999998E-4</c:v>
                </c:pt>
                <c:pt idx="3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2308592"/>
        <c:axId val="1272318928"/>
      </c:lineChart>
      <c:catAx>
        <c:axId val="12723085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72318928"/>
        <c:crosses val="autoZero"/>
        <c:auto val="1"/>
        <c:lblAlgn val="ctr"/>
        <c:lblOffset val="100"/>
        <c:noMultiLvlLbl val="0"/>
      </c:catAx>
      <c:valAx>
        <c:axId val="1272318928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127230859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46742699721656"/>
          <c:y val="0.240356882473024"/>
          <c:w val="0.50603529685697102"/>
          <c:h val="0.167434383202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lang="zh-CN" altLang="en-US" sz="1000" b="1" kern="1200">
          <a:solidFill>
            <a:schemeClr val="tx1"/>
          </a:solidFill>
          <a:latin typeface="Arial" panose="020B0604020202020204" pitchFamily="34" charset="0"/>
          <a:ea typeface="Arial Unicode MS" panose="020B0604020202020204" pitchFamily="34" charset="-122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9591829988981"/>
          <c:y val="6.7435317644444701E-2"/>
          <c:w val="0.64811801387039103"/>
          <c:h val="0.80270901272407602"/>
        </c:manualLayout>
      </c:layout>
      <c:lineChart>
        <c:grouping val="standard"/>
        <c:varyColors val="0"/>
        <c:ser>
          <c:idx val="0"/>
          <c:order val="0"/>
          <c:tx>
            <c:strRef>
              <c:f>'灰度值-P53'!$D$3</c:f>
              <c:strCache>
                <c:ptCount val="1"/>
                <c:pt idx="0">
                  <c:v>siControl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'灰度值-P53'!$A$11:$A$14</c:f>
                <c:numCache>
                  <c:formatCode>General</c:formatCode>
                  <c:ptCount val="4"/>
                  <c:pt idx="0">
                    <c:v>5.236789E-2</c:v>
                  </c:pt>
                  <c:pt idx="1">
                    <c:v>4.3312000000000003E-2</c:v>
                  </c:pt>
                  <c:pt idx="2">
                    <c:v>3.2689999999999997E-2</c:v>
                  </c:pt>
                  <c:pt idx="3">
                    <c:v>4.1409000000000001E-2</c:v>
                  </c:pt>
                </c:numCache>
              </c:numRef>
            </c:plus>
            <c:minus>
              <c:numRef>
                <c:f>'灰度值-P53'!$A$11:$A$14</c:f>
                <c:numCache>
                  <c:formatCode>General</c:formatCode>
                  <c:ptCount val="4"/>
                  <c:pt idx="0">
                    <c:v>5.236789E-2</c:v>
                  </c:pt>
                  <c:pt idx="1">
                    <c:v>4.3312000000000003E-2</c:v>
                  </c:pt>
                  <c:pt idx="2">
                    <c:v>3.2689999999999997E-2</c:v>
                  </c:pt>
                  <c:pt idx="3">
                    <c:v>4.1409000000000001E-2</c:v>
                  </c:pt>
                </c:numCache>
              </c:numRef>
            </c:minus>
          </c:errBars>
          <c:cat>
            <c:strRef>
              <c:f>'灰度值-P53'!$C$4:$C$7</c:f>
              <c:strCache>
                <c:ptCount val="4"/>
                <c:pt idx="0">
                  <c:v>0h</c:v>
                </c:pt>
                <c:pt idx="1">
                  <c:v>3h</c:v>
                </c:pt>
                <c:pt idx="2">
                  <c:v>6h</c:v>
                </c:pt>
                <c:pt idx="3">
                  <c:v>9h</c:v>
                </c:pt>
              </c:strCache>
            </c:strRef>
          </c:cat>
          <c:val>
            <c:numRef>
              <c:f>'灰度值-P53'!$D$4:$D$7</c:f>
              <c:numCache>
                <c:formatCode>General</c:formatCode>
                <c:ptCount val="4"/>
                <c:pt idx="0">
                  <c:v>1</c:v>
                </c:pt>
                <c:pt idx="1">
                  <c:v>0.38531068217421</c:v>
                </c:pt>
                <c:pt idx="2">
                  <c:v>0.20758409345659801</c:v>
                </c:pt>
                <c:pt idx="3">
                  <c:v>0.104796986244082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'灰度值-P53'!$E$3</c:f>
              <c:strCache>
                <c:ptCount val="1"/>
                <c:pt idx="0">
                  <c:v>siSHARPIN</c:v>
                </c:pt>
              </c:strCache>
            </c:strRef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'灰度值-P53'!$B$11:$B$14</c:f>
                <c:numCache>
                  <c:formatCode>General</c:formatCode>
                  <c:ptCount val="4"/>
                  <c:pt idx="0">
                    <c:v>4.0566999999999999E-2</c:v>
                  </c:pt>
                  <c:pt idx="1">
                    <c:v>5.2005999999999997E-2</c:v>
                  </c:pt>
                  <c:pt idx="2">
                    <c:v>4.3145000000000003E-2</c:v>
                  </c:pt>
                  <c:pt idx="3">
                    <c:v>3.2511999999999999E-2</c:v>
                  </c:pt>
                </c:numCache>
              </c:numRef>
            </c:plus>
            <c:minus>
              <c:numRef>
                <c:f>'灰度值-P53'!$B$11:$B$14</c:f>
                <c:numCache>
                  <c:formatCode>General</c:formatCode>
                  <c:ptCount val="4"/>
                  <c:pt idx="0">
                    <c:v>4.0566999999999999E-2</c:v>
                  </c:pt>
                  <c:pt idx="1">
                    <c:v>5.2005999999999997E-2</c:v>
                  </c:pt>
                  <c:pt idx="2">
                    <c:v>4.3145000000000003E-2</c:v>
                  </c:pt>
                  <c:pt idx="3">
                    <c:v>3.2511999999999999E-2</c:v>
                  </c:pt>
                </c:numCache>
              </c:numRef>
            </c:minus>
          </c:errBars>
          <c:cat>
            <c:strRef>
              <c:f>'灰度值-P53'!$C$4:$C$7</c:f>
              <c:strCache>
                <c:ptCount val="4"/>
                <c:pt idx="0">
                  <c:v>0h</c:v>
                </c:pt>
                <c:pt idx="1">
                  <c:v>3h</c:v>
                </c:pt>
                <c:pt idx="2">
                  <c:v>6h</c:v>
                </c:pt>
                <c:pt idx="3">
                  <c:v>9h</c:v>
                </c:pt>
              </c:strCache>
            </c:strRef>
          </c:cat>
          <c:val>
            <c:numRef>
              <c:f>'灰度值-P53'!$E$4:$E$7</c:f>
              <c:numCache>
                <c:formatCode>General</c:formatCode>
                <c:ptCount val="4"/>
                <c:pt idx="0">
                  <c:v>1</c:v>
                </c:pt>
                <c:pt idx="1">
                  <c:v>0.76653657308321699</c:v>
                </c:pt>
                <c:pt idx="2">
                  <c:v>0.52938303835883305</c:v>
                </c:pt>
                <c:pt idx="3">
                  <c:v>0.15802394693772101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2322192"/>
        <c:axId val="1272315664"/>
      </c:lineChart>
      <c:catAx>
        <c:axId val="12723221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72315664"/>
        <c:crosses val="autoZero"/>
        <c:auto val="1"/>
        <c:lblAlgn val="ctr"/>
        <c:lblOffset val="100"/>
        <c:noMultiLvlLbl val="0"/>
      </c:catAx>
      <c:valAx>
        <c:axId val="12723156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7232219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9470153268147701"/>
          <c:y val="0.120192119176301"/>
          <c:w val="0.36152205154726302"/>
          <c:h val="0.15799285505978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lang="zh-CN" altLang="en-US" sz="1000" b="1" kern="1200">
          <a:solidFill>
            <a:schemeClr val="tx1"/>
          </a:solidFill>
          <a:latin typeface="Arial" panose="020B0604020202020204" pitchFamily="34" charset="0"/>
          <a:ea typeface="Arial Unicode MS" panose="020B0604020202020204" pitchFamily="34" charset="-122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A93EA-577E-44A4-94F4-FDD6AECEE251}" type="datetimeFigureOut">
              <a:rPr lang="zh-CN" altLang="en-US" smtClean="0"/>
              <a:t>2019/12/10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6F5FD-EFD9-4922-9B3B-78DE698B6F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292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6EE1E-9233-43D8-ADCF-3A3295C04E8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7272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E223-EEEB-4987-A6CD-AC94D58740D1}" type="datetimeFigureOut">
              <a:rPr lang="zh-CN" altLang="en-US" smtClean="0"/>
              <a:t>2019/12/10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82E91-B8C9-408C-AEBD-5AA45D3351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973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E223-EEEB-4987-A6CD-AC94D58740D1}" type="datetimeFigureOut">
              <a:rPr lang="zh-CN" altLang="en-US" smtClean="0"/>
              <a:t>2019/12/10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82E91-B8C9-408C-AEBD-5AA45D3351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44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E223-EEEB-4987-A6CD-AC94D58740D1}" type="datetimeFigureOut">
              <a:rPr lang="zh-CN" altLang="en-US" smtClean="0"/>
              <a:t>2019/12/10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82E91-B8C9-408C-AEBD-5AA45D3351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0383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E223-EEEB-4987-A6CD-AC94D58740D1}" type="datetimeFigureOut">
              <a:rPr lang="zh-CN" altLang="en-US" smtClean="0"/>
              <a:t>2019/12/10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82E91-B8C9-408C-AEBD-5AA45D3351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6165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E223-EEEB-4987-A6CD-AC94D58740D1}" type="datetimeFigureOut">
              <a:rPr lang="zh-CN" altLang="en-US" smtClean="0"/>
              <a:t>2019/12/10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82E91-B8C9-408C-AEBD-5AA45D3351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898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E223-EEEB-4987-A6CD-AC94D58740D1}" type="datetimeFigureOut">
              <a:rPr lang="zh-CN" altLang="en-US" smtClean="0"/>
              <a:t>2019/12/10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82E91-B8C9-408C-AEBD-5AA45D3351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879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E223-EEEB-4987-A6CD-AC94D58740D1}" type="datetimeFigureOut">
              <a:rPr lang="zh-CN" altLang="en-US" smtClean="0"/>
              <a:t>2019/12/10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82E91-B8C9-408C-AEBD-5AA45D3351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0521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E223-EEEB-4987-A6CD-AC94D58740D1}" type="datetimeFigureOut">
              <a:rPr lang="zh-CN" altLang="en-US" smtClean="0"/>
              <a:t>2019/12/10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82E91-B8C9-408C-AEBD-5AA45D3351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7200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E223-EEEB-4987-A6CD-AC94D58740D1}" type="datetimeFigureOut">
              <a:rPr lang="zh-CN" altLang="en-US" smtClean="0"/>
              <a:t>2019/12/10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82E91-B8C9-408C-AEBD-5AA45D3351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0878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E223-EEEB-4987-A6CD-AC94D58740D1}" type="datetimeFigureOut">
              <a:rPr lang="zh-CN" altLang="en-US" smtClean="0"/>
              <a:t>2019/12/10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82E91-B8C9-408C-AEBD-5AA45D3351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9973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E223-EEEB-4987-A6CD-AC94D58740D1}" type="datetimeFigureOut">
              <a:rPr lang="zh-CN" altLang="en-US" smtClean="0"/>
              <a:t>2019/12/10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82E91-B8C9-408C-AEBD-5AA45D3351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54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E223-EEEB-4987-A6CD-AC94D58740D1}" type="datetimeFigureOut">
              <a:rPr lang="zh-CN" altLang="en-US" smtClean="0"/>
              <a:t>2019/12/10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82E91-B8C9-408C-AEBD-5AA45D3351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06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4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chart" Target="../charts/chart5.xml"/><Relationship Id="rId10" Type="http://schemas.openxmlformats.org/officeDocument/2006/relationships/image" Target="../media/image8.jpeg"/><Relationship Id="rId19" Type="http://schemas.openxmlformats.org/officeDocument/2006/relationships/image" Target="../media/image15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7.jpe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chart" Target="../charts/chart7.xml"/><Relationship Id="rId2" Type="http://schemas.openxmlformats.org/officeDocument/2006/relationships/image" Target="../media/image16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microsoft.com/office/2007/relationships/hdphoto" Target="../media/hdphoto1.wdp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13" Type="http://schemas.openxmlformats.org/officeDocument/2006/relationships/image" Target="../media/image40.jpe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39.jpeg"/><Relationship Id="rId2" Type="http://schemas.openxmlformats.org/officeDocument/2006/relationships/image" Target="../media/image30.png"/><Relationship Id="rId16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11" Type="http://schemas.openxmlformats.org/officeDocument/2006/relationships/image" Target="../media/image38.jpeg"/><Relationship Id="rId5" Type="http://schemas.openxmlformats.org/officeDocument/2006/relationships/image" Target="../media/image33.png"/><Relationship Id="rId15" Type="http://schemas.openxmlformats.org/officeDocument/2006/relationships/image" Target="../media/image42.jpeg"/><Relationship Id="rId10" Type="http://schemas.openxmlformats.org/officeDocument/2006/relationships/image" Target="../media/image37.jpeg"/><Relationship Id="rId4" Type="http://schemas.openxmlformats.org/officeDocument/2006/relationships/image" Target="../media/image32.png"/><Relationship Id="rId9" Type="http://schemas.openxmlformats.org/officeDocument/2006/relationships/image" Target="../media/image36.jpeg"/><Relationship Id="rId14" Type="http://schemas.openxmlformats.org/officeDocument/2006/relationships/image" Target="../media/image4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7368990"/>
              </p:ext>
            </p:extLst>
          </p:nvPr>
        </p:nvGraphicFramePr>
        <p:xfrm>
          <a:off x="692696" y="737892"/>
          <a:ext cx="3438128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图表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7073359"/>
              </p:ext>
            </p:extLst>
          </p:nvPr>
        </p:nvGraphicFramePr>
        <p:xfrm>
          <a:off x="4499992" y="582424"/>
          <a:ext cx="3800475" cy="2805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4"/>
          <p:cNvSpPr txBox="1"/>
          <p:nvPr/>
        </p:nvSpPr>
        <p:spPr>
          <a:xfrm rot="10800000">
            <a:off x="4067944" y="1041656"/>
            <a:ext cx="461665" cy="19847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/>
              <a:t> 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absorbance(450 nm)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 rot="10800000">
            <a:off x="323528" y="1041657"/>
            <a:ext cx="461665" cy="19847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/>
              <a:t> 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absorbance(450 nm)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4919647"/>
              </p:ext>
            </p:extLst>
          </p:nvPr>
        </p:nvGraphicFramePr>
        <p:xfrm>
          <a:off x="132352" y="3953686"/>
          <a:ext cx="5256584" cy="2767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图表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0530705"/>
              </p:ext>
            </p:extLst>
          </p:nvPr>
        </p:nvGraphicFramePr>
        <p:xfrm>
          <a:off x="4499992" y="4088903"/>
          <a:ext cx="4644008" cy="2599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6"/>
          <p:cNvSpPr txBox="1"/>
          <p:nvPr/>
        </p:nvSpPr>
        <p:spPr>
          <a:xfrm rot="10800000">
            <a:off x="-52314" y="3953686"/>
            <a:ext cx="369332" cy="22904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200" dirty="0" smtClean="0"/>
              <a:t> </a:t>
            </a:r>
            <a:r>
              <a:rPr lang="en-US" altLang="zh-CN" sz="12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Relative</a:t>
            </a:r>
            <a:r>
              <a:rPr lang="en-US" altLang="zh-CN" sz="1200" dirty="0" smtClean="0"/>
              <a:t> </a:t>
            </a:r>
            <a:r>
              <a:rPr lang="en-US" altLang="zh-CN" sz="12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mRNA</a:t>
            </a:r>
            <a:r>
              <a:rPr lang="en-US" altLang="zh-CN" sz="1200" b="1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r>
              <a:rPr lang="en-US" altLang="zh-CN" sz="12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Level</a:t>
            </a:r>
            <a:endParaRPr lang="zh-CN" altLang="en-US" sz="12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TextBox 6"/>
          <p:cNvSpPr txBox="1"/>
          <p:nvPr/>
        </p:nvSpPr>
        <p:spPr>
          <a:xfrm rot="10800000">
            <a:off x="4161427" y="3953686"/>
            <a:ext cx="369332" cy="22904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200" dirty="0" smtClean="0"/>
              <a:t> </a:t>
            </a:r>
            <a:r>
              <a:rPr lang="en-US" altLang="zh-CN" sz="12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Relative</a:t>
            </a:r>
            <a:r>
              <a:rPr lang="en-US" altLang="zh-CN" sz="1200" dirty="0" smtClean="0"/>
              <a:t> </a:t>
            </a:r>
            <a:r>
              <a:rPr lang="en-US" altLang="zh-CN" sz="12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mRNA</a:t>
            </a:r>
            <a:r>
              <a:rPr lang="en-US" altLang="zh-CN" sz="1200" b="1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r>
              <a:rPr lang="en-US" altLang="zh-CN" sz="12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Level</a:t>
            </a:r>
            <a:endParaRPr lang="zh-CN" altLang="en-US" sz="12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7521" y="610411"/>
            <a:ext cx="44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  <p:sp>
        <p:nvSpPr>
          <p:cNvPr id="13" name="TextBox 1"/>
          <p:cNvSpPr txBox="1"/>
          <p:nvPr/>
        </p:nvSpPr>
        <p:spPr>
          <a:xfrm>
            <a:off x="3715514" y="795077"/>
            <a:ext cx="44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sp>
        <p:nvSpPr>
          <p:cNvPr id="14" name="TextBox 1"/>
          <p:cNvSpPr txBox="1"/>
          <p:nvPr/>
        </p:nvSpPr>
        <p:spPr>
          <a:xfrm>
            <a:off x="4279845" y="3808652"/>
            <a:ext cx="44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</a:t>
            </a:r>
            <a:endParaRPr lang="zh-CN" altLang="en-US" dirty="0"/>
          </a:p>
        </p:txBody>
      </p:sp>
      <p:sp>
        <p:nvSpPr>
          <p:cNvPr id="15" name="TextBox 1"/>
          <p:cNvSpPr txBox="1"/>
          <p:nvPr/>
        </p:nvSpPr>
        <p:spPr>
          <a:xfrm>
            <a:off x="18809" y="3719571"/>
            <a:ext cx="44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6" name="TextBox 14"/>
          <p:cNvSpPr txBox="1"/>
          <p:nvPr/>
        </p:nvSpPr>
        <p:spPr>
          <a:xfrm>
            <a:off x="159002" y="269032"/>
            <a:ext cx="3269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Supplementary</a:t>
            </a:r>
            <a:r>
              <a:rPr lang="zh-CN" altLang="en-US" dirty="0" smtClean="0"/>
              <a:t> </a:t>
            </a:r>
            <a:r>
              <a:rPr lang="en-US" altLang="zh-CN" dirty="0" smtClean="0"/>
              <a:t>Figure</a:t>
            </a:r>
            <a:r>
              <a:rPr lang="zh-CN" altLang="en-US" dirty="0" smtClean="0"/>
              <a:t> </a:t>
            </a:r>
            <a:r>
              <a:rPr lang="en-US" altLang="zh-CN" dirty="0" smtClean="0"/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121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E:\transwell-2019-11-13-109-rescue\19-11-13-9706-nc2-re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6" y="2986787"/>
            <a:ext cx="1098000" cy="81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transwell-2019-11-13-109-rescue\19-11-13-9706-nc3-re.jp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372" y="2986787"/>
            <a:ext cx="1098000" cy="81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:\transwell-2019-11-13-109-rescue\19-11-13-109-sish10-re.jpg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513" y="2986787"/>
            <a:ext cx="1098000" cy="81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4083" y="2677850"/>
            <a:ext cx="10644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siControl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96996" y="2677849"/>
            <a:ext cx="9295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1000" b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siSHARPIN</a:t>
            </a:r>
            <a:endParaRPr lang="zh-CN" altLang="en-US" sz="1000" b="1" dirty="0">
              <a:solidFill>
                <a:prstClr val="black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58998" y="2677848"/>
            <a:ext cx="14553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1000" b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siSHARPIN+siYAP</a:t>
            </a:r>
            <a:endParaRPr lang="zh-CN" altLang="en-US" sz="1000" b="1" dirty="0">
              <a:solidFill>
                <a:prstClr val="black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8225" y="4486185"/>
            <a:ext cx="3550851" cy="1794989"/>
            <a:chOff x="661109" y="4725144"/>
            <a:chExt cx="3550851" cy="1794989"/>
          </a:xfrm>
        </p:grpSpPr>
        <p:grpSp>
          <p:nvGrpSpPr>
            <p:cNvPr id="16" name="组合 15"/>
            <p:cNvGrpSpPr/>
            <p:nvPr/>
          </p:nvGrpSpPr>
          <p:grpSpPr>
            <a:xfrm>
              <a:off x="673801" y="4725144"/>
              <a:ext cx="1140965" cy="566012"/>
              <a:chOff x="488856" y="231645"/>
              <a:chExt cx="1110500" cy="832876"/>
            </a:xfrm>
          </p:grpSpPr>
          <p:pic>
            <p:nvPicPr>
              <p:cNvPr id="48" name="Picture 11" descr="E:\2019-10-13划痕\2019-10-13-nec-0h-si1-3用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8856" y="231646"/>
                <a:ext cx="1110500" cy="8328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9" name="直接连接符 48"/>
              <p:cNvCxnSpPr/>
              <p:nvPr/>
            </p:nvCxnSpPr>
            <p:spPr>
              <a:xfrm>
                <a:off x="899592" y="231646"/>
                <a:ext cx="0" cy="8249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>
                <a:off x="1195228" y="231645"/>
                <a:ext cx="0" cy="8249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/>
            <p:cNvGrpSpPr/>
            <p:nvPr/>
          </p:nvGrpSpPr>
          <p:grpSpPr>
            <a:xfrm>
              <a:off x="1856048" y="4725144"/>
              <a:ext cx="1142917" cy="565145"/>
              <a:chOff x="1697413" y="199015"/>
              <a:chExt cx="1112400" cy="831601"/>
            </a:xfrm>
          </p:grpSpPr>
          <p:pic>
            <p:nvPicPr>
              <p:cNvPr id="45" name="Picture 7" descr="E:\2019-10-13划痕\2019-10-13-nec-0h-si2-6用.jpg"/>
              <p:cNvPicPr>
                <a:picLocks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7413" y="199016"/>
                <a:ext cx="1112400" cy="831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6" name="直接连接符 45"/>
              <p:cNvCxnSpPr/>
              <p:nvPr/>
            </p:nvCxnSpPr>
            <p:spPr>
              <a:xfrm>
                <a:off x="2123728" y="199015"/>
                <a:ext cx="0" cy="8249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2423592" y="199016"/>
                <a:ext cx="0" cy="8249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/>
            <p:cNvGrpSpPr/>
            <p:nvPr/>
          </p:nvGrpSpPr>
          <p:grpSpPr>
            <a:xfrm>
              <a:off x="3058431" y="4726441"/>
              <a:ext cx="1142917" cy="565145"/>
              <a:chOff x="2910398" y="211657"/>
              <a:chExt cx="1112400" cy="831600"/>
            </a:xfrm>
          </p:grpSpPr>
          <p:pic>
            <p:nvPicPr>
              <p:cNvPr id="42" name="Picture 26" descr="E:\2019-10-13划痕\2019-10-13-nec-0h-si1-4.jpg"/>
              <p:cNvPicPr>
                <a:picLocks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10398" y="211657"/>
                <a:ext cx="1112400" cy="831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3" name="直接连接符 42"/>
              <p:cNvCxnSpPr/>
              <p:nvPr/>
            </p:nvCxnSpPr>
            <p:spPr>
              <a:xfrm>
                <a:off x="3289223" y="218346"/>
                <a:ext cx="0" cy="8249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>
                <a:off x="3571776" y="218346"/>
                <a:ext cx="0" cy="8249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/>
            <p:cNvGrpSpPr/>
            <p:nvPr/>
          </p:nvGrpSpPr>
          <p:grpSpPr>
            <a:xfrm>
              <a:off x="1869104" y="5342746"/>
              <a:ext cx="1142917" cy="565145"/>
              <a:chOff x="1706896" y="1114074"/>
              <a:chExt cx="1112400" cy="831600"/>
            </a:xfrm>
          </p:grpSpPr>
          <p:pic>
            <p:nvPicPr>
              <p:cNvPr id="39" name="Picture 29" descr="E:\2019-10-13划痕\2019-10-15-nec-72h-si2-4.jpg"/>
              <p:cNvPicPr>
                <a:picLocks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06896" y="1114074"/>
                <a:ext cx="1112400" cy="831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0" name="直接连接符 39"/>
              <p:cNvCxnSpPr/>
              <p:nvPr/>
            </p:nvCxnSpPr>
            <p:spPr>
              <a:xfrm>
                <a:off x="2195736" y="1120763"/>
                <a:ext cx="0" cy="8249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>
                <a:off x="2284606" y="1114074"/>
                <a:ext cx="0" cy="8249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6" name="Picture 13" descr="E:\2019-10-13划痕\2019-10-13-nec-24h-si2-6.jpg"/>
            <p:cNvPicPr>
              <a:picLocks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9043" y="5351836"/>
              <a:ext cx="1142917" cy="5651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1" name="组合 20"/>
            <p:cNvGrpSpPr/>
            <p:nvPr/>
          </p:nvGrpSpPr>
          <p:grpSpPr>
            <a:xfrm>
              <a:off x="1880686" y="5954982"/>
              <a:ext cx="1142917" cy="565145"/>
              <a:chOff x="1697414" y="2044813"/>
              <a:chExt cx="1112400" cy="831600"/>
            </a:xfrm>
          </p:grpSpPr>
          <p:pic>
            <p:nvPicPr>
              <p:cNvPr id="34" name="Picture 24" descr="E:\2019-10-13划痕\2019-10-16-nec-96h-si2-9.jpg"/>
              <p:cNvPicPr>
                <a:picLocks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7414" y="2044813"/>
                <a:ext cx="1112400" cy="831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5" name="直接连接符 34"/>
              <p:cNvCxnSpPr/>
              <p:nvPr/>
            </p:nvCxnSpPr>
            <p:spPr>
              <a:xfrm>
                <a:off x="2271192" y="2051502"/>
                <a:ext cx="0" cy="8249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/>
            <p:cNvGrpSpPr/>
            <p:nvPr/>
          </p:nvGrpSpPr>
          <p:grpSpPr>
            <a:xfrm>
              <a:off x="664475" y="5941393"/>
              <a:ext cx="3080985" cy="578740"/>
              <a:chOff x="592181" y="2054662"/>
              <a:chExt cx="2998719" cy="851606"/>
            </a:xfrm>
          </p:grpSpPr>
          <p:pic>
            <p:nvPicPr>
              <p:cNvPr id="31" name="Picture 16" descr="E:\2019-10-13划痕\2019-10-15-nec-72h-si2-1用.jpg"/>
              <p:cNvPicPr>
                <a:picLocks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2181" y="2054662"/>
                <a:ext cx="1112400" cy="831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3" name="直接连接符 32"/>
              <p:cNvCxnSpPr/>
              <p:nvPr/>
            </p:nvCxnSpPr>
            <p:spPr>
              <a:xfrm>
                <a:off x="3590900" y="2081356"/>
                <a:ext cx="0" cy="82491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/>
            <p:cNvGrpSpPr/>
            <p:nvPr/>
          </p:nvGrpSpPr>
          <p:grpSpPr>
            <a:xfrm>
              <a:off x="661109" y="5326155"/>
              <a:ext cx="3084351" cy="590826"/>
              <a:chOff x="602149" y="1109335"/>
              <a:chExt cx="3001996" cy="869391"/>
            </a:xfrm>
          </p:grpSpPr>
          <p:pic>
            <p:nvPicPr>
              <p:cNvPr id="28" name="Picture 12" descr="E:\2019-10-13划痕\2019-10-13-nec-24h-si1-4.jpg"/>
              <p:cNvPicPr>
                <a:picLocks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2149" y="1109335"/>
                <a:ext cx="1112400" cy="831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9" name="直接连接符 28"/>
              <p:cNvCxnSpPr/>
              <p:nvPr/>
            </p:nvCxnSpPr>
            <p:spPr>
              <a:xfrm>
                <a:off x="3412464" y="1153815"/>
                <a:ext cx="0" cy="8249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3604145" y="1143778"/>
                <a:ext cx="0" cy="8249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/>
            <p:cNvGrpSpPr/>
            <p:nvPr/>
          </p:nvGrpSpPr>
          <p:grpSpPr>
            <a:xfrm>
              <a:off x="1257140" y="5932544"/>
              <a:ext cx="2954820" cy="587588"/>
              <a:chOff x="1056619" y="2044987"/>
              <a:chExt cx="2875923" cy="864626"/>
            </a:xfrm>
          </p:grpSpPr>
          <p:pic>
            <p:nvPicPr>
              <p:cNvPr id="25" name="Picture 22" descr="E:\2019-10-13划痕\2019-10-14-nec-48h-si2-3.jpg"/>
              <p:cNvPicPr>
                <a:picLocks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20142" y="2078012"/>
                <a:ext cx="1112400" cy="8316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6" name="直接连接符 25"/>
              <p:cNvCxnSpPr/>
              <p:nvPr/>
            </p:nvCxnSpPr>
            <p:spPr>
              <a:xfrm>
                <a:off x="1056619" y="2044987"/>
                <a:ext cx="0" cy="82491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1126567" y="2058007"/>
                <a:ext cx="0" cy="82491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1" name="TextBox 50"/>
          <p:cNvSpPr txBox="1"/>
          <p:nvPr/>
        </p:nvSpPr>
        <p:spPr>
          <a:xfrm>
            <a:off x="739092" y="4138915"/>
            <a:ext cx="10644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siControl</a:t>
            </a:r>
            <a:endParaRPr lang="zh-CN" alt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2014748" y="4134996"/>
            <a:ext cx="9295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1000" b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siSHARPIN</a:t>
            </a:r>
            <a:endParaRPr lang="zh-CN" altLang="en-US" sz="1000" b="1" dirty="0">
              <a:solidFill>
                <a:prstClr val="black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997651" y="4134995"/>
            <a:ext cx="14553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1000" b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siSHARPIN+siYAP</a:t>
            </a:r>
            <a:endParaRPr lang="zh-CN" altLang="en-US" sz="1000" b="1" dirty="0">
              <a:solidFill>
                <a:prstClr val="black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 rot="10800000">
            <a:off x="4675946" y="2045181"/>
            <a:ext cx="338554" cy="18832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Number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of Migration Cells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1" name="图表 6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5474739"/>
              </p:ext>
            </p:extLst>
          </p:nvPr>
        </p:nvGraphicFramePr>
        <p:xfrm>
          <a:off x="5076056" y="2114051"/>
          <a:ext cx="2137968" cy="2719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cxnSp>
        <p:nvCxnSpPr>
          <p:cNvPr id="59" name="直接连接符 58"/>
          <p:cNvCxnSpPr/>
          <p:nvPr/>
        </p:nvCxnSpPr>
        <p:spPr>
          <a:xfrm>
            <a:off x="1309368" y="5104514"/>
            <a:ext cx="0" cy="5605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1149946" y="5099967"/>
            <a:ext cx="0" cy="5605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3712079" y="5714595"/>
            <a:ext cx="0" cy="5605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3592726" y="5714594"/>
            <a:ext cx="0" cy="5605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5" name="图表 6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5705014"/>
              </p:ext>
            </p:extLst>
          </p:nvPr>
        </p:nvGraphicFramePr>
        <p:xfrm>
          <a:off x="5059737" y="3800387"/>
          <a:ext cx="3888432" cy="2940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66" name="TextBox 65"/>
          <p:cNvSpPr txBox="1"/>
          <p:nvPr/>
        </p:nvSpPr>
        <p:spPr>
          <a:xfrm rot="10800000">
            <a:off x="4773352" y="5052627"/>
            <a:ext cx="338554" cy="13407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Wound closure(%)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 rot="10800000">
            <a:off x="4586208" y="4780246"/>
            <a:ext cx="338554" cy="13407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Wound closure(%)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92406" y="4747680"/>
            <a:ext cx="4660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0h</a:t>
            </a:r>
            <a:endParaRPr lang="zh-CN" altLang="en-US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21319" y="5274612"/>
            <a:ext cx="4660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24h</a:t>
            </a:r>
            <a:endParaRPr lang="zh-CN" altLang="en-US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44997" y="5874762"/>
            <a:ext cx="4660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48h</a:t>
            </a:r>
            <a:endParaRPr lang="zh-CN" altLang="en-US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493944" y="3137150"/>
            <a:ext cx="4150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972919" y="2266707"/>
            <a:ext cx="4150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767498" y="5946266"/>
            <a:ext cx="4150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745989" y="5391053"/>
            <a:ext cx="4150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790088" y="4981403"/>
            <a:ext cx="4150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731111" y="5327503"/>
            <a:ext cx="4150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51520" y="620688"/>
            <a:ext cx="421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  <p:sp>
        <p:nvSpPr>
          <p:cNvPr id="100" name="TextBox 99"/>
          <p:cNvSpPr txBox="1"/>
          <p:nvPr/>
        </p:nvSpPr>
        <p:spPr>
          <a:xfrm>
            <a:off x="179512" y="2492896"/>
            <a:ext cx="510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251520" y="4077072"/>
            <a:ext cx="525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</a:t>
            </a:r>
            <a:endParaRPr lang="zh-CN" altLang="en-US" dirty="0"/>
          </a:p>
        </p:txBody>
      </p:sp>
      <p:sp>
        <p:nvSpPr>
          <p:cNvPr id="97" name="TextBox 14"/>
          <p:cNvSpPr txBox="1"/>
          <p:nvPr/>
        </p:nvSpPr>
        <p:spPr>
          <a:xfrm>
            <a:off x="6602" y="116632"/>
            <a:ext cx="3269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Supplementary</a:t>
            </a:r>
            <a:r>
              <a:rPr lang="zh-CN" altLang="en-US" dirty="0" smtClean="0"/>
              <a:t> </a:t>
            </a:r>
            <a:r>
              <a:rPr lang="en-US" altLang="zh-CN" dirty="0" smtClean="0"/>
              <a:t>Figure</a:t>
            </a:r>
            <a:r>
              <a:rPr lang="zh-CN" altLang="en-US" dirty="0" smtClean="0"/>
              <a:t> 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103" name="TextBox 99"/>
          <p:cNvSpPr txBox="1"/>
          <p:nvPr/>
        </p:nvSpPr>
        <p:spPr>
          <a:xfrm>
            <a:off x="4427984" y="2564904"/>
            <a:ext cx="862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04" name="TextBox 99"/>
          <p:cNvSpPr txBox="1"/>
          <p:nvPr/>
        </p:nvSpPr>
        <p:spPr>
          <a:xfrm>
            <a:off x="4427984" y="4077072"/>
            <a:ext cx="510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</a:t>
            </a:r>
            <a:endParaRPr lang="zh-CN" altLang="en-US" dirty="0"/>
          </a:p>
        </p:txBody>
      </p:sp>
      <p:grpSp>
        <p:nvGrpSpPr>
          <p:cNvPr id="105" name="组合 58"/>
          <p:cNvGrpSpPr/>
          <p:nvPr/>
        </p:nvGrpSpPr>
        <p:grpSpPr>
          <a:xfrm>
            <a:off x="755576" y="476672"/>
            <a:ext cx="2768401" cy="1742218"/>
            <a:chOff x="251520" y="128524"/>
            <a:chExt cx="2768401" cy="1742218"/>
          </a:xfrm>
        </p:grpSpPr>
        <p:sp>
          <p:nvSpPr>
            <p:cNvPr id="106" name="TextBox 50">
              <a:extLst>
                <a:ext uri="{FF2B5EF4-FFF2-40B4-BE49-F238E27FC236}">
                  <a16:creationId xmlns:a16="http://schemas.microsoft.com/office/drawing/2014/main" xmlns="" id="{4AA89AF7-B850-458B-A6E6-8FD50EEDEB11}"/>
                </a:ext>
              </a:extLst>
            </p:cNvPr>
            <p:cNvSpPr txBox="1"/>
            <p:nvPr/>
          </p:nvSpPr>
          <p:spPr>
            <a:xfrm>
              <a:off x="251520" y="738785"/>
              <a:ext cx="9198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SHARPIN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7" name="TextBox 50">
              <a:extLst>
                <a:ext uri="{FF2B5EF4-FFF2-40B4-BE49-F238E27FC236}">
                  <a16:creationId xmlns:a16="http://schemas.microsoft.com/office/drawing/2014/main" xmlns="" id="{4AA89AF7-B850-458B-A6E6-8FD50EEDEB11}"/>
                </a:ext>
              </a:extLst>
            </p:cNvPr>
            <p:cNvSpPr txBox="1"/>
            <p:nvPr/>
          </p:nvSpPr>
          <p:spPr>
            <a:xfrm>
              <a:off x="369125" y="1227949"/>
              <a:ext cx="5376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YAP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8" name="TextBox 6">
              <a:extLst>
                <a:ext uri="{FF2B5EF4-FFF2-40B4-BE49-F238E27FC236}">
                  <a16:creationId xmlns:a16="http://schemas.microsoft.com/office/drawing/2014/main" xmlns="" id="{FF90B9E9-AA93-48A5-9ECC-235E2E5678B1}"/>
                </a:ext>
              </a:extLst>
            </p:cNvPr>
            <p:cNvSpPr txBox="1"/>
            <p:nvPr/>
          </p:nvSpPr>
          <p:spPr>
            <a:xfrm>
              <a:off x="291338" y="1624521"/>
              <a:ext cx="67981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altLang="zh-CN" sz="10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GAPDH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9" name="TextBox 49">
              <a:extLst>
                <a:ext uri="{FF2B5EF4-FFF2-40B4-BE49-F238E27FC236}">
                  <a16:creationId xmlns:a16="http://schemas.microsoft.com/office/drawing/2014/main" xmlns="" id="{3A746664-5D55-47D5-98EF-10EBCF14B492}"/>
                </a:ext>
              </a:extLst>
            </p:cNvPr>
            <p:cNvSpPr txBox="1"/>
            <p:nvPr/>
          </p:nvSpPr>
          <p:spPr>
            <a:xfrm rot="19246367">
              <a:off x="842110" y="223367"/>
              <a:ext cx="110848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00" b="1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siControl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0" name="TextBox 50">
              <a:extLst>
                <a:ext uri="{FF2B5EF4-FFF2-40B4-BE49-F238E27FC236}">
                  <a16:creationId xmlns:a16="http://schemas.microsoft.com/office/drawing/2014/main" xmlns="" id="{4AA89AF7-B850-458B-A6E6-8FD50EEDEB11}"/>
                </a:ext>
              </a:extLst>
            </p:cNvPr>
            <p:cNvSpPr txBox="1"/>
            <p:nvPr/>
          </p:nvSpPr>
          <p:spPr>
            <a:xfrm rot="19278181">
              <a:off x="1241180" y="209713"/>
              <a:ext cx="10752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err="1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siSHARPIN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1" name="TextBox 50">
              <a:extLst>
                <a:ext uri="{FF2B5EF4-FFF2-40B4-BE49-F238E27FC236}">
                  <a16:creationId xmlns:a16="http://schemas.microsoft.com/office/drawing/2014/main" xmlns="" id="{4AA89AF7-B850-458B-A6E6-8FD50EEDEB11}"/>
                </a:ext>
              </a:extLst>
            </p:cNvPr>
            <p:cNvSpPr txBox="1"/>
            <p:nvPr/>
          </p:nvSpPr>
          <p:spPr>
            <a:xfrm rot="19226280">
              <a:off x="1706838" y="128524"/>
              <a:ext cx="13130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err="1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siSHARPIN+siYAP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112" name="Picture 2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463658" y="1470215"/>
            <a:ext cx="1322789" cy="3512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13" name="Picture 3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658" y="1902263"/>
            <a:ext cx="1321200" cy="3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14" name="图片 113" descr="WechatIMG178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658" y="1022741"/>
            <a:ext cx="1296143" cy="390525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027885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1152032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/>
          <p:cNvPicPr>
            <a:picLocks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9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80728"/>
            <a:ext cx="1152128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1152128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060848"/>
            <a:ext cx="1152128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0">
            <a:extLst>
              <a:ext uri="{FF2B5EF4-FFF2-40B4-BE49-F238E27FC236}">
                <a16:creationId xmlns:a16="http://schemas.microsoft.com/office/drawing/2014/main" xmlns="" id="{4AA89AF7-B850-458B-A6E6-8FD50EEDEB11}"/>
              </a:ext>
            </a:extLst>
          </p:cNvPr>
          <p:cNvSpPr txBox="1"/>
          <p:nvPr/>
        </p:nvSpPr>
        <p:spPr>
          <a:xfrm>
            <a:off x="683568" y="692696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DAPI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50">
            <a:extLst>
              <a:ext uri="{FF2B5EF4-FFF2-40B4-BE49-F238E27FC236}">
                <a16:creationId xmlns:a16="http://schemas.microsoft.com/office/drawing/2014/main" xmlns="" id="{4AA89AF7-B850-458B-A6E6-8FD50EEDEB11}"/>
              </a:ext>
            </a:extLst>
          </p:cNvPr>
          <p:cNvSpPr txBox="1"/>
          <p:nvPr/>
        </p:nvSpPr>
        <p:spPr>
          <a:xfrm>
            <a:off x="1907704" y="692696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YAP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TextBox 50">
            <a:extLst>
              <a:ext uri="{FF2B5EF4-FFF2-40B4-BE49-F238E27FC236}">
                <a16:creationId xmlns:a16="http://schemas.microsoft.com/office/drawing/2014/main" xmlns="" id="{4AA89AF7-B850-458B-A6E6-8FD50EEDEB11}"/>
              </a:ext>
            </a:extLst>
          </p:cNvPr>
          <p:cNvSpPr txBox="1"/>
          <p:nvPr/>
        </p:nvSpPr>
        <p:spPr>
          <a:xfrm rot="16200000">
            <a:off x="-51611" y="1397677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noProof="1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SiControl</a:t>
            </a:r>
            <a:endParaRPr lang="en-US" altLang="zh-CN" sz="1000" b="1" noProof="1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TextBox 50">
            <a:extLst>
              <a:ext uri="{FF2B5EF4-FFF2-40B4-BE49-F238E27FC236}">
                <a16:creationId xmlns:a16="http://schemas.microsoft.com/office/drawing/2014/main" xmlns="" id="{4AA89AF7-B850-458B-A6E6-8FD50EEDEB11}"/>
              </a:ext>
            </a:extLst>
          </p:cNvPr>
          <p:cNvSpPr txBox="1"/>
          <p:nvPr/>
        </p:nvSpPr>
        <p:spPr>
          <a:xfrm rot="16200000">
            <a:off x="-21414" y="240579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noProof="1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SiYAP</a:t>
            </a:r>
            <a:endParaRPr lang="en-US" altLang="zh-CN" sz="1000" b="1" noProof="1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TextBox 50">
            <a:extLst>
              <a:ext uri="{FF2B5EF4-FFF2-40B4-BE49-F238E27FC236}">
                <a16:creationId xmlns:a16="http://schemas.microsoft.com/office/drawing/2014/main" xmlns="" id="{4AA89AF7-B850-458B-A6E6-8FD50EEDEB11}"/>
              </a:ext>
            </a:extLst>
          </p:cNvPr>
          <p:cNvSpPr txBox="1"/>
          <p:nvPr/>
        </p:nvSpPr>
        <p:spPr>
          <a:xfrm>
            <a:off x="4716016" y="692696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DAPI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TextBox 50">
            <a:extLst>
              <a:ext uri="{FF2B5EF4-FFF2-40B4-BE49-F238E27FC236}">
                <a16:creationId xmlns:a16="http://schemas.microsoft.com/office/drawing/2014/main" xmlns="" id="{4AA89AF7-B850-458B-A6E6-8FD50EEDEB11}"/>
              </a:ext>
            </a:extLst>
          </p:cNvPr>
          <p:cNvSpPr txBox="1"/>
          <p:nvPr/>
        </p:nvSpPr>
        <p:spPr>
          <a:xfrm>
            <a:off x="5940152" y="692696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SHARPIN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TextBox 50">
            <a:extLst>
              <a:ext uri="{FF2B5EF4-FFF2-40B4-BE49-F238E27FC236}">
                <a16:creationId xmlns:a16="http://schemas.microsoft.com/office/drawing/2014/main" xmlns="" id="{4AA89AF7-B850-458B-A6E6-8FD50EEDEB11}"/>
              </a:ext>
            </a:extLst>
          </p:cNvPr>
          <p:cNvSpPr txBox="1"/>
          <p:nvPr/>
        </p:nvSpPr>
        <p:spPr>
          <a:xfrm rot="16200000">
            <a:off x="3980837" y="1397677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noProof="1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SiControl</a:t>
            </a:r>
            <a:endParaRPr lang="en-US" altLang="zh-CN" sz="1000" b="1" noProof="1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TextBox 50">
            <a:extLst>
              <a:ext uri="{FF2B5EF4-FFF2-40B4-BE49-F238E27FC236}">
                <a16:creationId xmlns:a16="http://schemas.microsoft.com/office/drawing/2014/main" xmlns="" id="{4AA89AF7-B850-458B-A6E6-8FD50EEDEB11}"/>
              </a:ext>
            </a:extLst>
          </p:cNvPr>
          <p:cNvSpPr txBox="1"/>
          <p:nvPr/>
        </p:nvSpPr>
        <p:spPr>
          <a:xfrm rot="16200000">
            <a:off x="4011034" y="240579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noProof="1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SiSHARPIN</a:t>
            </a:r>
            <a:endParaRPr lang="en-US" altLang="zh-CN" sz="1000" b="1" noProof="1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14" name="Picture 5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80728"/>
            <a:ext cx="1152128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60848"/>
            <a:ext cx="1152128" cy="102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/>
          <p:cNvPicPr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980728"/>
            <a:ext cx="1152128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/>
          <p:cNvPicPr>
            <a:picLocks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060848"/>
            <a:ext cx="1152128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"/>
          <p:cNvSpPr txBox="1"/>
          <p:nvPr/>
        </p:nvSpPr>
        <p:spPr>
          <a:xfrm>
            <a:off x="107504" y="548680"/>
            <a:ext cx="44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  <p:sp>
        <p:nvSpPr>
          <p:cNvPr id="19" name="TextBox 1"/>
          <p:cNvSpPr txBox="1"/>
          <p:nvPr/>
        </p:nvSpPr>
        <p:spPr>
          <a:xfrm>
            <a:off x="4067944" y="548680"/>
            <a:ext cx="44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cxnSp>
        <p:nvCxnSpPr>
          <p:cNvPr id="20" name="直线连接符 19"/>
          <p:cNvCxnSpPr/>
          <p:nvPr/>
        </p:nvCxnSpPr>
        <p:spPr>
          <a:xfrm>
            <a:off x="727354" y="1788380"/>
            <a:ext cx="43204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7"/>
          <p:cNvSpPr txBox="1"/>
          <p:nvPr/>
        </p:nvSpPr>
        <p:spPr>
          <a:xfrm>
            <a:off x="741465" y="1786927"/>
            <a:ext cx="46805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um</a:t>
            </a:r>
            <a:endParaRPr lang="zh-CN" alt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直线连接符 21"/>
          <p:cNvCxnSpPr/>
          <p:nvPr/>
        </p:nvCxnSpPr>
        <p:spPr>
          <a:xfrm>
            <a:off x="741465" y="2854389"/>
            <a:ext cx="43204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7"/>
          <p:cNvSpPr txBox="1"/>
          <p:nvPr/>
        </p:nvSpPr>
        <p:spPr>
          <a:xfrm>
            <a:off x="755576" y="2852936"/>
            <a:ext cx="46805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um</a:t>
            </a:r>
            <a:endParaRPr lang="zh-CN" alt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直线连接符 23"/>
          <p:cNvCxnSpPr/>
          <p:nvPr/>
        </p:nvCxnSpPr>
        <p:spPr>
          <a:xfrm>
            <a:off x="1893593" y="1774269"/>
            <a:ext cx="43204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7"/>
          <p:cNvSpPr txBox="1"/>
          <p:nvPr/>
        </p:nvSpPr>
        <p:spPr>
          <a:xfrm>
            <a:off x="1907704" y="1772816"/>
            <a:ext cx="46805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um</a:t>
            </a:r>
            <a:endParaRPr lang="zh-CN" alt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直线连接符 25"/>
          <p:cNvCxnSpPr/>
          <p:nvPr/>
        </p:nvCxnSpPr>
        <p:spPr>
          <a:xfrm>
            <a:off x="1893593" y="2854389"/>
            <a:ext cx="43204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7"/>
          <p:cNvSpPr txBox="1"/>
          <p:nvPr/>
        </p:nvSpPr>
        <p:spPr>
          <a:xfrm>
            <a:off x="1907704" y="2852936"/>
            <a:ext cx="46805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um</a:t>
            </a:r>
            <a:endParaRPr lang="zh-CN" alt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直线连接符 27"/>
          <p:cNvCxnSpPr/>
          <p:nvPr/>
        </p:nvCxnSpPr>
        <p:spPr>
          <a:xfrm>
            <a:off x="4701905" y="1774269"/>
            <a:ext cx="43204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7"/>
          <p:cNvSpPr txBox="1"/>
          <p:nvPr/>
        </p:nvSpPr>
        <p:spPr>
          <a:xfrm>
            <a:off x="4716016" y="1772816"/>
            <a:ext cx="46805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um</a:t>
            </a:r>
            <a:endParaRPr lang="zh-CN" alt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线连接符 29"/>
          <p:cNvCxnSpPr/>
          <p:nvPr/>
        </p:nvCxnSpPr>
        <p:spPr>
          <a:xfrm>
            <a:off x="5998049" y="1774269"/>
            <a:ext cx="43204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7"/>
          <p:cNvSpPr txBox="1"/>
          <p:nvPr/>
        </p:nvSpPr>
        <p:spPr>
          <a:xfrm>
            <a:off x="6012160" y="1772816"/>
            <a:ext cx="46805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um</a:t>
            </a:r>
            <a:endParaRPr lang="zh-CN" alt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直线连接符 31"/>
          <p:cNvCxnSpPr/>
          <p:nvPr/>
        </p:nvCxnSpPr>
        <p:spPr>
          <a:xfrm>
            <a:off x="4773913" y="2854389"/>
            <a:ext cx="43204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7"/>
          <p:cNvSpPr txBox="1"/>
          <p:nvPr/>
        </p:nvSpPr>
        <p:spPr>
          <a:xfrm>
            <a:off x="4788024" y="2852936"/>
            <a:ext cx="46805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um</a:t>
            </a:r>
            <a:endParaRPr lang="zh-CN" alt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直线连接符 33"/>
          <p:cNvCxnSpPr/>
          <p:nvPr/>
        </p:nvCxnSpPr>
        <p:spPr>
          <a:xfrm>
            <a:off x="5926041" y="2854389"/>
            <a:ext cx="43204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7"/>
          <p:cNvSpPr txBox="1"/>
          <p:nvPr/>
        </p:nvSpPr>
        <p:spPr>
          <a:xfrm>
            <a:off x="5940152" y="2852936"/>
            <a:ext cx="46805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um</a:t>
            </a:r>
            <a:endParaRPr lang="zh-CN" altLang="en-US" sz="7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14"/>
          <p:cNvSpPr txBox="1"/>
          <p:nvPr/>
        </p:nvSpPr>
        <p:spPr>
          <a:xfrm>
            <a:off x="6602" y="116632"/>
            <a:ext cx="3269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Supplementary</a:t>
            </a:r>
            <a:r>
              <a:rPr lang="zh-CN" altLang="en-US" dirty="0" smtClean="0"/>
              <a:t> </a:t>
            </a:r>
            <a:r>
              <a:rPr lang="en-US" altLang="zh-CN" dirty="0" smtClean="0"/>
              <a:t>Figure</a:t>
            </a:r>
            <a:r>
              <a:rPr lang="zh-CN" altLang="en-US" dirty="0" smtClean="0"/>
              <a:t> </a:t>
            </a:r>
            <a:r>
              <a:rPr lang="en-US" altLang="zh-CN" dirty="0" smtClean="0"/>
              <a:t>3</a:t>
            </a:r>
            <a:endParaRPr lang="zh-CN" altLang="en-US" dirty="0"/>
          </a:p>
        </p:txBody>
      </p:sp>
      <p:pic>
        <p:nvPicPr>
          <p:cNvPr id="37" name="Picture 2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360" y="5145880"/>
            <a:ext cx="1321200" cy="3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8" name="Picture 3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802" y="5133420"/>
            <a:ext cx="1321200" cy="3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9" name="Picture 5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72" y="4364118"/>
            <a:ext cx="1321200" cy="3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40" name="Picture 6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802" y="4364118"/>
            <a:ext cx="1321200" cy="3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41" name="Picture 7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360" y="4753273"/>
            <a:ext cx="1321200" cy="3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42" name="Picture 8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802" y="4753273"/>
            <a:ext cx="1321200" cy="3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43" name="TextBox 6">
            <a:extLst>
              <a:ext uri="{FF2B5EF4-FFF2-40B4-BE49-F238E27FC236}">
                <a16:creationId xmlns:a16="http://schemas.microsoft.com/office/drawing/2014/main" xmlns="" id="{FF90B9E9-AA93-48A5-9ECC-235E2E5678B1}"/>
              </a:ext>
            </a:extLst>
          </p:cNvPr>
          <p:cNvSpPr txBox="1"/>
          <p:nvPr/>
        </p:nvSpPr>
        <p:spPr>
          <a:xfrm>
            <a:off x="268547" y="5214784"/>
            <a:ext cx="6798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GAPDH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TextBox 50">
            <a:extLst>
              <a:ext uri="{FF2B5EF4-FFF2-40B4-BE49-F238E27FC236}">
                <a16:creationId xmlns:a16="http://schemas.microsoft.com/office/drawing/2014/main" xmlns="" id="{4AA89AF7-B850-458B-A6E6-8FD50EEDEB11}"/>
              </a:ext>
            </a:extLst>
          </p:cNvPr>
          <p:cNvSpPr txBox="1"/>
          <p:nvPr/>
        </p:nvSpPr>
        <p:spPr>
          <a:xfrm>
            <a:off x="242550" y="4456297"/>
            <a:ext cx="919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SHARPIN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5" name="组合 21"/>
          <p:cNvGrpSpPr/>
          <p:nvPr/>
        </p:nvGrpSpPr>
        <p:grpSpPr>
          <a:xfrm>
            <a:off x="396729" y="3861048"/>
            <a:ext cx="3328687" cy="503070"/>
            <a:chOff x="524416" y="2387462"/>
            <a:chExt cx="3328687" cy="503070"/>
          </a:xfrm>
        </p:grpSpPr>
        <p:grpSp>
          <p:nvGrpSpPr>
            <p:cNvPr id="46" name="组合 22"/>
            <p:cNvGrpSpPr/>
            <p:nvPr/>
          </p:nvGrpSpPr>
          <p:grpSpPr>
            <a:xfrm>
              <a:off x="1125329" y="2636431"/>
              <a:ext cx="1295784" cy="252719"/>
              <a:chOff x="2919374" y="1355012"/>
              <a:chExt cx="1295784" cy="252719"/>
            </a:xfrm>
          </p:grpSpPr>
          <p:sp>
            <p:nvSpPr>
              <p:cNvPr id="57" name="TextBox 33"/>
              <p:cNvSpPr txBox="1"/>
              <p:nvPr/>
            </p:nvSpPr>
            <p:spPr>
              <a:xfrm>
                <a:off x="2919374" y="1358952"/>
                <a:ext cx="32960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n-US" altLang="zh-CN" sz="10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xtBox 34"/>
              <p:cNvSpPr txBox="1"/>
              <p:nvPr/>
            </p:nvSpPr>
            <p:spPr>
              <a:xfrm>
                <a:off x="3226331" y="1355012"/>
                <a:ext cx="45908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n-US" altLang="zh-CN" sz="10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zh-CN" altLang="en-US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xtBox 35"/>
              <p:cNvSpPr txBox="1"/>
              <p:nvPr/>
            </p:nvSpPr>
            <p:spPr>
              <a:xfrm>
                <a:off x="3555940" y="1361510"/>
                <a:ext cx="48952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n-US" altLang="zh-CN" sz="10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zh-CN" altLang="en-US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xtBox 36"/>
              <p:cNvSpPr txBox="1"/>
              <p:nvPr/>
            </p:nvSpPr>
            <p:spPr>
              <a:xfrm>
                <a:off x="3885549" y="1358686"/>
                <a:ext cx="32960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n-US" altLang="zh-CN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9</a:t>
                </a:r>
                <a:endParaRPr lang="zh-CN" altLang="en-US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7" name="组合 23"/>
            <p:cNvGrpSpPr/>
            <p:nvPr/>
          </p:nvGrpSpPr>
          <p:grpSpPr>
            <a:xfrm>
              <a:off x="2557319" y="2639374"/>
              <a:ext cx="1295784" cy="251158"/>
              <a:chOff x="2919374" y="1354015"/>
              <a:chExt cx="1295784" cy="251158"/>
            </a:xfrm>
          </p:grpSpPr>
          <p:sp>
            <p:nvSpPr>
              <p:cNvPr id="53" name="TextBox 29"/>
              <p:cNvSpPr txBox="1"/>
              <p:nvPr/>
            </p:nvSpPr>
            <p:spPr>
              <a:xfrm>
                <a:off x="2919374" y="1358952"/>
                <a:ext cx="32960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n-US" altLang="zh-CN" sz="10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30"/>
              <p:cNvSpPr txBox="1"/>
              <p:nvPr/>
            </p:nvSpPr>
            <p:spPr>
              <a:xfrm>
                <a:off x="3226331" y="1355012"/>
                <a:ext cx="32960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n-US" altLang="zh-CN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zh-CN" altLang="en-US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31"/>
              <p:cNvSpPr txBox="1"/>
              <p:nvPr/>
            </p:nvSpPr>
            <p:spPr>
              <a:xfrm>
                <a:off x="3556959" y="1354015"/>
                <a:ext cx="32960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n-US" altLang="zh-CN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zh-CN" altLang="en-US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TextBox 32"/>
              <p:cNvSpPr txBox="1"/>
              <p:nvPr/>
            </p:nvSpPr>
            <p:spPr>
              <a:xfrm>
                <a:off x="3885549" y="1358686"/>
                <a:ext cx="32960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n-US" altLang="zh-CN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9</a:t>
                </a:r>
                <a:endParaRPr lang="zh-CN" altLang="en-US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48" name="直接连接符 24"/>
            <p:cNvCxnSpPr/>
            <p:nvPr/>
          </p:nvCxnSpPr>
          <p:spPr>
            <a:xfrm>
              <a:off x="1136016" y="2636431"/>
              <a:ext cx="1274409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9" name="直接连接符 25"/>
            <p:cNvCxnSpPr/>
            <p:nvPr/>
          </p:nvCxnSpPr>
          <p:spPr>
            <a:xfrm>
              <a:off x="2493489" y="2636431"/>
              <a:ext cx="1274409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xmlns="" id="{4AA89AF7-B850-458B-A6E6-8FD50EEDEB11}"/>
                </a:ext>
              </a:extLst>
            </p:cNvPr>
            <p:cNvSpPr txBox="1"/>
            <p:nvPr/>
          </p:nvSpPr>
          <p:spPr>
            <a:xfrm>
              <a:off x="2612794" y="2398090"/>
              <a:ext cx="12241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siSHARPIN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4AA89AF7-B850-458B-A6E6-8FD50EEDEB11}"/>
                </a:ext>
              </a:extLst>
            </p:cNvPr>
            <p:cNvSpPr txBox="1"/>
            <p:nvPr/>
          </p:nvSpPr>
          <p:spPr>
            <a:xfrm>
              <a:off x="1339088" y="2387462"/>
              <a:ext cx="12241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altLang="zh-CN" sz="1000" b="1" dirty="0">
                  <a:solidFill>
                    <a:prstClr val="black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siControl</a:t>
              </a:r>
              <a:endParaRPr lang="zh-CN" altLang="en-US" sz="1000" b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TextBox 28"/>
            <p:cNvSpPr txBox="1"/>
            <p:nvPr/>
          </p:nvSpPr>
          <p:spPr>
            <a:xfrm>
              <a:off x="524416" y="2625149"/>
              <a:ext cx="8186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CHX(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1" name="TextBox 53"/>
          <p:cNvSpPr txBox="1"/>
          <p:nvPr/>
        </p:nvSpPr>
        <p:spPr>
          <a:xfrm>
            <a:off x="409400" y="4799362"/>
            <a:ext cx="508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P53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62" name="图表 6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3401446"/>
              </p:ext>
            </p:extLst>
          </p:nvPr>
        </p:nvGraphicFramePr>
        <p:xfrm>
          <a:off x="4644008" y="3573016"/>
          <a:ext cx="3150840" cy="2131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sp>
        <p:nvSpPr>
          <p:cNvPr id="63" name="TextBox 60"/>
          <p:cNvSpPr txBox="1"/>
          <p:nvPr/>
        </p:nvSpPr>
        <p:spPr>
          <a:xfrm rot="10800000">
            <a:off x="4357301" y="3645025"/>
            <a:ext cx="338554" cy="15704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Relative Gray density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1"/>
          <p:cNvSpPr txBox="1"/>
          <p:nvPr/>
        </p:nvSpPr>
        <p:spPr>
          <a:xfrm>
            <a:off x="179512" y="3645024"/>
            <a:ext cx="44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65" name="TextBox 1"/>
          <p:cNvSpPr txBox="1"/>
          <p:nvPr/>
        </p:nvSpPr>
        <p:spPr>
          <a:xfrm>
            <a:off x="4067944" y="3789040"/>
            <a:ext cx="44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55186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38" y="1348054"/>
            <a:ext cx="1321200" cy="3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964" y="1331902"/>
            <a:ext cx="1321200" cy="3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38" y="1751758"/>
            <a:ext cx="1321200" cy="3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20" y="1751758"/>
            <a:ext cx="1321200" cy="3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874" y="2135846"/>
            <a:ext cx="1321200" cy="3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38" y="2135846"/>
            <a:ext cx="1321200" cy="3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6">
            <a:extLst>
              <a:ext uri="{FF2B5EF4-FFF2-40B4-BE49-F238E27FC236}">
                <a16:creationId xmlns:a16="http://schemas.microsoft.com/office/drawing/2014/main" xmlns="" id="{FF90B9E9-AA93-48A5-9ECC-235E2E5678B1}"/>
              </a:ext>
            </a:extLst>
          </p:cNvPr>
          <p:cNvSpPr txBox="1"/>
          <p:nvPr/>
        </p:nvSpPr>
        <p:spPr>
          <a:xfrm>
            <a:off x="281209" y="2208205"/>
            <a:ext cx="6798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GAPDH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TextBox 50">
            <a:extLst>
              <a:ext uri="{FF2B5EF4-FFF2-40B4-BE49-F238E27FC236}">
                <a16:creationId xmlns:a16="http://schemas.microsoft.com/office/drawing/2014/main" xmlns="" id="{4AA89AF7-B850-458B-A6E6-8FD50EEDEB11}"/>
              </a:ext>
            </a:extLst>
          </p:cNvPr>
          <p:cNvSpPr txBox="1"/>
          <p:nvPr/>
        </p:nvSpPr>
        <p:spPr>
          <a:xfrm>
            <a:off x="304003" y="1760856"/>
            <a:ext cx="5376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YAP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TextBox 50">
            <a:extLst>
              <a:ext uri="{FF2B5EF4-FFF2-40B4-BE49-F238E27FC236}">
                <a16:creationId xmlns:a16="http://schemas.microsoft.com/office/drawing/2014/main" xmlns="" id="{4AA89AF7-B850-458B-A6E6-8FD50EEDEB11}"/>
              </a:ext>
            </a:extLst>
          </p:cNvPr>
          <p:cNvSpPr txBox="1"/>
          <p:nvPr/>
        </p:nvSpPr>
        <p:spPr>
          <a:xfrm>
            <a:off x="143161" y="1377640"/>
            <a:ext cx="919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SHARPIN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1" name="组合 37"/>
          <p:cNvGrpSpPr/>
          <p:nvPr/>
        </p:nvGrpSpPr>
        <p:grpSpPr>
          <a:xfrm>
            <a:off x="323528" y="836712"/>
            <a:ext cx="3328687" cy="503070"/>
            <a:chOff x="524416" y="2387462"/>
            <a:chExt cx="3328687" cy="503070"/>
          </a:xfrm>
        </p:grpSpPr>
        <p:grpSp>
          <p:nvGrpSpPr>
            <p:cNvPr id="12" name="组合 38"/>
            <p:cNvGrpSpPr/>
            <p:nvPr/>
          </p:nvGrpSpPr>
          <p:grpSpPr>
            <a:xfrm>
              <a:off x="1125329" y="2636431"/>
              <a:ext cx="1295784" cy="252719"/>
              <a:chOff x="2919374" y="1355012"/>
              <a:chExt cx="1295784" cy="252719"/>
            </a:xfrm>
          </p:grpSpPr>
          <p:sp>
            <p:nvSpPr>
              <p:cNvPr id="23" name="TextBox 49"/>
              <p:cNvSpPr txBox="1"/>
              <p:nvPr/>
            </p:nvSpPr>
            <p:spPr>
              <a:xfrm>
                <a:off x="2919374" y="1358952"/>
                <a:ext cx="32960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n-US" altLang="zh-CN" sz="10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50"/>
              <p:cNvSpPr txBox="1"/>
              <p:nvPr/>
            </p:nvSpPr>
            <p:spPr>
              <a:xfrm>
                <a:off x="3226331" y="1355012"/>
                <a:ext cx="32960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n-US" altLang="zh-CN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zh-CN" altLang="en-US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51"/>
              <p:cNvSpPr txBox="1"/>
              <p:nvPr/>
            </p:nvSpPr>
            <p:spPr>
              <a:xfrm>
                <a:off x="3555940" y="1361510"/>
                <a:ext cx="32960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n-US" altLang="zh-CN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zh-CN" altLang="en-US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Box 52"/>
              <p:cNvSpPr txBox="1"/>
              <p:nvPr/>
            </p:nvSpPr>
            <p:spPr>
              <a:xfrm>
                <a:off x="3885549" y="1358686"/>
                <a:ext cx="32960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n-US" altLang="zh-CN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9</a:t>
                </a:r>
                <a:endParaRPr lang="zh-CN" altLang="en-US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" name="组合 39"/>
            <p:cNvGrpSpPr/>
            <p:nvPr/>
          </p:nvGrpSpPr>
          <p:grpSpPr>
            <a:xfrm>
              <a:off x="2557319" y="2639374"/>
              <a:ext cx="1295784" cy="251158"/>
              <a:chOff x="2919374" y="1354015"/>
              <a:chExt cx="1295784" cy="251158"/>
            </a:xfrm>
          </p:grpSpPr>
          <p:sp>
            <p:nvSpPr>
              <p:cNvPr id="19" name="TextBox 45"/>
              <p:cNvSpPr txBox="1"/>
              <p:nvPr/>
            </p:nvSpPr>
            <p:spPr>
              <a:xfrm>
                <a:off x="2919374" y="1358952"/>
                <a:ext cx="32960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n-US" altLang="zh-CN" sz="10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46"/>
              <p:cNvSpPr txBox="1"/>
              <p:nvPr/>
            </p:nvSpPr>
            <p:spPr>
              <a:xfrm>
                <a:off x="3226331" y="1355012"/>
                <a:ext cx="32960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n-US" altLang="zh-CN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zh-CN" altLang="en-US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47"/>
              <p:cNvSpPr txBox="1"/>
              <p:nvPr/>
            </p:nvSpPr>
            <p:spPr>
              <a:xfrm>
                <a:off x="3556959" y="1354015"/>
                <a:ext cx="32960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n-US" altLang="zh-CN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zh-CN" altLang="en-US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48"/>
              <p:cNvSpPr txBox="1"/>
              <p:nvPr/>
            </p:nvSpPr>
            <p:spPr>
              <a:xfrm>
                <a:off x="3885549" y="1358686"/>
                <a:ext cx="32960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n-US" altLang="zh-CN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9</a:t>
                </a:r>
                <a:endParaRPr lang="zh-CN" altLang="en-US" sz="1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4" name="直接连接符 40"/>
            <p:cNvCxnSpPr/>
            <p:nvPr/>
          </p:nvCxnSpPr>
          <p:spPr>
            <a:xfrm>
              <a:off x="1136016" y="2636431"/>
              <a:ext cx="1274409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5" name="直接连接符 41"/>
            <p:cNvCxnSpPr/>
            <p:nvPr/>
          </p:nvCxnSpPr>
          <p:spPr>
            <a:xfrm>
              <a:off x="2493489" y="2636431"/>
              <a:ext cx="1274409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6" name="TextBox 50">
              <a:extLst>
                <a:ext uri="{FF2B5EF4-FFF2-40B4-BE49-F238E27FC236}">
                  <a16:creationId xmlns:a16="http://schemas.microsoft.com/office/drawing/2014/main" xmlns="" id="{4AA89AF7-B850-458B-A6E6-8FD50EEDEB11}"/>
                </a:ext>
              </a:extLst>
            </p:cNvPr>
            <p:cNvSpPr txBox="1"/>
            <p:nvPr/>
          </p:nvSpPr>
          <p:spPr>
            <a:xfrm>
              <a:off x="2612794" y="2398090"/>
              <a:ext cx="12241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siSHARPIN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TextBox 50">
              <a:extLst>
                <a:ext uri="{FF2B5EF4-FFF2-40B4-BE49-F238E27FC236}">
                  <a16:creationId xmlns:a16="http://schemas.microsoft.com/office/drawing/2014/main" xmlns="" id="{4AA89AF7-B850-458B-A6E6-8FD50EEDEB11}"/>
                </a:ext>
              </a:extLst>
            </p:cNvPr>
            <p:cNvSpPr txBox="1"/>
            <p:nvPr/>
          </p:nvSpPr>
          <p:spPr>
            <a:xfrm>
              <a:off x="1339088" y="2387462"/>
              <a:ext cx="12241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altLang="zh-CN" sz="1000" b="1" dirty="0">
                  <a:solidFill>
                    <a:prstClr val="black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siControl</a:t>
              </a:r>
              <a:endParaRPr lang="zh-CN" altLang="en-US" sz="1000" b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TextBox 44"/>
            <p:cNvSpPr txBox="1"/>
            <p:nvPr/>
          </p:nvSpPr>
          <p:spPr>
            <a:xfrm>
              <a:off x="524416" y="2625149"/>
              <a:ext cx="8186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CHX(h)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27" name="图表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7212593"/>
              </p:ext>
            </p:extLst>
          </p:nvPr>
        </p:nvGraphicFramePr>
        <p:xfrm>
          <a:off x="4572000" y="404664"/>
          <a:ext cx="3418649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8" name="TextBox 58"/>
          <p:cNvSpPr txBox="1"/>
          <p:nvPr/>
        </p:nvSpPr>
        <p:spPr>
          <a:xfrm rot="10800000">
            <a:off x="4245751" y="836712"/>
            <a:ext cx="338554" cy="15704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Relative Gray density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14"/>
          <p:cNvSpPr txBox="1"/>
          <p:nvPr/>
        </p:nvSpPr>
        <p:spPr>
          <a:xfrm>
            <a:off x="6602" y="116632"/>
            <a:ext cx="3269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Supplementary</a:t>
            </a:r>
            <a:r>
              <a:rPr lang="zh-CN" altLang="en-US" dirty="0" smtClean="0"/>
              <a:t> </a:t>
            </a:r>
            <a:r>
              <a:rPr lang="en-US" altLang="zh-CN" dirty="0" smtClean="0"/>
              <a:t>Figure</a:t>
            </a:r>
            <a:r>
              <a:rPr lang="zh-CN" altLang="en-US" dirty="0" smtClean="0"/>
              <a:t> </a:t>
            </a:r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30" name="TextBox 8"/>
          <p:cNvSpPr txBox="1"/>
          <p:nvPr/>
        </p:nvSpPr>
        <p:spPr>
          <a:xfrm>
            <a:off x="179512" y="620688"/>
            <a:ext cx="121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  <p:sp>
        <p:nvSpPr>
          <p:cNvPr id="31" name="TextBox 8"/>
          <p:cNvSpPr txBox="1"/>
          <p:nvPr/>
        </p:nvSpPr>
        <p:spPr>
          <a:xfrm>
            <a:off x="3851920" y="692696"/>
            <a:ext cx="1062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pic>
        <p:nvPicPr>
          <p:cNvPr id="38" name="Picture 3" descr="C:\Users\applw\Desktop\免疫组化选图\食管癌A - YAP_10.0x.jpg"/>
          <p:cNvPicPr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37" y="3022405"/>
            <a:ext cx="1098000" cy="813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C:\Users\applw\Desktop\免疫组化选图\食管癌A 40倍-YAP_40.0x.jpg"/>
          <p:cNvPicPr>
            <a:picLocks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37" y="3836005"/>
            <a:ext cx="1098000" cy="813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5" descr="C:\Users\applw\Desktop\免疫组化选图\食管癌C 10倍 YAP_10.0x.jpg"/>
          <p:cNvPicPr>
            <a:picLocks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115078" y="3029411"/>
            <a:ext cx="1098000" cy="813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6" descr="C:\Users\applw\Desktop\免疫组化选图\食管癌C 40倍 YAP_40.0x.jpg"/>
          <p:cNvPicPr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111243" y="3839536"/>
            <a:ext cx="1098000" cy="813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7" descr="C:\Users\applw\Desktop\免疫组化选图\高表达 SHARPIN_10.0x.jpg"/>
          <p:cNvPicPr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58" y="5064428"/>
            <a:ext cx="1098000" cy="813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8" descr="C:\Users\applw\Desktop\免疫组化选图\高表达-40倍SHARPIN_40.0x.jpg"/>
          <p:cNvPicPr>
            <a:picLocks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58" y="5878028"/>
            <a:ext cx="1098000" cy="813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4" name="组合 27"/>
          <p:cNvGrpSpPr/>
          <p:nvPr/>
        </p:nvGrpSpPr>
        <p:grpSpPr>
          <a:xfrm>
            <a:off x="2115078" y="5067031"/>
            <a:ext cx="1098000" cy="1627200"/>
            <a:chOff x="4572000" y="3873230"/>
            <a:chExt cx="1098000" cy="1627200"/>
          </a:xfrm>
        </p:grpSpPr>
        <p:pic>
          <p:nvPicPr>
            <p:cNvPr id="61" name="Picture 9" descr="C:\Users\applw\Desktop\免疫组化选图\低表达-2- SHARPIN_17.1x.jpg"/>
            <p:cNvPicPr>
              <a:picLocks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3873230"/>
              <a:ext cx="1098000" cy="813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2" name="Picture 10" descr="C:\Users\applw\Desktop\免疫组化选图\低表达-2-40倍- SHARPIN_40.0x.jpg"/>
            <p:cNvPicPr>
              <a:picLocks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4686830"/>
              <a:ext cx="1098000" cy="813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5" name="TextBox 50">
            <a:extLst>
              <a:ext uri="{FF2B5EF4-FFF2-40B4-BE49-F238E27FC236}">
                <a16:creationId xmlns:a16="http://schemas.microsoft.com/office/drawing/2014/main" xmlns="" id="{4AA89AF7-B850-458B-A6E6-8FD50EEDEB11}"/>
              </a:ext>
            </a:extLst>
          </p:cNvPr>
          <p:cNvSpPr txBox="1"/>
          <p:nvPr/>
        </p:nvSpPr>
        <p:spPr>
          <a:xfrm>
            <a:off x="777743" y="2758197"/>
            <a:ext cx="1041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YAP</a:t>
            </a:r>
            <a:r>
              <a:rPr lang="en-US" altLang="zh-CN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High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TextBox 50">
            <a:extLst>
              <a:ext uri="{FF2B5EF4-FFF2-40B4-BE49-F238E27FC236}">
                <a16:creationId xmlns:a16="http://schemas.microsoft.com/office/drawing/2014/main" xmlns="" id="{4AA89AF7-B850-458B-A6E6-8FD50EEDEB11}"/>
              </a:ext>
            </a:extLst>
          </p:cNvPr>
          <p:cNvSpPr txBox="1"/>
          <p:nvPr/>
        </p:nvSpPr>
        <p:spPr>
          <a:xfrm>
            <a:off x="2391423" y="2764813"/>
            <a:ext cx="13543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YAP</a:t>
            </a:r>
            <a:r>
              <a:rPr lang="en-US" altLang="zh-CN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Low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TextBox 50">
            <a:extLst>
              <a:ext uri="{FF2B5EF4-FFF2-40B4-BE49-F238E27FC236}">
                <a16:creationId xmlns:a16="http://schemas.microsoft.com/office/drawing/2014/main" xmlns="" id="{4AA89AF7-B850-458B-A6E6-8FD50EEDEB11}"/>
              </a:ext>
            </a:extLst>
          </p:cNvPr>
          <p:cNvSpPr txBox="1"/>
          <p:nvPr/>
        </p:nvSpPr>
        <p:spPr>
          <a:xfrm>
            <a:off x="2065545" y="4797090"/>
            <a:ext cx="13797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SHARPIN</a:t>
            </a:r>
            <a:r>
              <a:rPr lang="en-US" altLang="zh-CN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Low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TextBox 50">
            <a:extLst>
              <a:ext uri="{FF2B5EF4-FFF2-40B4-BE49-F238E27FC236}">
                <a16:creationId xmlns:a16="http://schemas.microsoft.com/office/drawing/2014/main" xmlns="" id="{4AA89AF7-B850-458B-A6E6-8FD50EEDEB11}"/>
              </a:ext>
            </a:extLst>
          </p:cNvPr>
          <p:cNvSpPr txBox="1"/>
          <p:nvPr/>
        </p:nvSpPr>
        <p:spPr>
          <a:xfrm>
            <a:off x="673834" y="4797091"/>
            <a:ext cx="1273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SHARPIN</a:t>
            </a:r>
            <a:r>
              <a:rPr lang="en-US" altLang="zh-CN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High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203510" y="3320142"/>
            <a:ext cx="207920" cy="2181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0" name="直接连接符 9"/>
          <p:cNvCxnSpPr/>
          <p:nvPr/>
        </p:nvCxnSpPr>
        <p:spPr>
          <a:xfrm flipH="1">
            <a:off x="721438" y="3538268"/>
            <a:ext cx="482072" cy="29773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19"/>
          <p:cNvCxnSpPr/>
          <p:nvPr/>
        </p:nvCxnSpPr>
        <p:spPr>
          <a:xfrm>
            <a:off x="1411430" y="3538268"/>
            <a:ext cx="408007" cy="29773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51"/>
          <p:cNvSpPr/>
          <p:nvPr/>
        </p:nvSpPr>
        <p:spPr>
          <a:xfrm>
            <a:off x="2435091" y="3035273"/>
            <a:ext cx="207920" cy="2181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3" name="直接连接符 22"/>
          <p:cNvCxnSpPr/>
          <p:nvPr/>
        </p:nvCxnSpPr>
        <p:spPr>
          <a:xfrm flipH="1">
            <a:off x="2115077" y="3256024"/>
            <a:ext cx="308679" cy="57998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24"/>
          <p:cNvCxnSpPr/>
          <p:nvPr/>
        </p:nvCxnSpPr>
        <p:spPr>
          <a:xfrm>
            <a:off x="2636086" y="3253399"/>
            <a:ext cx="549001" cy="58260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880999" y="5364768"/>
            <a:ext cx="207920" cy="2181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29"/>
          <p:cNvCxnSpPr/>
          <p:nvPr/>
        </p:nvCxnSpPr>
        <p:spPr>
          <a:xfrm flipH="1">
            <a:off x="673834" y="5582894"/>
            <a:ext cx="191619" cy="29513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32"/>
          <p:cNvCxnSpPr/>
          <p:nvPr/>
        </p:nvCxnSpPr>
        <p:spPr>
          <a:xfrm>
            <a:off x="1088919" y="5582894"/>
            <a:ext cx="730518" cy="29513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2379570" y="5264826"/>
            <a:ext cx="531015" cy="2181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9" name="直接连接符 34"/>
          <p:cNvCxnSpPr/>
          <p:nvPr/>
        </p:nvCxnSpPr>
        <p:spPr>
          <a:xfrm flipH="1">
            <a:off x="2115077" y="5482952"/>
            <a:ext cx="262544" cy="3950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36"/>
          <p:cNvCxnSpPr/>
          <p:nvPr/>
        </p:nvCxnSpPr>
        <p:spPr>
          <a:xfrm>
            <a:off x="2910586" y="5482952"/>
            <a:ext cx="302492" cy="3950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40"/>
          <p:cNvSpPr txBox="1"/>
          <p:nvPr/>
        </p:nvSpPr>
        <p:spPr>
          <a:xfrm>
            <a:off x="251521" y="3320142"/>
            <a:ext cx="6139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10X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TextBox 50"/>
          <p:cNvSpPr txBox="1"/>
          <p:nvPr/>
        </p:nvSpPr>
        <p:spPr>
          <a:xfrm>
            <a:off x="251520" y="4119694"/>
            <a:ext cx="6139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40X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251522" y="6284826"/>
            <a:ext cx="6139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40X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52"/>
          <p:cNvSpPr txBox="1"/>
          <p:nvPr/>
        </p:nvSpPr>
        <p:spPr>
          <a:xfrm>
            <a:off x="271472" y="5434269"/>
            <a:ext cx="6139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10X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124974" y="2780928"/>
            <a:ext cx="1062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  <p:graphicFrame>
        <p:nvGraphicFramePr>
          <p:cNvPr id="64" name="表格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980499"/>
              </p:ext>
            </p:extLst>
          </p:nvPr>
        </p:nvGraphicFramePr>
        <p:xfrm>
          <a:off x="3707904" y="3429000"/>
          <a:ext cx="4418807" cy="1281430"/>
        </p:xfrm>
        <a:graphic>
          <a:graphicData uri="http://schemas.openxmlformats.org/drawingml/2006/table">
            <a:tbl>
              <a:tblPr firstRow="1" firstCol="1" bandRow="1"/>
              <a:tblGrid>
                <a:gridCol w="1481168"/>
                <a:gridCol w="954672"/>
                <a:gridCol w="954672"/>
                <a:gridCol w="1028295"/>
              </a:tblGrid>
              <a:tr h="385445"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150" b="1" kern="0" dirty="0" smtClean="0">
                          <a:solidFill>
                            <a:srgbClr val="333333"/>
                          </a:solidFill>
                          <a:effectLst/>
                          <a:latin typeface="微软雅黑"/>
                          <a:ea typeface="宋体"/>
                          <a:cs typeface="Times New Roman"/>
                        </a:rPr>
                        <a:t>YAP1</a:t>
                      </a:r>
                      <a:r>
                        <a:rPr lang="en-US" sz="1150" b="1" kern="0" baseline="0" dirty="0" smtClean="0">
                          <a:solidFill>
                            <a:srgbClr val="333333"/>
                          </a:solidFill>
                          <a:effectLst/>
                          <a:latin typeface="Calibri"/>
                          <a:ea typeface="微软雅黑"/>
                          <a:cs typeface="Times New Roman"/>
                        </a:rPr>
                        <a:t> </a:t>
                      </a: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50" b="1" kern="0">
                          <a:solidFill>
                            <a:srgbClr val="333333"/>
                          </a:solidFill>
                          <a:effectLst/>
                          <a:latin typeface="微软雅黑"/>
                          <a:ea typeface="宋体"/>
                          <a:cs typeface="Times New Roman"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50" b="1" kern="0" dirty="0" smtClean="0">
                          <a:solidFill>
                            <a:srgbClr val="333333"/>
                          </a:solidFill>
                          <a:effectLst/>
                          <a:latin typeface="微软雅黑"/>
                          <a:ea typeface="宋体"/>
                          <a:cs typeface="Times New Roman"/>
                        </a:rPr>
                        <a:t>SHARPIN</a:t>
                      </a: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60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50" b="1" kern="0" dirty="0" smtClean="0">
                          <a:solidFill>
                            <a:srgbClr val="333333"/>
                          </a:solidFill>
                          <a:effectLst/>
                          <a:latin typeface="Calibri"/>
                          <a:ea typeface="微软雅黑"/>
                          <a:cs typeface="Times New Roman"/>
                        </a:rPr>
                        <a:t>Positive</a:t>
                      </a: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50" b="1" kern="0" dirty="0" smtClean="0">
                          <a:solidFill>
                            <a:srgbClr val="333333"/>
                          </a:solidFill>
                          <a:effectLst/>
                          <a:latin typeface="Calibri"/>
                          <a:ea typeface="微软雅黑"/>
                          <a:cs typeface="Times New Roman"/>
                        </a:rPr>
                        <a:t>Negative</a:t>
                      </a: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50" b="1" kern="0" dirty="0" smtClean="0">
                          <a:solidFill>
                            <a:srgbClr val="333333"/>
                          </a:solidFill>
                          <a:effectLst/>
                          <a:latin typeface="微软雅黑"/>
                          <a:ea typeface="宋体"/>
                          <a:cs typeface="Times New Roman"/>
                        </a:rPr>
                        <a:t>P</a:t>
                      </a:r>
                      <a:r>
                        <a:rPr lang="en-US" sz="1150" b="1" kern="0" baseline="0" dirty="0">
                          <a:solidFill>
                            <a:srgbClr val="333333"/>
                          </a:solidFill>
                          <a:effectLst/>
                          <a:latin typeface="Calibri"/>
                          <a:ea typeface="微软雅黑"/>
                          <a:cs typeface="Times New Roman"/>
                        </a:rPr>
                        <a:t> </a:t>
                      </a:r>
                      <a:r>
                        <a:rPr lang="en-US" altLang="zh-CN" sz="1150" b="1" kern="0" baseline="0" dirty="0" smtClean="0">
                          <a:solidFill>
                            <a:srgbClr val="333333"/>
                          </a:solidFill>
                          <a:effectLst/>
                          <a:latin typeface="Calibri"/>
                          <a:ea typeface="微软雅黑"/>
                          <a:cs typeface="Times New Roman"/>
                        </a:rPr>
                        <a:t>Value</a:t>
                      </a: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4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50" b="1" kern="0" dirty="0" smtClean="0">
                          <a:solidFill>
                            <a:srgbClr val="333333"/>
                          </a:solidFill>
                          <a:effectLst/>
                          <a:latin typeface="Calibri"/>
                          <a:ea typeface="微软雅黑"/>
                          <a:cs typeface="Times New Roman"/>
                        </a:rPr>
                        <a:t>Positive</a:t>
                      </a: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50" b="1" kern="0" dirty="0" smtClean="0">
                          <a:solidFill>
                            <a:srgbClr val="333333"/>
                          </a:solidFill>
                          <a:effectLst/>
                          <a:latin typeface="微软雅黑"/>
                          <a:ea typeface="宋体"/>
                          <a:cs typeface="Times New Roman"/>
                        </a:rPr>
                        <a:t>30</a:t>
                      </a: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1" kern="0" dirty="0" smtClean="0">
                          <a:solidFill>
                            <a:srgbClr val="333333"/>
                          </a:solidFill>
                          <a:effectLst/>
                          <a:latin typeface="微软雅黑"/>
                          <a:ea typeface="+mn-ea"/>
                          <a:cs typeface="Times New Roman"/>
                        </a:rPr>
                        <a:t>153</a:t>
                      </a:r>
                      <a:endParaRPr lang="zh-CN" altLang="zh-CN" sz="900" kern="100" dirty="0" smtClean="0"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50" b="1" kern="0">
                          <a:solidFill>
                            <a:srgbClr val="333333"/>
                          </a:solidFill>
                          <a:effectLst/>
                          <a:latin typeface="微软雅黑"/>
                          <a:ea typeface="宋体"/>
                          <a:cs typeface="Times New Roman"/>
                        </a:rPr>
                        <a:t>P&lt;0.01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50" b="1" kern="0" dirty="0" smtClean="0">
                          <a:solidFill>
                            <a:srgbClr val="333333"/>
                          </a:solidFill>
                          <a:effectLst/>
                          <a:latin typeface="Calibri"/>
                          <a:ea typeface="微软雅黑"/>
                          <a:cs typeface="Times New Roman"/>
                        </a:rPr>
                        <a:t>Negative</a:t>
                      </a: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50" b="1" kern="0" dirty="0" smtClean="0">
                          <a:solidFill>
                            <a:srgbClr val="333333"/>
                          </a:solidFill>
                          <a:effectLst/>
                          <a:latin typeface="微软雅黑"/>
                          <a:ea typeface="宋体"/>
                          <a:cs typeface="Times New Roman"/>
                        </a:rPr>
                        <a:t>26</a:t>
                      </a: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50" b="1" kern="0">
                          <a:solidFill>
                            <a:srgbClr val="333333"/>
                          </a:solidFill>
                          <a:effectLst/>
                          <a:latin typeface="微软雅黑"/>
                          <a:ea typeface="宋体"/>
                          <a:cs typeface="Times New Roman"/>
                        </a:rPr>
                        <a:t>20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50" b="1" kern="0" dirty="0">
                          <a:solidFill>
                            <a:srgbClr val="333333"/>
                          </a:solidFill>
                          <a:effectLst/>
                          <a:latin typeface="微软雅黑"/>
                          <a:ea typeface="宋体"/>
                          <a:cs typeface="Times New Roman"/>
                        </a:rPr>
                        <a:t> </a:t>
                      </a: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5" name="TextBox 8"/>
          <p:cNvSpPr txBox="1"/>
          <p:nvPr/>
        </p:nvSpPr>
        <p:spPr>
          <a:xfrm>
            <a:off x="3365334" y="2780928"/>
            <a:ext cx="1062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4395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"/>
          <p:cNvSpPr txBox="1"/>
          <p:nvPr/>
        </p:nvSpPr>
        <p:spPr>
          <a:xfrm>
            <a:off x="6602" y="116632"/>
            <a:ext cx="3269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Supplementary</a:t>
            </a:r>
            <a:r>
              <a:rPr lang="zh-CN" altLang="en-US" dirty="0" smtClean="0"/>
              <a:t> </a:t>
            </a:r>
            <a:r>
              <a:rPr lang="en-US" altLang="zh-CN" dirty="0" smtClean="0"/>
              <a:t>Figure</a:t>
            </a:r>
            <a:r>
              <a:rPr lang="zh-CN" altLang="en-US" dirty="0" smtClean="0"/>
              <a:t> </a:t>
            </a:r>
            <a:r>
              <a:rPr lang="en-US" altLang="zh-CN" dirty="0"/>
              <a:t>5</a:t>
            </a:r>
            <a:endParaRPr lang="zh-CN" altLang="en-US" dirty="0"/>
          </a:p>
        </p:txBody>
      </p:sp>
      <p:grpSp>
        <p:nvGrpSpPr>
          <p:cNvPr id="4" name="组合 26"/>
          <p:cNvGrpSpPr/>
          <p:nvPr/>
        </p:nvGrpSpPr>
        <p:grpSpPr>
          <a:xfrm>
            <a:off x="506206" y="1331967"/>
            <a:ext cx="3890485" cy="3874467"/>
            <a:chOff x="506206" y="1331967"/>
            <a:chExt cx="3890485" cy="3874467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1946627"/>
              <a:ext cx="2016224" cy="11223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6" name="Picture 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3162276"/>
              <a:ext cx="2016000" cy="1123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7" name="Picture 2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493" y="4824834"/>
              <a:ext cx="2016000" cy="381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8" name="Picture 4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6958" y="4365104"/>
              <a:ext cx="20160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9" name="TextBox 6">
              <a:extLst>
                <a:ext uri="{FF2B5EF4-FFF2-40B4-BE49-F238E27FC236}">
                  <a16:creationId xmlns:a16="http://schemas.microsoft.com/office/drawing/2014/main" xmlns="" id="{FF90B9E9-AA93-48A5-9ECC-235E2E5678B1}"/>
                </a:ext>
              </a:extLst>
            </p:cNvPr>
            <p:cNvSpPr txBox="1"/>
            <p:nvPr/>
          </p:nvSpPr>
          <p:spPr>
            <a:xfrm>
              <a:off x="1147731" y="4892523"/>
              <a:ext cx="67981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altLang="zh-CN" sz="10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GAPDH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TextBox 50">
              <a:extLst>
                <a:ext uri="{FF2B5EF4-FFF2-40B4-BE49-F238E27FC236}">
                  <a16:creationId xmlns:a16="http://schemas.microsoft.com/office/drawing/2014/main" xmlns="" id="{4AA89AF7-B850-458B-A6E6-8FD50EEDEB11}"/>
                </a:ext>
              </a:extLst>
            </p:cNvPr>
            <p:cNvSpPr txBox="1"/>
            <p:nvPr/>
          </p:nvSpPr>
          <p:spPr>
            <a:xfrm>
              <a:off x="1234502" y="4329598"/>
              <a:ext cx="5376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YAP</a:t>
              </a:r>
            </a:p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(Myc)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TextBox 50">
              <a:extLst>
                <a:ext uri="{FF2B5EF4-FFF2-40B4-BE49-F238E27FC236}">
                  <a16:creationId xmlns:a16="http://schemas.microsoft.com/office/drawing/2014/main" xmlns="" id="{4AA89AF7-B850-458B-A6E6-8FD50EEDEB11}"/>
                </a:ext>
              </a:extLst>
            </p:cNvPr>
            <p:cNvSpPr txBox="1"/>
            <p:nvPr/>
          </p:nvSpPr>
          <p:spPr>
            <a:xfrm>
              <a:off x="1043373" y="3523821"/>
              <a:ext cx="9198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Flag</a:t>
              </a:r>
            </a:p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(SHARPIN)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12" name="直接连接符 3"/>
            <p:cNvCxnSpPr/>
            <p:nvPr/>
          </p:nvCxnSpPr>
          <p:spPr>
            <a:xfrm>
              <a:off x="1115616" y="3429000"/>
              <a:ext cx="0" cy="17097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4"/>
            <p:cNvSpPr txBox="1"/>
            <p:nvPr/>
          </p:nvSpPr>
          <p:spPr>
            <a:xfrm>
              <a:off x="506206" y="4077072"/>
              <a:ext cx="7669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Input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TextBox 5"/>
            <p:cNvSpPr txBox="1"/>
            <p:nvPr/>
          </p:nvSpPr>
          <p:spPr>
            <a:xfrm>
              <a:off x="1043373" y="2307738"/>
              <a:ext cx="12243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IP:Myc</a:t>
              </a:r>
            </a:p>
            <a:p>
              <a:r>
                <a:rPr lang="en-US" altLang="zh-CN" sz="10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IB:Flag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TextBox 10"/>
            <p:cNvSpPr txBox="1"/>
            <p:nvPr/>
          </p:nvSpPr>
          <p:spPr>
            <a:xfrm>
              <a:off x="2035277" y="1577295"/>
              <a:ext cx="2324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-</a:t>
              </a:r>
              <a:endParaRPr lang="zh-CN" altLang="en-US" dirty="0"/>
            </a:p>
          </p:txBody>
        </p:sp>
        <p:sp>
          <p:nvSpPr>
            <p:cNvPr id="16" name="TextBox 11"/>
            <p:cNvSpPr txBox="1"/>
            <p:nvPr/>
          </p:nvSpPr>
          <p:spPr>
            <a:xfrm>
              <a:off x="2314377" y="1577295"/>
              <a:ext cx="2413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+</a:t>
              </a:r>
              <a:endParaRPr lang="zh-CN" alt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178473" y="1578189"/>
              <a:ext cx="2413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+</a:t>
              </a:r>
              <a:endParaRPr lang="zh-CN" altLang="en-US" dirty="0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3610521" y="1577295"/>
              <a:ext cx="2413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+</a:t>
              </a:r>
              <a:endParaRPr lang="zh-CN" altLang="en-US" dirty="0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2746425" y="1578189"/>
              <a:ext cx="2413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+</a:t>
              </a:r>
              <a:endParaRPr lang="zh-CN" altLang="en-US" dirty="0"/>
            </a:p>
          </p:txBody>
        </p:sp>
        <p:sp>
          <p:nvSpPr>
            <p:cNvPr id="20" name="TextBox 12"/>
            <p:cNvSpPr txBox="1"/>
            <p:nvPr/>
          </p:nvSpPr>
          <p:spPr>
            <a:xfrm>
              <a:off x="1281972" y="1639744"/>
              <a:ext cx="7983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Myc-YAP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TextBox 50">
              <a:extLst>
                <a:ext uri="{FF2B5EF4-FFF2-40B4-BE49-F238E27FC236}">
                  <a16:creationId xmlns:a16="http://schemas.microsoft.com/office/drawing/2014/main" xmlns="" id="{4AA89AF7-B850-458B-A6E6-8FD50EEDEB11}"/>
                </a:ext>
              </a:extLst>
            </p:cNvPr>
            <p:cNvSpPr txBox="1"/>
            <p:nvPr/>
          </p:nvSpPr>
          <p:spPr>
            <a:xfrm>
              <a:off x="990508" y="1434432"/>
              <a:ext cx="13238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Flag-SHARPIN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2035277" y="1331967"/>
              <a:ext cx="2324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-</a:t>
              </a:r>
              <a:endParaRPr lang="zh-CN" altLang="en-US" dirty="0"/>
            </a:p>
          </p:txBody>
        </p:sp>
        <p:sp>
          <p:nvSpPr>
            <p:cNvPr id="23" name="TextBox 13"/>
            <p:cNvSpPr txBox="1"/>
            <p:nvPr/>
          </p:nvSpPr>
          <p:spPr>
            <a:xfrm>
              <a:off x="2314377" y="1393523"/>
              <a:ext cx="432048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WT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TextBox 14"/>
            <p:cNvSpPr txBox="1"/>
            <p:nvPr/>
          </p:nvSpPr>
          <p:spPr>
            <a:xfrm>
              <a:off x="4211960" y="1516633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dirty="0"/>
            </a:p>
          </p:txBody>
        </p:sp>
        <p:sp>
          <p:nvSpPr>
            <p:cNvPr id="25" name="TextBox 27"/>
            <p:cNvSpPr txBox="1"/>
            <p:nvPr/>
          </p:nvSpPr>
          <p:spPr>
            <a:xfrm>
              <a:off x="2699792" y="1393524"/>
              <a:ext cx="5993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∆UBL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TextBox 28"/>
            <p:cNvSpPr txBox="1"/>
            <p:nvPr/>
          </p:nvSpPr>
          <p:spPr>
            <a:xfrm>
              <a:off x="3083148" y="1393524"/>
              <a:ext cx="432048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NZF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TextBox 29"/>
            <p:cNvSpPr txBox="1"/>
            <p:nvPr/>
          </p:nvSpPr>
          <p:spPr>
            <a:xfrm>
              <a:off x="3517605" y="1393524"/>
              <a:ext cx="432048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NT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28" name="直接连接符 23"/>
            <p:cNvCxnSpPr/>
            <p:nvPr/>
          </p:nvCxnSpPr>
          <p:spPr>
            <a:xfrm>
              <a:off x="1187624" y="1418153"/>
              <a:ext cx="0" cy="42667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5"/>
            <p:cNvSpPr txBox="1"/>
            <p:nvPr/>
          </p:nvSpPr>
          <p:spPr>
            <a:xfrm>
              <a:off x="607029" y="1526531"/>
              <a:ext cx="7669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Vector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0" name="组合 34"/>
          <p:cNvGrpSpPr/>
          <p:nvPr/>
        </p:nvGrpSpPr>
        <p:grpSpPr>
          <a:xfrm>
            <a:off x="4644548" y="1404317"/>
            <a:ext cx="3815344" cy="3814126"/>
            <a:chOff x="3897069" y="657967"/>
            <a:chExt cx="3815344" cy="3814126"/>
          </a:xfrm>
        </p:grpSpPr>
        <p:pic>
          <p:nvPicPr>
            <p:cNvPr id="31" name="Picture 2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3627795"/>
              <a:ext cx="2016000" cy="3524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32" name="Picture 3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2442632"/>
              <a:ext cx="2016000" cy="1123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33" name="Picture 2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4052410"/>
              <a:ext cx="2016000" cy="352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34" name="Picture 3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1243267"/>
              <a:ext cx="2016000" cy="1123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5" name="TextBox 6">
              <a:extLst>
                <a:ext uri="{FF2B5EF4-FFF2-40B4-BE49-F238E27FC236}">
                  <a16:creationId xmlns:a16="http://schemas.microsoft.com/office/drawing/2014/main" xmlns="" id="{FF90B9E9-AA93-48A5-9ECC-235E2E5678B1}"/>
                </a:ext>
              </a:extLst>
            </p:cNvPr>
            <p:cNvSpPr txBox="1"/>
            <p:nvPr/>
          </p:nvSpPr>
          <p:spPr>
            <a:xfrm>
              <a:off x="4647546" y="4105699"/>
              <a:ext cx="67981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altLang="zh-CN" sz="10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GAPDH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6" name="TextBox 50">
              <a:extLst>
                <a:ext uri="{FF2B5EF4-FFF2-40B4-BE49-F238E27FC236}">
                  <a16:creationId xmlns:a16="http://schemas.microsoft.com/office/drawing/2014/main" xmlns="" id="{4AA89AF7-B850-458B-A6E6-8FD50EEDEB11}"/>
                </a:ext>
              </a:extLst>
            </p:cNvPr>
            <p:cNvSpPr txBox="1"/>
            <p:nvPr/>
          </p:nvSpPr>
          <p:spPr>
            <a:xfrm>
              <a:off x="4482534" y="3580110"/>
              <a:ext cx="9198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Flag</a:t>
              </a:r>
            </a:p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(SHARPIN)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TextBox 50">
              <a:extLst>
                <a:ext uri="{FF2B5EF4-FFF2-40B4-BE49-F238E27FC236}">
                  <a16:creationId xmlns:a16="http://schemas.microsoft.com/office/drawing/2014/main" xmlns="" id="{4AA89AF7-B850-458B-A6E6-8FD50EEDEB11}"/>
                </a:ext>
              </a:extLst>
            </p:cNvPr>
            <p:cNvSpPr txBox="1"/>
            <p:nvPr/>
          </p:nvSpPr>
          <p:spPr>
            <a:xfrm>
              <a:off x="4673663" y="2903754"/>
              <a:ext cx="5376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solidFill>
                    <a:prstClr val="black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Myc</a:t>
              </a:r>
              <a:endPara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(</a:t>
              </a:r>
              <a:r>
                <a:rPr lang="en-US" altLang="zh-CN" sz="1000" b="1" dirty="0">
                  <a:solidFill>
                    <a:prstClr val="black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YAP</a:t>
              </a:r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)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8" name="TextBox 42"/>
            <p:cNvSpPr txBox="1"/>
            <p:nvPr/>
          </p:nvSpPr>
          <p:spPr>
            <a:xfrm>
              <a:off x="4381455" y="1589423"/>
              <a:ext cx="12243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IP:</a:t>
              </a:r>
              <a:r>
                <a:rPr lang="en-US" altLang="zh-CN" sz="1000" b="1" dirty="0" smtClean="0">
                  <a:solidFill>
                    <a:prstClr val="black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Flag</a:t>
              </a:r>
              <a:endParaRPr lang="zh-CN" altLang="en-US" sz="1000" b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  <a:p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IB:</a:t>
              </a:r>
              <a:r>
                <a:rPr lang="en-US" altLang="zh-CN" sz="1000" b="1" dirty="0" smtClean="0">
                  <a:solidFill>
                    <a:prstClr val="black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Myc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39" name="直接连接符 43"/>
            <p:cNvCxnSpPr/>
            <p:nvPr/>
          </p:nvCxnSpPr>
          <p:spPr>
            <a:xfrm>
              <a:off x="4474629" y="2762349"/>
              <a:ext cx="0" cy="17097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44"/>
            <p:cNvSpPr txBox="1"/>
            <p:nvPr/>
          </p:nvSpPr>
          <p:spPr>
            <a:xfrm>
              <a:off x="3897069" y="3580110"/>
              <a:ext cx="7669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Input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TextBox 45"/>
            <p:cNvSpPr txBox="1"/>
            <p:nvPr/>
          </p:nvSpPr>
          <p:spPr>
            <a:xfrm>
              <a:off x="5292080" y="873935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-</a:t>
              </a:r>
              <a:endParaRPr lang="zh-CN" altLang="en-US" dirty="0"/>
            </a:p>
          </p:txBody>
        </p:sp>
        <p:sp>
          <p:nvSpPr>
            <p:cNvPr id="42" name="TextBox 46"/>
            <p:cNvSpPr txBox="1"/>
            <p:nvPr/>
          </p:nvSpPr>
          <p:spPr>
            <a:xfrm>
              <a:off x="5595676" y="873935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+</a:t>
              </a:r>
              <a:endParaRPr lang="zh-CN" altLang="en-US" dirty="0"/>
            </a:p>
          </p:txBody>
        </p:sp>
        <p:sp>
          <p:nvSpPr>
            <p:cNvPr id="43" name="TextBox 47"/>
            <p:cNvSpPr txBox="1"/>
            <p:nvPr/>
          </p:nvSpPr>
          <p:spPr>
            <a:xfrm>
              <a:off x="5940152" y="873935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+</a:t>
              </a:r>
              <a:endParaRPr lang="zh-CN" altLang="en-US" dirty="0"/>
            </a:p>
          </p:txBody>
        </p:sp>
        <p:sp>
          <p:nvSpPr>
            <p:cNvPr id="44" name="TextBox 48"/>
            <p:cNvSpPr txBox="1"/>
            <p:nvPr/>
          </p:nvSpPr>
          <p:spPr>
            <a:xfrm>
              <a:off x="6909792" y="873935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+</a:t>
              </a:r>
              <a:endParaRPr lang="zh-CN" altLang="en-US" dirty="0"/>
            </a:p>
          </p:txBody>
        </p:sp>
        <p:sp>
          <p:nvSpPr>
            <p:cNvPr id="45" name="TextBox 49"/>
            <p:cNvSpPr txBox="1"/>
            <p:nvPr/>
          </p:nvSpPr>
          <p:spPr>
            <a:xfrm>
              <a:off x="6228184" y="873935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+</a:t>
              </a:r>
              <a:endParaRPr lang="zh-CN" altLang="en-US" dirty="0"/>
            </a:p>
          </p:txBody>
        </p:sp>
        <p:sp>
          <p:nvSpPr>
            <p:cNvPr id="46" name="TextBox 50"/>
            <p:cNvSpPr txBox="1"/>
            <p:nvPr/>
          </p:nvSpPr>
          <p:spPr>
            <a:xfrm>
              <a:off x="6588224" y="873935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+</a:t>
              </a:r>
              <a:endParaRPr lang="zh-CN" altLang="en-US" dirty="0"/>
            </a:p>
          </p:txBody>
        </p:sp>
        <p:sp>
          <p:nvSpPr>
            <p:cNvPr id="47" name="TextBox 50">
              <a:extLst>
                <a:ext uri="{FF2B5EF4-FFF2-40B4-BE49-F238E27FC236}">
                  <a16:creationId xmlns:a16="http://schemas.microsoft.com/office/drawing/2014/main" xmlns="" id="{4AA89AF7-B850-458B-A6E6-8FD50EEDEB11}"/>
                </a:ext>
              </a:extLst>
            </p:cNvPr>
            <p:cNvSpPr txBox="1"/>
            <p:nvPr/>
          </p:nvSpPr>
          <p:spPr>
            <a:xfrm>
              <a:off x="4280548" y="935490"/>
              <a:ext cx="13238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Flag-SHARPIN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8" name="TextBox 52"/>
            <p:cNvSpPr txBox="1"/>
            <p:nvPr/>
          </p:nvSpPr>
          <p:spPr>
            <a:xfrm>
              <a:off x="4543306" y="750824"/>
              <a:ext cx="7983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Myc-YAP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TextBox 53"/>
            <p:cNvSpPr txBox="1"/>
            <p:nvPr/>
          </p:nvSpPr>
          <p:spPr>
            <a:xfrm>
              <a:off x="3897069" y="873935"/>
              <a:ext cx="7669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Vector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50" name="直接连接符 54"/>
            <p:cNvCxnSpPr/>
            <p:nvPr/>
          </p:nvCxnSpPr>
          <p:spPr>
            <a:xfrm>
              <a:off x="4482803" y="772132"/>
              <a:ext cx="0" cy="42667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5"/>
            <p:cNvSpPr txBox="1"/>
            <p:nvPr/>
          </p:nvSpPr>
          <p:spPr>
            <a:xfrm>
              <a:off x="5452483" y="689270"/>
              <a:ext cx="432048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WT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TextBox 56"/>
            <p:cNvSpPr txBox="1"/>
            <p:nvPr/>
          </p:nvSpPr>
          <p:spPr>
            <a:xfrm>
              <a:off x="5286196" y="657967"/>
              <a:ext cx="2324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-</a:t>
              </a:r>
              <a:endParaRPr lang="zh-CN" altLang="en-US" dirty="0"/>
            </a:p>
          </p:txBody>
        </p:sp>
        <p:sp>
          <p:nvSpPr>
            <p:cNvPr id="53" name="TextBox 57"/>
            <p:cNvSpPr txBox="1"/>
            <p:nvPr/>
          </p:nvSpPr>
          <p:spPr>
            <a:xfrm>
              <a:off x="5667684" y="692696"/>
              <a:ext cx="7201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1-171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TextBox 58"/>
            <p:cNvSpPr txBox="1"/>
            <p:nvPr/>
          </p:nvSpPr>
          <p:spPr>
            <a:xfrm>
              <a:off x="6084168" y="689270"/>
              <a:ext cx="8073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171-504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5" name="TextBox 59"/>
            <p:cNvSpPr txBox="1"/>
            <p:nvPr/>
          </p:nvSpPr>
          <p:spPr>
            <a:xfrm>
              <a:off x="6552220" y="689270"/>
              <a:ext cx="6120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1-292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6" name="TextBox 60"/>
            <p:cNvSpPr txBox="1"/>
            <p:nvPr/>
          </p:nvSpPr>
          <p:spPr>
            <a:xfrm>
              <a:off x="6953861" y="692696"/>
              <a:ext cx="7585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292-504</a:t>
              </a:r>
              <a:endParaRPr lang="zh-CN" altLang="en-US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895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9658</TotalTime>
  <Words>221</Words>
  <Application>Microsoft Office PowerPoint</Application>
  <PresentationFormat>On-screen Show (4:3)</PresentationFormat>
  <Paragraphs>163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 Unicode MS</vt:lpstr>
      <vt:lpstr>微软雅黑</vt:lpstr>
      <vt:lpstr>宋体</vt:lpstr>
      <vt:lpstr>Arial</vt:lpstr>
      <vt:lpstr>Calibri</vt:lpstr>
      <vt:lpstr>Times New Roman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Tabyo James Durai P.</cp:lastModifiedBy>
  <cp:revision>1</cp:revision>
  <dcterms:modified xsi:type="dcterms:W3CDTF">2019-12-10T02:18:00Z</dcterms:modified>
</cp:coreProperties>
</file>