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58" d="100"/>
          <a:sy n="58" d="100"/>
        </p:scale>
        <p:origin x="4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niekdjuric\Documents\onderzoek\hernia%20macrofagen\artikel\MRI%20vs%20macrofagen\alleen%20discus%20\Acta%20neurochirugica%20submission\tables%20to%20figure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niekdjuric\Documents\onderzoek\hernia%20macrofagen\artikel\MRI%20vs%20macrofagen\alleen%20discus%20\Acta%20neurochirugica%20submission\tables%20to%20figur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niekdjuric\Documents\onderzoek\hernia%20macrofagen\artikel\MRI%20vs%20macrofagen\alleen%20discus%20\Acta%20neurochirugica%20submission\tables%20to%20figure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niekdjuric\Documents\onderzoek\hernia%20macrofagen\artikel\MRI%20vs%20macrofagen\alleen%20discus%20\Acta%20neurochirugica%20submission\tables%20to%20figur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Type of disc</a:t>
            </a:r>
            <a:r>
              <a:rPr lang="en-US" baseline="0"/>
              <a:t> herniation </a:t>
            </a:r>
            <a:r>
              <a:rPr lang="en-US"/>
              <a:t>in patients without and with MC</a:t>
            </a:r>
          </a:p>
        </c:rich>
      </c:tx>
      <c:layout>
        <c:manualLayout>
          <c:xMode val="edge"/>
          <c:yMode val="edge"/>
          <c:x val="8.6723586341456813E-2"/>
          <c:y val="3.12595376404512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8929524572271308E-2"/>
          <c:y val="0.19168328153970468"/>
          <c:w val="0.3853251744751377"/>
          <c:h val="0.609670197865827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58E-244A-990F-085567C40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58E-244A-990F-085567C40DC7}"/>
              </c:ext>
            </c:extLst>
          </c:dPt>
          <c:dLbls>
            <c:dLbl>
              <c:idx val="0"/>
              <c:layout>
                <c:manualLayout>
                  <c:x val="-0.13986402663829994"/>
                  <c:y val="5.969462016585205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8E-244A-990F-085567C40DC7}"/>
                </c:ext>
              </c:extLst>
            </c:dLbl>
            <c:dLbl>
              <c:idx val="1"/>
              <c:layout>
                <c:manualLayout>
                  <c:x val="9.2098404333698036E-2"/>
                  <c:y val="-4.489391734052931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8E-244A-990F-085567C40D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'Table s2'!$A$9:$A$10</c:f>
              <c:strCache>
                <c:ptCount val="2"/>
                <c:pt idx="0">
                  <c:v>Bulging (N=27)</c:v>
                </c:pt>
                <c:pt idx="1">
                  <c:v>Extrusion (N=41)</c:v>
                </c:pt>
              </c:strCache>
            </c:strRef>
          </c:cat>
          <c:val>
            <c:numRef>
              <c:f>'Table s2'!$B$9:$B$10</c:f>
              <c:numCache>
                <c:formatCode>General</c:formatCode>
                <c:ptCount val="2"/>
                <c:pt idx="0">
                  <c:v>27</c:v>
                </c:pt>
                <c:pt idx="1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8E-244A-990F-085567C40DC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113858085338594E-2"/>
          <c:y val="3.4581300774267153E-2"/>
          <c:w val="0.8515454259833195"/>
          <c:h val="0.965418642984492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EAC-134F-A00C-B119B8D7C4B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EAC-134F-A00C-B119B8D7C4B1}"/>
              </c:ext>
            </c:extLst>
          </c:dPt>
          <c:dLbls>
            <c:dLbl>
              <c:idx val="0"/>
              <c:layout>
                <c:manualLayout>
                  <c:x val="-0.12256853233322784"/>
                  <c:y val="0.2170463547045234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8388807298611886"/>
                      <c:h val="0.3294283919742718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BEAC-134F-A00C-B119B8D7C4B1}"/>
                </c:ext>
              </c:extLst>
            </c:dLbl>
            <c:dLbl>
              <c:idx val="1"/>
              <c:layout>
                <c:manualLayout>
                  <c:x val="0.16712356797611108"/>
                  <c:y val="-0.1985547938293263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7145954295107728"/>
                      <c:h val="0.250939715797317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BEAC-134F-A00C-B119B8D7C4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'Table s2'!$A$9:$A$10</c:f>
              <c:strCache>
                <c:ptCount val="2"/>
                <c:pt idx="0">
                  <c:v>Bulging (N=27)</c:v>
                </c:pt>
                <c:pt idx="1">
                  <c:v>Extrusion (N=41)</c:v>
                </c:pt>
              </c:strCache>
            </c:strRef>
          </c:cat>
          <c:val>
            <c:numRef>
              <c:f>'Table s2'!$D$9:$D$10</c:f>
              <c:numCache>
                <c:formatCode>General</c:formatCode>
                <c:ptCount val="2"/>
                <c:pt idx="0">
                  <c:v>13</c:v>
                </c:pt>
                <c:pt idx="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AC-134F-A00C-B119B8D7C4B1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macrophage infiltration in patients without</a:t>
            </a:r>
            <a:r>
              <a:rPr lang="en-US" baseline="0"/>
              <a:t> and with</a:t>
            </a:r>
            <a:r>
              <a:rPr lang="en-US"/>
              <a:t> MC</a:t>
            </a:r>
          </a:p>
        </c:rich>
      </c:tx>
      <c:layout>
        <c:manualLayout>
          <c:xMode val="edge"/>
          <c:yMode val="edge"/>
          <c:x val="8.6723586341456813E-2"/>
          <c:y val="3.12595376404512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8929524572271308E-2"/>
          <c:y val="0.19168328153970468"/>
          <c:w val="0.3853251744751377"/>
          <c:h val="0.6096701978658271"/>
        </c:manualLayout>
      </c:layout>
      <c:pieChart>
        <c:varyColors val="1"/>
        <c:ser>
          <c:idx val="0"/>
          <c:order val="0"/>
          <c:tx>
            <c:v>No MC</c:v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175-B84B-8833-D5CE98EC0A5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175-B84B-8833-D5CE98EC0A5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175-B84B-8833-D5CE98EC0A57}"/>
              </c:ext>
            </c:extLst>
          </c:dPt>
          <c:dLbls>
            <c:dLbl>
              <c:idx val="0"/>
              <c:layout>
                <c:manualLayout>
                  <c:x val="-0.13020764057870635"/>
                  <c:y val="4.417325427400425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175-B84B-8833-D5CE98EC0A57}"/>
                </c:ext>
              </c:extLst>
            </c:dLbl>
            <c:dLbl>
              <c:idx val="1"/>
              <c:layout>
                <c:manualLayout>
                  <c:x val="1.4299978790933031E-2"/>
                  <c:y val="-0.19730376488694726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11547304665432"/>
                      <c:h val="0.165780646546421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3175-B84B-8833-D5CE98EC0A57}"/>
                </c:ext>
              </c:extLst>
            </c:dLbl>
            <c:dLbl>
              <c:idx val="2"/>
              <c:layout>
                <c:manualLayout>
                  <c:x val="8.992663164355251E-2"/>
                  <c:y val="0.1541132240236791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175-B84B-8833-D5CE98EC0A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'Table s2'!$A$2:$A$4</c:f>
              <c:strCache>
                <c:ptCount val="3"/>
                <c:pt idx="0">
                  <c:v>Mild (N=31)</c:v>
                </c:pt>
                <c:pt idx="1">
                  <c:v>Moderate (N=25)</c:v>
                </c:pt>
                <c:pt idx="2">
                  <c:v>Considerable (N=14)</c:v>
                </c:pt>
              </c:strCache>
            </c:strRef>
          </c:cat>
          <c:val>
            <c:numRef>
              <c:f>'Table s2'!$B$2:$B$4</c:f>
              <c:numCache>
                <c:formatCode>General</c:formatCode>
                <c:ptCount val="3"/>
                <c:pt idx="0">
                  <c:v>31</c:v>
                </c:pt>
                <c:pt idx="1">
                  <c:v>25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175-B84B-8833-D5CE98EC0A57}"/>
            </c:ext>
          </c:extLst>
        </c:ser>
        <c:ser>
          <c:idx val="1"/>
          <c:order val="1"/>
          <c:tx>
            <c:v>MC</c:v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8-3175-B84B-8833-D5CE98EC0A5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A-3175-B84B-8833-D5CE98EC0A5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C-3175-B84B-8833-D5CE98EC0A5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'Table s2'!$A$2:$A$4</c:f>
              <c:strCache>
                <c:ptCount val="3"/>
                <c:pt idx="0">
                  <c:v>Mild (N=31)</c:v>
                </c:pt>
                <c:pt idx="1">
                  <c:v>Moderate (N=25)</c:v>
                </c:pt>
                <c:pt idx="2">
                  <c:v>Considerable (N=14)</c:v>
                </c:pt>
              </c:strCache>
            </c:strRef>
          </c:cat>
          <c:val>
            <c:numRef>
              <c:f>'Table s2'!$D$2:$D$4</c:f>
              <c:numCache>
                <c:formatCode>General</c:formatCode>
                <c:ptCount val="3"/>
                <c:pt idx="0">
                  <c:v>16</c:v>
                </c:pt>
                <c:pt idx="1">
                  <c:v>19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3175-B84B-8833-D5CE98EC0A5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375784101379542"/>
          <c:y val="0.34405101063585991"/>
          <c:w val="0.21624215898620455"/>
          <c:h val="0.335564515934491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113858085338594E-2"/>
          <c:y val="3.008242587454512E-2"/>
          <c:w val="0.86245885924819965"/>
          <c:h val="0.9699175741254548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983-6147-B73E-238BD18F348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983-6147-B73E-238BD18F348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983-6147-B73E-238BD18F348F}"/>
              </c:ext>
            </c:extLst>
          </c:dPt>
          <c:dLbls>
            <c:dLbl>
              <c:idx val="0"/>
              <c:layout>
                <c:manualLayout>
                  <c:x val="-0.2146144751449886"/>
                  <c:y val="0.171137027313852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231033472814591"/>
                      <c:h val="0.1842606976255534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2983-6147-B73E-238BD18F348F}"/>
                </c:ext>
              </c:extLst>
            </c:dLbl>
            <c:dLbl>
              <c:idx val="1"/>
              <c:layout>
                <c:manualLayout>
                  <c:x val="0.1984848612721242"/>
                  <c:y val="-0.153725615429172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4272617557901423"/>
                      <c:h val="0.207228703576979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983-6147-B73E-238BD18F348F}"/>
                </c:ext>
              </c:extLst>
            </c:dLbl>
            <c:dLbl>
              <c:idx val="2"/>
              <c:layout>
                <c:manualLayout>
                  <c:x val="5.3591472626150952E-2"/>
                  <c:y val="0.2132787360413552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endParaRPr lang="en-US" sz="1100" baseline="0"/>
                  </a:p>
                  <a:p>
                    <a:pPr>
                      <a:defRPr sz="1100"/>
                    </a:pPr>
                    <a:fld id="{F983C692-F805-E342-AE10-E329DB6139C7}" type="PERCENTAGE">
                      <a:rPr lang="en-US" sz="1400" baseline="0"/>
                      <a:pPr>
                        <a:defRPr sz="1100"/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5719548956980277"/>
                      <c:h val="0.3063632480227604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983-6147-B73E-238BD18F348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'Table s2'!$C$2:$C$4</c:f>
              <c:strCache>
                <c:ptCount val="3"/>
                <c:pt idx="0">
                  <c:v>Mild (N=16)</c:v>
                </c:pt>
                <c:pt idx="1">
                  <c:v>Moderate (N=19)</c:v>
                </c:pt>
                <c:pt idx="2">
                  <c:v>Considerable (N=12)</c:v>
                </c:pt>
              </c:strCache>
            </c:strRef>
          </c:cat>
          <c:val>
            <c:numRef>
              <c:f>'Table s2'!$D$2:$D$4</c:f>
              <c:numCache>
                <c:formatCode>General</c:formatCode>
                <c:ptCount val="3"/>
                <c:pt idx="0">
                  <c:v>16</c:v>
                </c:pt>
                <c:pt idx="1">
                  <c:v>19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983-6147-B73E-238BD18F348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0.80462</cdr:x>
      <cdr:y>0.70002</cdr:y>
    </cdr:from>
    <cdr:to>
      <cdr:x>0.95445</cdr:x>
      <cdr:y>0.87141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44A0895F-8F89-5543-A7E7-307C8AB55850}"/>
            </a:ext>
          </a:extLst>
        </cdr:cNvPr>
        <cdr:cNvSpPr txBox="1"/>
      </cdr:nvSpPr>
      <cdr:spPr>
        <a:xfrm xmlns:a="http://schemas.openxmlformats.org/drawingml/2006/main">
          <a:off x="5160118" y="2321511"/>
          <a:ext cx="960873" cy="5683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nl-NL" sz="1200" b="0" i="0" baseline="0">
              <a:latin typeface="Cambria Math" panose="02040503050406030204" pitchFamily="18" charset="0"/>
            </a:rPr>
            <a:t>𝑋</a:t>
          </a:r>
          <a:r>
            <a:rPr lang="en-US" sz="1200" b="0" i="0" baseline="0">
              <a:latin typeface="Cambria Math" panose="02040503050406030204" pitchFamily="18" charset="0"/>
            </a:rPr>
            <a:t>^</a:t>
          </a:r>
          <a:r>
            <a:rPr lang="nl-NL" sz="1200" b="0" i="0" baseline="0">
              <a:latin typeface="Cambria Math" panose="02040503050406030204" pitchFamily="18" charset="0"/>
            </a:rPr>
            <a:t>2</a:t>
          </a:r>
          <a:r>
            <a:rPr lang="en-US" sz="1200" baseline="0"/>
            <a:t> test: P=0,32</a:t>
          </a:r>
          <a:endParaRPr lang="en-US" sz="1200"/>
        </a:p>
      </cdr:txBody>
    </cdr:sp>
  </cdr:relSizeAnchor>
  <cdr:relSizeAnchor xmlns:cdr="http://schemas.openxmlformats.org/drawingml/2006/chartDrawing">
    <cdr:from>
      <cdr:x>0.17306</cdr:x>
      <cdr:y>0.81958</cdr:y>
    </cdr:from>
    <cdr:to>
      <cdr:x>0.34432</cdr:x>
      <cdr:y>0.897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16F3E7AA-21E5-1A4C-9BBF-1DC87ACBCB50}"/>
            </a:ext>
          </a:extLst>
        </cdr:cNvPr>
        <cdr:cNvSpPr txBox="1"/>
      </cdr:nvSpPr>
      <cdr:spPr>
        <a:xfrm xmlns:a="http://schemas.openxmlformats.org/drawingml/2006/main">
          <a:off x="1109858" y="2717996"/>
          <a:ext cx="1098306" cy="256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/>
            <a:t>No MC</a:t>
          </a:r>
        </a:p>
      </cdr:txBody>
    </cdr:sp>
  </cdr:relSizeAnchor>
  <cdr:relSizeAnchor xmlns:cdr="http://schemas.openxmlformats.org/drawingml/2006/chartDrawing">
    <cdr:from>
      <cdr:x>0.55584</cdr:x>
      <cdr:y>0.82718</cdr:y>
    </cdr:from>
    <cdr:to>
      <cdr:x>0.70198</cdr:x>
      <cdr:y>0.9046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C6797F6C-1751-D44E-95C7-50FEFE056EDD}"/>
            </a:ext>
          </a:extLst>
        </cdr:cNvPr>
        <cdr:cNvSpPr txBox="1"/>
      </cdr:nvSpPr>
      <cdr:spPr>
        <a:xfrm xmlns:a="http://schemas.openxmlformats.org/drawingml/2006/main">
          <a:off x="3564669" y="2743201"/>
          <a:ext cx="937209" cy="2567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/>
            <a:t>MC2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0.80268</cdr:x>
      <cdr:y>0.73449</cdr:y>
    </cdr:from>
    <cdr:to>
      <cdr:x>0.95251</cdr:x>
      <cdr:y>0.90588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44A0895F-8F89-5543-A7E7-307C8AB55850}"/>
            </a:ext>
          </a:extLst>
        </cdr:cNvPr>
        <cdr:cNvSpPr txBox="1"/>
      </cdr:nvSpPr>
      <cdr:spPr>
        <a:xfrm xmlns:a="http://schemas.openxmlformats.org/drawingml/2006/main">
          <a:off x="5152011" y="2435810"/>
          <a:ext cx="961683" cy="5683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nl-NL" sz="1200" b="0" i="0" baseline="0">
              <a:latin typeface="Cambria Math" panose="02040503050406030204" pitchFamily="18" charset="0"/>
            </a:rPr>
            <a:t>𝑋</a:t>
          </a:r>
          <a:r>
            <a:rPr lang="en-US" sz="1200" b="0" i="0" baseline="0">
              <a:latin typeface="Cambria Math" panose="02040503050406030204" pitchFamily="18" charset="0"/>
            </a:rPr>
            <a:t>^</a:t>
          </a:r>
          <a:r>
            <a:rPr lang="nl-NL" sz="1200" b="0" i="0" baseline="0">
              <a:latin typeface="Cambria Math" panose="02040503050406030204" pitchFamily="18" charset="0"/>
            </a:rPr>
            <a:t>2</a:t>
          </a:r>
          <a:r>
            <a:rPr lang="en-US" sz="1200" baseline="0"/>
            <a:t> test: P=0,53</a:t>
          </a:r>
          <a:endParaRPr lang="en-US" sz="1200"/>
        </a:p>
      </cdr:txBody>
    </cdr:sp>
  </cdr:relSizeAnchor>
  <cdr:relSizeAnchor xmlns:cdr="http://schemas.openxmlformats.org/drawingml/2006/chartDrawing">
    <cdr:from>
      <cdr:x>0.17333</cdr:x>
      <cdr:y>0.81958</cdr:y>
    </cdr:from>
    <cdr:to>
      <cdr:x>0.34459</cdr:x>
      <cdr:y>0.897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16F3E7AA-21E5-1A4C-9BBF-1DC87ACBCB50}"/>
            </a:ext>
          </a:extLst>
        </cdr:cNvPr>
        <cdr:cNvSpPr txBox="1"/>
      </cdr:nvSpPr>
      <cdr:spPr>
        <a:xfrm xmlns:a="http://schemas.openxmlformats.org/drawingml/2006/main">
          <a:off x="1075096" y="2717995"/>
          <a:ext cx="1062256" cy="256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/>
            <a:t>No MC</a:t>
          </a:r>
        </a:p>
      </cdr:txBody>
    </cdr:sp>
  </cdr:relSizeAnchor>
  <cdr:relSizeAnchor xmlns:cdr="http://schemas.openxmlformats.org/drawingml/2006/chartDrawing">
    <cdr:from>
      <cdr:x>0.55877</cdr:x>
      <cdr:y>0.82419</cdr:y>
    </cdr:from>
    <cdr:to>
      <cdr:x>0.70491</cdr:x>
      <cdr:y>0.90161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C6797F6C-1751-D44E-95C7-50FEFE056EDD}"/>
            </a:ext>
          </a:extLst>
        </cdr:cNvPr>
        <cdr:cNvSpPr txBox="1"/>
      </cdr:nvSpPr>
      <cdr:spPr>
        <a:xfrm xmlns:a="http://schemas.openxmlformats.org/drawingml/2006/main">
          <a:off x="3586482" y="2733277"/>
          <a:ext cx="937999" cy="256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/>
            <a:t>MC2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27838-2422-4114-8912-8AE5D8BE839A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60116-2D60-4EA2-9BBB-DCE0CA6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32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Table S2 &gt; Figure S1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D22D07-B36E-2641-BDC2-389E99541D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625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C4084-8E2C-428F-897B-3B966FF0ED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84807A-E522-4E70-A9EF-56014C7289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373F7-89C7-4F0D-8EEF-F751E9946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504C8-C5B6-47C4-A518-D71CEAEBD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5455F-165B-4DD0-8997-61377D56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3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50E4E-2B24-4E17-8F4D-2EB4FD946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8F64F1-2C02-4E80-AF36-04B1B8CB32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353B7-27D5-4715-913C-901B2E82C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BB183-7E97-4483-B507-4FC673EC3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37745-EDB0-4C60-A191-286FF5B93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07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D45258-4E0E-44AE-8F15-17353776AC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58DC85-1534-49D8-B6FC-81C123B368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94B4A-2605-4C1C-9039-08D346911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F3851-8871-465C-B6BF-7886F2DAB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7C8F6-8088-4441-89C9-4C6BADEE3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1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13E43-F808-41D9-862E-92EEE5DB3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84FB8-E287-4907-8BF0-85A7449F0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D2D6A-249D-4AF2-97A0-224DB71E2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45A9F-AA4B-4616-B924-3CB568F04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0BC90-1C18-4802-9F3B-DC5F09B8D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638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D0BFE-52F2-4824-9560-E76331E1C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2DE1E-3835-4429-ACC8-50310B408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CA71E-0039-4443-AC6F-ED2625D98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429F1-04CE-42DB-B426-F079665D2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F017F-4C95-4422-98D0-A18991BB4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6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32F57-D37A-4720-93E0-FB4A54404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22BE3-7C29-4B70-8BD2-470FCC936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6EA28A-AAE0-4A69-8ABA-032DDF9A3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0CB9C7-0E48-48CC-954D-6FB53114A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DF28FE-F539-4415-A187-DDD2F3C51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D89E17-4EEB-4B38-8AC4-47E8BB089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9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17682-D255-42F9-8178-58F2B35F3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2F46B-1C01-4C51-A481-C7B8E71B17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7FF951-871A-4314-89AC-FBDA82A7D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571DE-A6F3-486D-BAC7-5B733AA7E5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602648-FD4C-438C-A3C8-FDCA420376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807F4D-D38B-45A6-9894-24657FB24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5409E1-8223-4436-8B24-D1053FC41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1DD612-64F7-48CA-850B-019E7B18E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8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B3534-F7F1-405C-9907-102270DF4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4C1F2C-E37D-4A83-AF07-F285025C1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314091-6F4F-4895-AF18-D2F578F6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8D83D7-BB32-48EA-BA90-CD7EA92D0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68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07C6B1-AB14-43F1-BB7F-C9C32ADB5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4F51CC-16E1-4AAA-BF86-FF78A884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4903F7-613A-4CF4-9755-A8F1A605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75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ECF62-530C-48EC-9535-0963D40E9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87DD2-CAF1-4729-8F28-04A1B9DC8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605A5E-1568-4AB3-BA96-6312C89460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745D21-1556-491A-B6D8-B415F8BF6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2FF279-8F33-44A0-9773-C709F6ECA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F697B5-F7DC-4AA7-9D10-1FC3BC887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9E7E3-D270-49CD-82B7-1745FF740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3DD72C-6877-4C97-B7C0-882DF5A558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8BECFE-EE39-43B6-8676-969999631A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FAB414-4AFF-4505-BD40-4249944AB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3E3CCF-23F0-41FE-9A28-79321E294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A4EE98-53EE-475E-934F-394E1F2E6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97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74011A-4F2C-4D89-BAB0-433F887C1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7F15E-C7F0-4705-A148-696C14F4E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52901-A4BF-4730-96E2-0AA3B6A786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EE1B3-CED1-4E6E-B8C8-179C5CE3411B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58B35-0868-4475-8ECF-5816071781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8DDA6-1B8B-4C8B-BD33-EAD8E0ACC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94B8F-79F6-47A8-8744-10C3AF3CE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8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8E05AC1-45B0-2E40-A31A-48CB37098864}"/>
              </a:ext>
            </a:extLst>
          </p:cNvPr>
          <p:cNvSpPr txBox="1"/>
          <p:nvPr/>
        </p:nvSpPr>
        <p:spPr>
          <a:xfrm>
            <a:off x="0" y="0"/>
            <a:ext cx="48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3EDCC5-57BA-F246-BCD8-C02CEF849FDF}"/>
              </a:ext>
            </a:extLst>
          </p:cNvPr>
          <p:cNvSpPr txBox="1"/>
          <p:nvPr/>
        </p:nvSpPr>
        <p:spPr>
          <a:xfrm>
            <a:off x="1" y="3509963"/>
            <a:ext cx="407623" cy="378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AD861903-BA99-8847-95CA-840CCCCA91EF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-5403" y="3414887"/>
          <a:ext cx="6413091" cy="3316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0A8B98C0-0173-D148-A64C-921ECF08986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646293" y="3988017"/>
          <a:ext cx="2320084" cy="2170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DF13C568-4948-5847-BE3C-C68C96C00961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-5403" y="0"/>
          <a:ext cx="6418494" cy="3316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86EC4D30-384E-FC44-BC45-0CD3D332AC2A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646292" y="573128"/>
          <a:ext cx="2320084" cy="2170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014270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Djuric, N. (NECH)</dc:creator>
  <cp:lastModifiedBy>Djuric, N. (NECH)</cp:lastModifiedBy>
  <cp:revision>1</cp:revision>
  <dcterms:created xsi:type="dcterms:W3CDTF">2019-06-27T09:07:34Z</dcterms:created>
  <dcterms:modified xsi:type="dcterms:W3CDTF">2019-06-27T09:07:59Z</dcterms:modified>
</cp:coreProperties>
</file>