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3"/>
  </p:normalViewPr>
  <p:slideViewPr>
    <p:cSldViewPr snapToGrid="0" snapToObjects="1">
      <p:cViewPr>
        <p:scale>
          <a:sx n="70" d="100"/>
          <a:sy n="70" d="100"/>
        </p:scale>
        <p:origin x="217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951B8-4BBB-5A45-BD10-32A85E60F404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0B567-F376-1E48-A63B-58F983BA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7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Figure 6:</a:t>
            </a:r>
            <a:r>
              <a:rPr lang="en-US" b="1" baseline="0" dirty="0"/>
              <a:t> </a:t>
            </a:r>
            <a:r>
              <a:rPr lang="en-US" sz="1200" b="1" dirty="0"/>
              <a:t>Design and in vitro efficacy of </a:t>
            </a:r>
            <a:r>
              <a:rPr lang="en-US" sz="1200" b="1" dirty="0" err="1"/>
              <a:t>Dasatinib</a:t>
            </a:r>
            <a:r>
              <a:rPr lang="en-US" sz="1200" b="1" dirty="0"/>
              <a:t>-C’ dots(Das-NDC) Figure</a:t>
            </a:r>
            <a:r>
              <a:rPr lang="en-US" sz="1200" b="1" baseline="0" dirty="0"/>
              <a:t> 7</a:t>
            </a:r>
            <a:r>
              <a:rPr lang="en-US" b="1" baseline="0" dirty="0"/>
              <a:t>A: Schematic depiction of </a:t>
            </a:r>
            <a:r>
              <a:rPr lang="en-US" b="1" dirty="0"/>
              <a:t>enzymatic-driven release of dasatinib from its linker resulting in free dasatinib.</a:t>
            </a:r>
            <a:r>
              <a:rPr lang="en-US" baseline="0" dirty="0"/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Chemical structure of linker-drug compound; 2) NDC and drug release. Extra- or intracellular enzymes recognize the dipeptide component of the linker leading to hydrolysis and release of modified-dasatinib. The modified-dasatinib then undergoes a spontaneous, intramolecular cyclization at physiologic pH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resulting in native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dasatinib drug conformation. This modified Dasatinib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retains efficacy 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vitro </a:t>
            </a:r>
            <a:r>
              <a:rPr lang="en-US" sz="120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demonstrated by western blots on RCAS derived glioma cells in </a:t>
            </a:r>
            <a:r>
              <a:rPr lang="en-US" sz="1200" b="1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7B</a:t>
            </a:r>
            <a:r>
              <a:rPr lang="en-US" sz="1200" i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b="1" dirty="0"/>
              <a:t> </a:t>
            </a:r>
            <a:r>
              <a:rPr lang="en-US" sz="1200" dirty="0"/>
              <a:t>RCAS tumor derived cells were treated with indicated drugs for 4 hours followed by PDGF-BB 10ng/ml for 5 minutes. Cells were starved in stem cell medium without growth factors for 18 hours before treatment. The  modified/linker Dasatinib-NDCs demonstrated downstream</a:t>
            </a:r>
            <a:r>
              <a:rPr lang="en-US" sz="1200" baseline="0" dirty="0"/>
              <a:t> </a:t>
            </a:r>
            <a:r>
              <a:rPr lang="en-US" sz="1200" dirty="0"/>
              <a:t>p-PRAS40 and p-S6 inhibition in a dose-dependent fashion at doses comparable to doses of free Dasatinib.</a:t>
            </a:r>
            <a:endParaRPr lang="en-US" sz="12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0D6F3-D654-4C86-9912-10EE0E2F107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2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B6C44-066C-3A47-8725-F69238479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1BEB2-FBAF-C444-919C-A9266A697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40FA7-2367-6344-AA2B-11C7429C3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85BE7-0DEC-494C-91A9-000BF01D3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EE9FF-D55F-A64C-AA84-E0EB768F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0CEBF-578C-0A4A-9B17-25B24ED15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8E9E98-5B2B-5D4E-9D3F-6F9EC2DFB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D9225-E038-5F4E-8709-4F1CEBB4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65264-24D8-5742-A8B5-91130D68E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BF60B-E5AF-714E-A9A0-7301B6315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5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093AF0-5CAF-1147-B9C9-89613D361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F8EFD-9DF5-774A-8720-39EAA5C98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E6654-750A-2C47-AEB0-3EA02A02E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C2895-37B1-4F43-8093-52C02A7F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625AE-F8E8-4D48-81BE-656CF29B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3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A712A-41C4-E94D-8AF0-8261B544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0D81D-BBDB-654A-A1A0-CC031EE6A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DF8D4-05C4-D849-BD97-1AB6CEC6E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36635-F35C-8845-8360-6DFA6C8A8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8AEA6-1A5E-9646-BA0D-8D2470032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B7288-C030-AD4A-A477-7DA5B9A6F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F0A24-B644-C049-A52C-DFE37F0AB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94031-FC24-394C-B36C-F0AF05038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BF765-E7E3-7743-8F2C-242488EB7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DE207-519E-7F42-BD26-1BFBBC91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7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73A4F-B89C-6149-B02C-AFE0DEF1E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11BDD-A8ED-A24F-9DA5-D980232C04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B66896-4252-2D4D-A245-B0BCD2FAA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7212A-0052-864B-B7BF-3842BD72F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AC644-061E-024B-9655-3AE19E257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CD719D-AFEC-5041-9238-822E07B1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8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21C9-E96E-104B-88CE-EC74F5668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EEDCF-594A-7242-AA97-98057FF74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16F08F-3CFB-7645-B47A-8F68FDB6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F45D3-EEC8-A240-9390-835F55520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B9037F-ACE0-BD46-BF84-E7C852A1A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FFD44D-F51B-094D-89D8-AFCA8DB27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57433F-91DB-2F4B-B69B-BB05B08C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32FDBD-B9A5-A14F-B6C4-4EF5F47D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8D157-533D-5A49-AAB8-49BAC8EB2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260571-D098-A34F-B6C3-D1D5824EA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8BB59-393D-7048-89EA-E002D34A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05CCC-E7E3-0B4D-A162-1C9E3A105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0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60682A-30E8-9D49-B073-268B458ED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87EF3-FA8B-2C4B-A1C0-B44FDF33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5405D-4A1E-1D4F-87CB-B0BF14092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8B5C1-780D-4246-910B-3FC15CE3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69569-4E72-C746-932E-C473143D9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14033-07CD-5245-AD8B-FD031147D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517FF-AA1B-C746-9881-CA473D919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46BDE-CEE8-D541-976C-7BBB8FC59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17DE0-003E-EA4B-9F8B-441B72EDF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7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913D8-4AA9-E049-8962-C6D4CEBA4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9E5638-D3CD-4C46-9996-E10F2272BF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20204-2E6A-8144-A139-263C3072D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2ECF8E-D6B4-3741-A9E7-141EF2836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0152D-8E50-B04E-9E57-2C0EF7338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9C4E0-005A-DB42-869A-8068E783E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8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EB164E-3EB8-7943-8AB6-586D038CC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390E3-EAA9-7347-8A95-157332E16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97DE-E3B8-9F40-86A7-44B98D9FD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3BC6-AAF2-DB40-AC35-F409A8C2E466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E7C33-A7B7-5148-9499-B955E7E95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0A10D-7D13-4C40-B935-03CFD46D7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E585-768B-AE40-835E-91B172E01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7B9D5EB-DCDB-F241-B593-0AFB1A987CD9}"/>
              </a:ext>
            </a:extLst>
          </p:cNvPr>
          <p:cNvGrpSpPr/>
          <p:nvPr/>
        </p:nvGrpSpPr>
        <p:grpSpPr>
          <a:xfrm>
            <a:off x="6703051" y="-436230"/>
            <a:ext cx="5220696" cy="3660440"/>
            <a:chOff x="6688459" y="735281"/>
            <a:chExt cx="5557709" cy="4572296"/>
          </a:xfrm>
        </p:grpSpPr>
        <p:sp>
          <p:nvSpPr>
            <p:cNvPr id="29" name="TextBox 28"/>
            <p:cNvSpPr txBox="1"/>
            <p:nvPr/>
          </p:nvSpPr>
          <p:spPr>
            <a:xfrm>
              <a:off x="6688459" y="735281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FCAB3AA-F090-5442-85CE-C6C6003591A7}"/>
                </a:ext>
              </a:extLst>
            </p:cNvPr>
            <p:cNvGrpSpPr/>
            <p:nvPr/>
          </p:nvGrpSpPr>
          <p:grpSpPr>
            <a:xfrm>
              <a:off x="6688459" y="916547"/>
              <a:ext cx="5557709" cy="4391030"/>
              <a:chOff x="1432744" y="1480960"/>
              <a:chExt cx="5557709" cy="4391030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D4D4D51-4DE5-B849-A7F9-FA336049D5F4}"/>
                  </a:ext>
                </a:extLst>
              </p:cNvPr>
              <p:cNvSpPr txBox="1"/>
              <p:nvPr/>
            </p:nvSpPr>
            <p:spPr>
              <a:xfrm>
                <a:off x="1432744" y="2471920"/>
                <a:ext cx="1564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PDGF-BB (40 ng/ml) 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96E45EC-5939-4B41-B059-CC2DE323A725}"/>
                  </a:ext>
                </a:extLst>
              </p:cNvPr>
              <p:cNvSpPr/>
              <p:nvPr/>
            </p:nvSpPr>
            <p:spPr>
              <a:xfrm>
                <a:off x="2973615" y="2474755"/>
                <a:ext cx="4016838" cy="3460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        +      +       +      +        +        +       +       +      +     </a:t>
                </a:r>
                <a:endParaRPr lang="en-US" sz="1200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925E0B45-A414-7F40-A6E7-4756FD9DC084}"/>
                  </a:ext>
                </a:extLst>
              </p:cNvPr>
              <p:cNvSpPr/>
              <p:nvPr/>
            </p:nvSpPr>
            <p:spPr>
              <a:xfrm>
                <a:off x="4080719" y="1486607"/>
                <a:ext cx="10566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Dasatinib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76DCF4B-1D59-EF46-80F1-18B629FF584F}"/>
                  </a:ext>
                </a:extLst>
              </p:cNvPr>
              <p:cNvSpPr/>
              <p:nvPr/>
            </p:nvSpPr>
            <p:spPr>
              <a:xfrm rot="16200000">
                <a:off x="5470028" y="2129697"/>
                <a:ext cx="66717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171C7005-083E-234D-B95D-63D719D9A47E}"/>
                  </a:ext>
                </a:extLst>
              </p:cNvPr>
              <p:cNvSpPr/>
              <p:nvPr/>
            </p:nvSpPr>
            <p:spPr>
              <a:xfrm rot="16200000">
                <a:off x="5918167" y="2206641"/>
                <a:ext cx="51328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uM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7C67515-4601-0F4C-9250-E0A2D730B646}"/>
                  </a:ext>
                </a:extLst>
              </p:cNvPr>
              <p:cNvSpPr/>
              <p:nvPr/>
            </p:nvSpPr>
            <p:spPr>
              <a:xfrm rot="16200000">
                <a:off x="6248790" y="2168168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uM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A9D4F11-3CC2-DB47-A73B-8DCF23241937}"/>
                  </a:ext>
                </a:extLst>
              </p:cNvPr>
              <p:cNvSpPr/>
              <p:nvPr/>
            </p:nvSpPr>
            <p:spPr>
              <a:xfrm rot="16200000">
                <a:off x="3547877" y="2168168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nM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96511D7-E175-624F-9DC0-CEC80CF6C89B}"/>
                  </a:ext>
                </a:extLst>
              </p:cNvPr>
              <p:cNvSpPr/>
              <p:nvPr/>
            </p:nvSpPr>
            <p:spPr>
              <a:xfrm rot="16200000">
                <a:off x="3876213" y="2129697"/>
                <a:ext cx="66717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518A321-2EA1-5744-9F0D-80D368A282BC}"/>
                  </a:ext>
                </a:extLst>
              </p:cNvPr>
              <p:cNvSpPr/>
              <p:nvPr/>
            </p:nvSpPr>
            <p:spPr>
              <a:xfrm rot="16200000">
                <a:off x="4376369" y="2206641"/>
                <a:ext cx="51328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uM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3B4A6965-999F-7447-BF38-BCF91AFD8D94}"/>
                  </a:ext>
                </a:extLst>
              </p:cNvPr>
              <p:cNvSpPr/>
              <p:nvPr/>
            </p:nvSpPr>
            <p:spPr>
              <a:xfrm rot="16200000">
                <a:off x="4702556" y="2168168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uM</a:t>
                </a:r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1AECDF1-60E0-784F-9173-84A29EEE14EC}"/>
                  </a:ext>
                </a:extLst>
              </p:cNvPr>
              <p:cNvCxnSpPr/>
              <p:nvPr/>
            </p:nvCxnSpPr>
            <p:spPr>
              <a:xfrm>
                <a:off x="3762034" y="1780015"/>
                <a:ext cx="13643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BFA0346-8CCD-3C43-AAE9-A66ECB5A297D}"/>
                  </a:ext>
                </a:extLst>
              </p:cNvPr>
              <p:cNvCxnSpPr/>
              <p:nvPr/>
            </p:nvCxnSpPr>
            <p:spPr>
              <a:xfrm flipV="1">
                <a:off x="5405885" y="1757263"/>
                <a:ext cx="1265919" cy="748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899E229-9FF9-E448-A54A-D9ADBAC63212}"/>
                  </a:ext>
                </a:extLst>
              </p:cNvPr>
              <p:cNvSpPr/>
              <p:nvPr/>
            </p:nvSpPr>
            <p:spPr>
              <a:xfrm>
                <a:off x="5346104" y="1480960"/>
                <a:ext cx="1494248" cy="3460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cRGD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-Das-NDC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9C63A95-6833-274D-BBE3-1D1C2922A1EA}"/>
                  </a:ext>
                </a:extLst>
              </p:cNvPr>
              <p:cNvSpPr/>
              <p:nvPr/>
            </p:nvSpPr>
            <p:spPr>
              <a:xfrm rot="16200000">
                <a:off x="5189490" y="2168168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nM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DD34B45F-A51F-FE4B-AA91-1AE5996F2D14}"/>
                  </a:ext>
                </a:extLst>
              </p:cNvPr>
              <p:cNvSpPr txBox="1"/>
              <p:nvPr/>
            </p:nvSpPr>
            <p:spPr>
              <a:xfrm>
                <a:off x="2228499" y="2896578"/>
                <a:ext cx="7690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p-AKT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55B4782-82E7-6643-8B72-D233C1747AB5}"/>
                  </a:ext>
                </a:extLst>
              </p:cNvPr>
              <p:cNvSpPr txBox="1"/>
              <p:nvPr/>
            </p:nvSpPr>
            <p:spPr>
              <a:xfrm>
                <a:off x="1933159" y="5431006"/>
                <a:ext cx="11867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α-Tubulin  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A2CD35E-E861-2B40-AAED-E82B72AFB0A5}"/>
                  </a:ext>
                </a:extLst>
              </p:cNvPr>
              <p:cNvSpPr txBox="1"/>
              <p:nvPr/>
            </p:nvSpPr>
            <p:spPr>
              <a:xfrm>
                <a:off x="2228499" y="4182558"/>
                <a:ext cx="7690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p-S6RP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4ACEFAF-9313-B04C-BAE4-DE6CA8F5AFD0}"/>
                  </a:ext>
                </a:extLst>
              </p:cNvPr>
              <p:cNvSpPr txBox="1"/>
              <p:nvPr/>
            </p:nvSpPr>
            <p:spPr>
              <a:xfrm>
                <a:off x="2176546" y="4891699"/>
                <a:ext cx="6999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S6RP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BDD06C5-B420-4042-B6C0-84E71145D550}"/>
                  </a:ext>
                </a:extLst>
              </p:cNvPr>
              <p:cNvSpPr txBox="1"/>
              <p:nvPr/>
            </p:nvSpPr>
            <p:spPr>
              <a:xfrm>
                <a:off x="2176546" y="3558334"/>
                <a:ext cx="7690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AKT</a:t>
                </a:r>
              </a:p>
            </p:txBody>
          </p:sp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6A4AF09C-8AD0-F640-87D6-7C5F982387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6969" y="2735054"/>
                <a:ext cx="3989698" cy="3136936"/>
              </a:xfrm>
              <a:prstGeom prst="rect">
                <a:avLst/>
              </a:prstGeom>
            </p:spPr>
          </p:pic>
        </p:grpSp>
      </p:grpSp>
      <p:sp>
        <p:nvSpPr>
          <p:cNvPr id="2" name="Rectangle 250">
            <a:extLst>
              <a:ext uri="{FF2B5EF4-FFF2-40B4-BE49-F238E27FC236}">
                <a16:creationId xmlns:a16="http://schemas.microsoft.com/office/drawing/2014/main" id="{5910AC84-BD21-0944-B354-51C8F3B0C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5" y="7538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BC2C8C-F891-B140-B339-A7CCC548F341}"/>
              </a:ext>
            </a:extLst>
          </p:cNvPr>
          <p:cNvGrpSpPr/>
          <p:nvPr/>
        </p:nvGrpSpPr>
        <p:grpSpPr>
          <a:xfrm>
            <a:off x="108013" y="-493703"/>
            <a:ext cx="6580285" cy="3672370"/>
            <a:chOff x="-26091" y="897172"/>
            <a:chExt cx="6580285" cy="367237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DDF492B-035E-4048-B427-5F96A02F71F7}"/>
                </a:ext>
              </a:extLst>
            </p:cNvPr>
            <p:cNvSpPr txBox="1"/>
            <p:nvPr/>
          </p:nvSpPr>
          <p:spPr>
            <a:xfrm>
              <a:off x="15509" y="8971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E55F8287-BDC4-9746-8C1E-A7CCFFE28B9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9534526"/>
                </p:ext>
              </p:extLst>
            </p:nvPr>
          </p:nvGraphicFramePr>
          <p:xfrm>
            <a:off x="-26091" y="1407242"/>
            <a:ext cx="6580285" cy="3162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r:id="rId5" imgW="11226800" imgH="5181600" progId="ChemDraw.Document.6.0">
                    <p:embed/>
                  </p:oleObj>
                </mc:Choice>
                <mc:Fallback>
                  <p:oleObj r:id="rId5" imgW="11226800" imgH="5181600" progId="ChemDraw.Document.6.0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E55F8287-BDC4-9746-8C1E-A7CCFFE28B9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6091" y="1407242"/>
                          <a:ext cx="6580285" cy="31623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5BFFDF9-08D5-1E44-95F7-73C1BC251631}"/>
              </a:ext>
            </a:extLst>
          </p:cNvPr>
          <p:cNvSpPr/>
          <p:nvPr/>
        </p:nvSpPr>
        <p:spPr>
          <a:xfrm>
            <a:off x="2677886" y="2257646"/>
            <a:ext cx="156754" cy="185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25F117-2B16-8544-8043-D5AB2E32C7E8}"/>
              </a:ext>
            </a:extLst>
          </p:cNvPr>
          <p:cNvSpPr txBox="1"/>
          <p:nvPr/>
        </p:nvSpPr>
        <p:spPr>
          <a:xfrm>
            <a:off x="176711" y="79718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3DA60A8-A7DE-7843-B6D8-5A96EDAD277F}"/>
              </a:ext>
            </a:extLst>
          </p:cNvPr>
          <p:cNvSpPr txBox="1"/>
          <p:nvPr/>
        </p:nvSpPr>
        <p:spPr>
          <a:xfrm>
            <a:off x="136091" y="220612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D49947-BA7B-C541-9BA7-4BFD43C5071F}"/>
              </a:ext>
            </a:extLst>
          </p:cNvPr>
          <p:cNvSpPr txBox="1"/>
          <p:nvPr/>
        </p:nvSpPr>
        <p:spPr>
          <a:xfrm>
            <a:off x="4613748" y="220903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2BE269-AE6D-3740-A2B3-F6BF2D96F0A3}"/>
              </a:ext>
            </a:extLst>
          </p:cNvPr>
          <p:cNvSpPr txBox="1"/>
          <p:nvPr/>
        </p:nvSpPr>
        <p:spPr>
          <a:xfrm>
            <a:off x="2411737" y="309321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F27BBA-D8FB-2945-9044-D93AD3C71D8A}"/>
              </a:ext>
            </a:extLst>
          </p:cNvPr>
          <p:cNvSpPr txBox="1"/>
          <p:nvPr/>
        </p:nvSpPr>
        <p:spPr>
          <a:xfrm>
            <a:off x="-21572" y="-1116414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5930F06-1A62-B04D-9F93-05DE96C8265F}"/>
              </a:ext>
            </a:extLst>
          </p:cNvPr>
          <p:cNvGrpSpPr/>
          <p:nvPr/>
        </p:nvGrpSpPr>
        <p:grpSpPr>
          <a:xfrm>
            <a:off x="6678179" y="3400954"/>
            <a:ext cx="5328179" cy="3437408"/>
            <a:chOff x="0" y="4147301"/>
            <a:chExt cx="4885727" cy="343740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1D0AE41-0B45-CD49-A7CA-2717ACFAA395}"/>
                </a:ext>
              </a:extLst>
            </p:cNvPr>
            <p:cNvGrpSpPr/>
            <p:nvPr/>
          </p:nvGrpSpPr>
          <p:grpSpPr>
            <a:xfrm>
              <a:off x="0" y="4439057"/>
              <a:ext cx="4885727" cy="3145653"/>
              <a:chOff x="6595200" y="3381815"/>
              <a:chExt cx="4885727" cy="314565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C65AAB4-96F1-8242-8BF0-E37A1AEE443E}"/>
                  </a:ext>
                </a:extLst>
              </p:cNvPr>
              <p:cNvGrpSpPr/>
              <p:nvPr/>
            </p:nvGrpSpPr>
            <p:grpSpPr>
              <a:xfrm>
                <a:off x="6595200" y="3381815"/>
                <a:ext cx="4885727" cy="3145653"/>
                <a:chOff x="3329368" y="2481868"/>
                <a:chExt cx="4381068" cy="3145653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803A79CE-3422-5143-AA96-65713E9E4BFA}"/>
                    </a:ext>
                  </a:extLst>
                </p:cNvPr>
                <p:cNvSpPr txBox="1"/>
                <p:nvPr/>
              </p:nvSpPr>
              <p:spPr>
                <a:xfrm>
                  <a:off x="3329368" y="3346993"/>
                  <a:ext cx="14032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PDGF-BB (20 ng/ml) 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3D8A568-55D0-6E40-9638-8DE8CC8CCBE9}"/>
                    </a:ext>
                  </a:extLst>
                </p:cNvPr>
                <p:cNvSpPr txBox="1"/>
                <p:nvPr/>
              </p:nvSpPr>
              <p:spPr>
                <a:xfrm>
                  <a:off x="3765955" y="3868302"/>
                  <a:ext cx="94288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p-PDGFR𝛂 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94ED82A-22F0-9C4D-A53B-A8E981D53F91}"/>
                    </a:ext>
                  </a:extLst>
                </p:cNvPr>
                <p:cNvSpPr txBox="1"/>
                <p:nvPr/>
              </p:nvSpPr>
              <p:spPr>
                <a:xfrm>
                  <a:off x="3946057" y="5144941"/>
                  <a:ext cx="57230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β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-Actin 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023857B7-1C86-DF41-B3B7-6004D70A4ED6}"/>
                    </a:ext>
                  </a:extLst>
                </p:cNvPr>
                <p:cNvSpPr txBox="1"/>
                <p:nvPr/>
              </p:nvSpPr>
              <p:spPr>
                <a:xfrm>
                  <a:off x="3854921" y="4470791"/>
                  <a:ext cx="81464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PDGFR𝛂 </a:t>
                  </a: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F8F70F-7A5D-594F-993C-8710485DF798}"/>
                    </a:ext>
                  </a:extLst>
                </p:cNvPr>
                <p:cNvSpPr/>
                <p:nvPr/>
              </p:nvSpPr>
              <p:spPr>
                <a:xfrm>
                  <a:off x="4752155" y="3334955"/>
                  <a:ext cx="2809191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         +        +        +        +      +         +       +       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6B2B0C94-8211-3F49-924B-C885892A81B5}"/>
                    </a:ext>
                  </a:extLst>
                </p:cNvPr>
                <p:cNvSpPr txBox="1"/>
                <p:nvPr/>
              </p:nvSpPr>
              <p:spPr>
                <a:xfrm rot="16200000">
                  <a:off x="5119955" y="2934333"/>
                  <a:ext cx="7524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A5A51DC3-1996-4747-8A48-1C99E08AD31A}"/>
                    </a:ext>
                  </a:extLst>
                </p:cNvPr>
                <p:cNvSpPr txBox="1"/>
                <p:nvPr/>
              </p:nvSpPr>
              <p:spPr>
                <a:xfrm rot="16200000">
                  <a:off x="5349609" y="2826963"/>
                  <a:ext cx="967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25951DF7-07E3-2B4A-A17F-1092060DE913}"/>
                    </a:ext>
                  </a:extLst>
                </p:cNvPr>
                <p:cNvSpPr txBox="1"/>
                <p:nvPr/>
              </p:nvSpPr>
              <p:spPr>
                <a:xfrm rot="16200000">
                  <a:off x="5766361" y="2934333"/>
                  <a:ext cx="7524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DF9DAB72-DD7C-7946-BA5B-46D0F7A04D4E}"/>
                    </a:ext>
                  </a:extLst>
                </p:cNvPr>
                <p:cNvSpPr txBox="1"/>
                <p:nvPr/>
              </p:nvSpPr>
              <p:spPr>
                <a:xfrm rot="16200000">
                  <a:off x="6039974" y="2934333"/>
                  <a:ext cx="7524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CC390186-731D-D74D-8371-1DD554ABD3B9}"/>
                    </a:ext>
                  </a:extLst>
                </p:cNvPr>
                <p:cNvSpPr txBox="1"/>
                <p:nvPr/>
              </p:nvSpPr>
              <p:spPr>
                <a:xfrm rot="16200000">
                  <a:off x="6331330" y="2878098"/>
                  <a:ext cx="8649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FA98CC13-0A68-C449-BAFD-2107F805FB3B}"/>
                    </a:ext>
                  </a:extLst>
                </p:cNvPr>
                <p:cNvSpPr txBox="1"/>
                <p:nvPr/>
              </p:nvSpPr>
              <p:spPr>
                <a:xfrm rot="16200000">
                  <a:off x="6636938" y="2878099"/>
                  <a:ext cx="86491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0AD67E86-7A71-C242-9EB4-88A3CE421C67}"/>
                    </a:ext>
                  </a:extLst>
                </p:cNvPr>
                <p:cNvSpPr txBox="1"/>
                <p:nvPr/>
              </p:nvSpPr>
              <p:spPr>
                <a:xfrm rot="16200000">
                  <a:off x="6989744" y="2934333"/>
                  <a:ext cx="7524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 </a:t>
                  </a:r>
                  <a:r>
                    <a:rPr lang="en-US" sz="12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uM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3A67F57-B2AA-DF45-8EA3-F58AFF6AFC81}"/>
                    </a:ext>
                  </a:extLst>
                </p:cNvPr>
                <p:cNvSpPr txBox="1"/>
                <p:nvPr/>
              </p:nvSpPr>
              <p:spPr>
                <a:xfrm>
                  <a:off x="6416200" y="2535662"/>
                  <a:ext cx="12942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cRGD</a:t>
                  </a:r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-Das-NDC</a:t>
                  </a:r>
                  <a:endParaRPr lang="en-US" sz="12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DC7DD8E7-4CE3-6B44-A261-408996A98DE8}"/>
                    </a:ext>
                  </a:extLst>
                </p:cNvPr>
                <p:cNvSpPr txBox="1"/>
                <p:nvPr/>
              </p:nvSpPr>
              <p:spPr>
                <a:xfrm>
                  <a:off x="5350291" y="2547591"/>
                  <a:ext cx="12942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Dasatinib  </a:t>
                  </a:r>
                  <a:r>
                    <a:rPr lang="en-US" sz="1200" b="1" u="sng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q</a:t>
                  </a:r>
                  <a:r>
                    <a:rPr lang="en-US" sz="1200" b="1" u="sng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  </a:t>
                  </a:r>
                </a:p>
              </p:txBody>
            </p: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C5F4A9A8-5FB7-1048-A2A5-7328096024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24875"/>
                <a:stretch/>
              </p:blipFill>
              <p:spPr>
                <a:xfrm>
                  <a:off x="4558487" y="3579265"/>
                  <a:ext cx="3002859" cy="2048256"/>
                </a:xfrm>
                <a:prstGeom prst="rect">
                  <a:avLst/>
                </a:prstGeom>
              </p:spPr>
            </p:pic>
          </p:grp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18EF506A-65B0-6243-A162-FEC5A0B30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3345" y="3678471"/>
                <a:ext cx="134288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07E09813-5BCF-2241-9D59-FA2E9B9E57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74754" y="3677202"/>
                <a:ext cx="910506" cy="25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09E5D92-A9A9-684F-BBE0-361D3B4ED720}"/>
                </a:ext>
              </a:extLst>
            </p:cNvPr>
            <p:cNvSpPr txBox="1"/>
            <p:nvPr/>
          </p:nvSpPr>
          <p:spPr>
            <a:xfrm>
              <a:off x="27372" y="41473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FC41B4B-08D7-9641-A864-1BA00F3BDECB}"/>
              </a:ext>
            </a:extLst>
          </p:cNvPr>
          <p:cNvGrpSpPr/>
          <p:nvPr/>
        </p:nvGrpSpPr>
        <p:grpSpPr>
          <a:xfrm>
            <a:off x="-269441" y="3608230"/>
            <a:ext cx="6228058" cy="3249770"/>
            <a:chOff x="2490639" y="2324030"/>
            <a:chExt cx="6228058" cy="3680069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3AEEE58-58BA-2840-83B8-4F5DEDD52CAF}"/>
                </a:ext>
              </a:extLst>
            </p:cNvPr>
            <p:cNvGrpSpPr/>
            <p:nvPr/>
          </p:nvGrpSpPr>
          <p:grpSpPr>
            <a:xfrm>
              <a:off x="2490639" y="2324030"/>
              <a:ext cx="6142998" cy="1269462"/>
              <a:chOff x="966638" y="2324029"/>
              <a:chExt cx="6142998" cy="1269462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DA412B9-4BCC-BA46-82BD-425396078001}"/>
                  </a:ext>
                </a:extLst>
              </p:cNvPr>
              <p:cNvSpPr txBox="1"/>
              <p:nvPr/>
            </p:nvSpPr>
            <p:spPr>
              <a:xfrm>
                <a:off x="966638" y="3316492"/>
                <a:ext cx="23578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PDGF-BB (10 ng/ml) 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5AC5AAD4-677A-7144-A2DD-E10EA6B2C8AA}"/>
                  </a:ext>
                </a:extLst>
              </p:cNvPr>
              <p:cNvSpPr/>
              <p:nvPr/>
            </p:nvSpPr>
            <p:spPr>
              <a:xfrm>
                <a:off x="2984895" y="3290777"/>
                <a:ext cx="412474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          +        +        +       +        +        +        +         +         +     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286AE4A9-93D8-E142-98C4-12F0E68E7B3B}"/>
                  </a:ext>
                </a:extLst>
              </p:cNvPr>
              <p:cNvSpPr/>
              <p:nvPr/>
            </p:nvSpPr>
            <p:spPr>
              <a:xfrm>
                <a:off x="4069732" y="2348995"/>
                <a:ext cx="10566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Dasatinib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FCC31ED-3F04-E84C-A794-0271F9BA8507}"/>
                  </a:ext>
                </a:extLst>
              </p:cNvPr>
              <p:cNvSpPr/>
              <p:nvPr/>
            </p:nvSpPr>
            <p:spPr>
              <a:xfrm rot="16200000">
                <a:off x="5570871" y="2971367"/>
                <a:ext cx="66717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D2A79B68-58B6-A54A-860B-D035DB2DD5A4}"/>
                  </a:ext>
                </a:extLst>
              </p:cNvPr>
              <p:cNvSpPr/>
              <p:nvPr/>
            </p:nvSpPr>
            <p:spPr>
              <a:xfrm rot="16200000">
                <a:off x="6038192" y="3014330"/>
                <a:ext cx="58124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CF897430-89BE-FD41-BAFD-373556D21E94}"/>
                  </a:ext>
                </a:extLst>
              </p:cNvPr>
              <p:cNvSpPr/>
              <p:nvPr/>
            </p:nvSpPr>
            <p:spPr>
              <a:xfrm rot="16200000">
                <a:off x="6458061" y="3009840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uM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85F2A83-D3F3-F847-9558-6B4D630AFF60}"/>
                  </a:ext>
                </a:extLst>
              </p:cNvPr>
              <p:cNvSpPr/>
              <p:nvPr/>
            </p:nvSpPr>
            <p:spPr>
              <a:xfrm rot="16200000">
                <a:off x="3695577" y="3009840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B08E1FF1-0631-D841-B4B5-25E86E58C1FA}"/>
                  </a:ext>
                </a:extLst>
              </p:cNvPr>
              <p:cNvSpPr/>
              <p:nvPr/>
            </p:nvSpPr>
            <p:spPr>
              <a:xfrm rot="16200000">
                <a:off x="4053185" y="2971367"/>
                <a:ext cx="66717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nM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A614A4E0-29EF-684F-8725-CD21F88E46A6}"/>
                  </a:ext>
                </a:extLst>
              </p:cNvPr>
              <p:cNvSpPr/>
              <p:nvPr/>
            </p:nvSpPr>
            <p:spPr>
              <a:xfrm rot="16200000">
                <a:off x="4479891" y="3048311"/>
                <a:ext cx="51328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E4F64043-C79A-EE45-AE97-BEA7E3B02865}"/>
                  </a:ext>
                </a:extLst>
              </p:cNvPr>
              <p:cNvSpPr/>
              <p:nvPr/>
            </p:nvSpPr>
            <p:spPr>
              <a:xfrm rot="16200000">
                <a:off x="4839180" y="3009840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uM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C1CB78FF-2808-9841-989B-C335F6D15019}"/>
                  </a:ext>
                </a:extLst>
              </p:cNvPr>
              <p:cNvCxnSpPr/>
              <p:nvPr/>
            </p:nvCxnSpPr>
            <p:spPr>
              <a:xfrm>
                <a:off x="3878538" y="2623721"/>
                <a:ext cx="13643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2569CFDC-5360-384A-B297-1D1AE4F211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0634" y="2618007"/>
                <a:ext cx="1501040" cy="1301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4E5542B-BF23-B142-89E3-D37C205347E8}"/>
                  </a:ext>
                </a:extLst>
              </p:cNvPr>
              <p:cNvSpPr/>
              <p:nvPr/>
            </p:nvSpPr>
            <p:spPr>
              <a:xfrm>
                <a:off x="5250893" y="2324029"/>
                <a:ext cx="1777102" cy="3136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cRGD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-Das-NDC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BC5F3BCA-3C0A-2740-84C2-A7E18E568519}"/>
                  </a:ext>
                </a:extLst>
              </p:cNvPr>
              <p:cNvSpPr/>
              <p:nvPr/>
            </p:nvSpPr>
            <p:spPr>
              <a:xfrm rot="16200000">
                <a:off x="5234021" y="3009840"/>
                <a:ext cx="5902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nM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879480A2-FD3A-C845-A096-1689B9225E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4119" r="4789" b="43581"/>
            <a:stretch/>
          </p:blipFill>
          <p:spPr>
            <a:xfrm>
              <a:off x="4436134" y="3500254"/>
              <a:ext cx="4282563" cy="1857332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90FB21A-0E5F-F941-AC44-8748B50153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4119" t="80637" r="4789" b="2762"/>
            <a:stretch/>
          </p:blipFill>
          <p:spPr>
            <a:xfrm>
              <a:off x="4429984" y="5457621"/>
              <a:ext cx="4282563" cy="546478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FE5EF6F-4313-BE4A-A871-3B5A60C1BB63}"/>
                </a:ext>
              </a:extLst>
            </p:cNvPr>
            <p:cNvSpPr txBox="1"/>
            <p:nvPr/>
          </p:nvSpPr>
          <p:spPr>
            <a:xfrm>
              <a:off x="3681583" y="3776076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p-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Src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6BDFDF0-F163-3F4E-BF7E-4F189D80171C}"/>
                </a:ext>
              </a:extLst>
            </p:cNvPr>
            <p:cNvSpPr txBox="1"/>
            <p:nvPr/>
          </p:nvSpPr>
          <p:spPr>
            <a:xfrm>
              <a:off x="3733683" y="438150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Src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750F4A6-91EE-DF41-9CFF-FE7D8DC7C6CE}"/>
                </a:ext>
              </a:extLst>
            </p:cNvPr>
            <p:cNvSpPr txBox="1"/>
            <p:nvPr/>
          </p:nvSpPr>
          <p:spPr>
            <a:xfrm>
              <a:off x="3515673" y="4986932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p-PRAS40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1A96E0E-5EE9-7F48-97BE-19494718BFFD}"/>
                </a:ext>
              </a:extLst>
            </p:cNvPr>
            <p:cNvSpPr txBox="1"/>
            <p:nvPr/>
          </p:nvSpPr>
          <p:spPr>
            <a:xfrm>
              <a:off x="3669562" y="5592360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-Actin 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812A8C52-FECF-C74A-AFEE-1BBFCCEBAB78}"/>
              </a:ext>
            </a:extLst>
          </p:cNvPr>
          <p:cNvSpPr txBox="1"/>
          <p:nvPr/>
        </p:nvSpPr>
        <p:spPr>
          <a:xfrm>
            <a:off x="105542" y="3415017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107543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306</Words>
  <Application>Microsoft Macintosh PowerPoint</Application>
  <PresentationFormat>Widescreen</PresentationFormat>
  <Paragraphs>58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ChemDraw.Document.6.0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Madajewski</dc:creator>
  <cp:lastModifiedBy>Brian Madajewski</cp:lastModifiedBy>
  <cp:revision>10</cp:revision>
  <dcterms:created xsi:type="dcterms:W3CDTF">2019-05-07T19:53:32Z</dcterms:created>
  <dcterms:modified xsi:type="dcterms:W3CDTF">2019-07-09T19:55:06Z</dcterms:modified>
</cp:coreProperties>
</file>