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85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397"/>
    <p:restoredTop sz="94673"/>
  </p:normalViewPr>
  <p:slideViewPr>
    <p:cSldViewPr snapToGrid="0" snapToObjects="1">
      <p:cViewPr varScale="1">
        <p:scale>
          <a:sx n="114" d="100"/>
          <a:sy n="114" d="100"/>
        </p:scale>
        <p:origin x="31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C76567-EDFC-B448-A58C-7B546C3A7706}" type="datetimeFigureOut">
              <a:rPr lang="en-US" smtClean="0"/>
              <a:t>8/16/19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E9475D-851C-724C-B2FD-17EDAA35A7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87492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E9475D-851C-724C-B2FD-17EDAA35A76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39625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F8F79C-E4E4-7B44-94A5-FF8B30DD8D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AE6F8CB-28D2-8C4B-844C-2788BAAA4E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7D39B4-26D4-7140-AE4C-129FFAF052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665A3-6909-8E43-A999-55E072C9257C}" type="datetimeFigureOut">
              <a:rPr lang="en-US" smtClean="0"/>
              <a:t>8/16/19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1542A3-A402-EA45-B69A-C39C0A1C19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B224A-7594-E540-BA2B-3B8CC7417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E03C-0C22-6B44-A3BA-24B2767348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107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45AE3A-45C6-2A4A-9A23-C86539FFF2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C4D380B-CF0D-8B4A-972C-FD54209A73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66CD41-A341-4549-B155-40F9F12057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665A3-6909-8E43-A999-55E072C9257C}" type="datetimeFigureOut">
              <a:rPr lang="en-US" smtClean="0"/>
              <a:t>8/16/19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4CDA51-F67C-0F44-8888-06835D209C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A669A3-953C-5B4C-8049-14DB291CBB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E03C-0C22-6B44-A3BA-24B2767348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5879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F20C276-D749-EF44-8095-D167D6FB61E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56865D3-1E72-4144-B8D1-D0F7BE3CDF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C024D2-5247-1142-A256-49EF24D389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665A3-6909-8E43-A999-55E072C9257C}" type="datetimeFigureOut">
              <a:rPr lang="en-US" smtClean="0"/>
              <a:t>8/16/19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B821AD-4148-914D-96FF-0145A24F6D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356C12-E1DF-134E-BD89-EBC5ACDA58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E03C-0C22-6B44-A3BA-24B2767348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704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AA19E2-E29C-F146-94F9-CF638D6938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E40213-1708-A342-815C-A8389205B4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B0D646-903E-C04D-94CB-EA6AA59060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665A3-6909-8E43-A999-55E072C9257C}" type="datetimeFigureOut">
              <a:rPr lang="en-US" smtClean="0"/>
              <a:t>8/16/19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D106CA-191B-4D45-A010-1DAD5BA93A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9A7678-78FC-8A4F-84E3-79245C134A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E03C-0C22-6B44-A3BA-24B2767348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8097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B1CA6B-6B10-1943-8EA9-93B9C96EBB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B67A2D-A261-8744-B12E-5FBD3A34D8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8DD9F6-41C3-0B4D-98EC-9D6838A14E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665A3-6909-8E43-A999-55E072C9257C}" type="datetimeFigureOut">
              <a:rPr lang="en-US" smtClean="0"/>
              <a:t>8/16/19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141C9B-EFAF-5F4A-8A38-F7E52EE921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562004-306A-224C-AD13-92427D8C5C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E03C-0C22-6B44-A3BA-24B2767348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52375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D61C40-C0A2-3C41-BA31-61CB3D3A7D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173EA9-9182-744D-8B83-CDFC9D4414C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7BC3AFD-0E34-EB42-A625-3574741AC4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B7CD3D-1287-764F-9AFD-44CE1B5245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665A3-6909-8E43-A999-55E072C9257C}" type="datetimeFigureOut">
              <a:rPr lang="en-US" smtClean="0"/>
              <a:t>8/16/19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0EC4B9B-C297-204C-B907-EE6CB2FF3A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E17EA33-9276-C64A-A3F3-117A6EA5A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E03C-0C22-6B44-A3BA-24B2767348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6891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8FD762-57D1-5843-819A-7AC4FE5023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68B3D1-5DA9-E74D-A6F3-CC56DED461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E7AFD2-BCD1-C547-8379-D75184FE85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58C8D08-8AE7-7E46-8E8E-5F6F0136B86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24EA9DF-5EB0-0648-B1C6-2DAA2B07AA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45C3199-B593-D34C-BD0C-B669F59C97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665A3-6909-8E43-A999-55E072C9257C}" type="datetimeFigureOut">
              <a:rPr lang="en-US" smtClean="0"/>
              <a:t>8/16/19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2353572-4824-D744-9385-C8908306BE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40BE497-9D72-284E-98E7-265DBA5440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E03C-0C22-6B44-A3BA-24B2767348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442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879A99-6831-9A47-A38A-AABD5348D3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FB20E51-9298-8747-98A9-0E5D6E88C8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665A3-6909-8E43-A999-55E072C9257C}" type="datetimeFigureOut">
              <a:rPr lang="en-US" smtClean="0"/>
              <a:t>8/16/19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20E1D3F-B39E-DD4D-9DC0-62A6C0EC03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6B5302-FD00-4C4D-90EF-9FDA1A1B0B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E03C-0C22-6B44-A3BA-24B2767348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515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2D34D6B-80EA-E044-9345-6E4650CF58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665A3-6909-8E43-A999-55E072C9257C}" type="datetimeFigureOut">
              <a:rPr lang="en-US" smtClean="0"/>
              <a:t>8/16/19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F529B1A-187E-A446-8BDF-DFBE1513DB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2F923A-EF67-9342-9BCD-A56D5F41BB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E03C-0C22-6B44-A3BA-24B2767348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092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0BD128-EA4F-0741-BAB9-F7B0B72F87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671193-BD17-CE4E-860B-556D0BF859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C7B6CC4-CB8F-2A42-9C55-9FDCE03B6F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A189224-F6F3-CC4A-A2A6-90B8A01828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665A3-6909-8E43-A999-55E072C9257C}" type="datetimeFigureOut">
              <a:rPr lang="en-US" smtClean="0"/>
              <a:t>8/16/19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D5E83D-29C0-A644-ADC1-4F604FC369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5FF05D-FE1C-C44C-A7CE-D4AA6A56FA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E03C-0C22-6B44-A3BA-24B2767348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6417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4AA31C-71AF-2D41-A026-DEC5117F24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0A1709-84ED-0444-BB90-581932487B8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8161C6F-D031-3B48-8B79-440B47B2FB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76B4287-8272-954A-A39B-3819F8F6F6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665A3-6909-8E43-A999-55E072C9257C}" type="datetimeFigureOut">
              <a:rPr lang="en-US" smtClean="0"/>
              <a:t>8/16/19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F53383-14E0-B648-B97C-739CC7E1B7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585B9B-9D60-D046-B686-04CC18B6D6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E03C-0C22-6B44-A3BA-24B2767348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0441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8AFFC00-9F08-7C45-9A7F-CEC55E8587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B483BB-EF31-0840-8005-6A62DC6D53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DD37DA-D80B-7040-A09E-FA3E410460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9665A3-6909-8E43-A999-55E072C9257C}" type="datetimeFigureOut">
              <a:rPr lang="en-US" smtClean="0"/>
              <a:t>8/16/19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2F0098-5E6D-774E-8EC6-D86B6EFD0EF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94A3F-D66A-5F4B-90FF-5DEE95092F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2CE03C-0C22-6B44-A3BA-24B2767348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534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0FCFE19-DC39-B54D-976A-5821F565063C}"/>
              </a:ext>
            </a:extLst>
          </p:cNvPr>
          <p:cNvSpPr txBox="1"/>
          <p:nvPr/>
        </p:nvSpPr>
        <p:spPr>
          <a:xfrm>
            <a:off x="2316761" y="6623123"/>
            <a:ext cx="755847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IV, intravenous; IT, </a:t>
            </a:r>
            <a:r>
              <a:rPr lang="en-US" sz="9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intratumoral</a:t>
            </a:r>
            <a:r>
              <a:rPr lang="en-US" sz="9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CED, convention enhanced delivery; IC, intracranial, HD, hydrodynamic, MRI, magnetic resonance imaging; Ref, reference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0DCC0A4A-674B-864C-AD6B-DE45116296C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8218086"/>
              </p:ext>
            </p:extLst>
          </p:nvPr>
        </p:nvGraphicFramePr>
        <p:xfrm>
          <a:off x="779728" y="-13252"/>
          <a:ext cx="11066584" cy="66904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8523">
                  <a:extLst>
                    <a:ext uri="{9D8B030D-6E8A-4147-A177-3AD203B41FA5}">
                      <a16:colId xmlns:a16="http://schemas.microsoft.com/office/drawing/2014/main" val="399151122"/>
                    </a:ext>
                  </a:extLst>
                </a:gridCol>
                <a:gridCol w="853280">
                  <a:extLst>
                    <a:ext uri="{9D8B030D-6E8A-4147-A177-3AD203B41FA5}">
                      <a16:colId xmlns:a16="http://schemas.microsoft.com/office/drawing/2014/main" val="2623949336"/>
                    </a:ext>
                  </a:extLst>
                </a:gridCol>
                <a:gridCol w="662048">
                  <a:extLst>
                    <a:ext uri="{9D8B030D-6E8A-4147-A177-3AD203B41FA5}">
                      <a16:colId xmlns:a16="http://schemas.microsoft.com/office/drawing/2014/main" val="3134497983"/>
                    </a:ext>
                  </a:extLst>
                </a:gridCol>
                <a:gridCol w="751562">
                  <a:extLst>
                    <a:ext uri="{9D8B030D-6E8A-4147-A177-3AD203B41FA5}">
                      <a16:colId xmlns:a16="http://schemas.microsoft.com/office/drawing/2014/main" val="4215028287"/>
                    </a:ext>
                  </a:extLst>
                </a:gridCol>
                <a:gridCol w="1519664">
                  <a:extLst>
                    <a:ext uri="{9D8B030D-6E8A-4147-A177-3AD203B41FA5}">
                      <a16:colId xmlns:a16="http://schemas.microsoft.com/office/drawing/2014/main" val="20229675"/>
                    </a:ext>
                  </a:extLst>
                </a:gridCol>
                <a:gridCol w="597877">
                  <a:extLst>
                    <a:ext uri="{9D8B030D-6E8A-4147-A177-3AD203B41FA5}">
                      <a16:colId xmlns:a16="http://schemas.microsoft.com/office/drawing/2014/main" val="2466492103"/>
                    </a:ext>
                  </a:extLst>
                </a:gridCol>
                <a:gridCol w="1090246">
                  <a:extLst>
                    <a:ext uri="{9D8B030D-6E8A-4147-A177-3AD203B41FA5}">
                      <a16:colId xmlns:a16="http://schemas.microsoft.com/office/drawing/2014/main" val="2794484963"/>
                    </a:ext>
                  </a:extLst>
                </a:gridCol>
                <a:gridCol w="1453661">
                  <a:extLst>
                    <a:ext uri="{9D8B030D-6E8A-4147-A177-3AD203B41FA5}">
                      <a16:colId xmlns:a16="http://schemas.microsoft.com/office/drawing/2014/main" val="1244472882"/>
                    </a:ext>
                  </a:extLst>
                </a:gridCol>
                <a:gridCol w="935979">
                  <a:extLst>
                    <a:ext uri="{9D8B030D-6E8A-4147-A177-3AD203B41FA5}">
                      <a16:colId xmlns:a16="http://schemas.microsoft.com/office/drawing/2014/main" val="1078831060"/>
                    </a:ext>
                  </a:extLst>
                </a:gridCol>
                <a:gridCol w="1514144">
                  <a:extLst>
                    <a:ext uri="{9D8B030D-6E8A-4147-A177-3AD203B41FA5}">
                      <a16:colId xmlns:a16="http://schemas.microsoft.com/office/drawing/2014/main" val="503463266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1870476727"/>
                    </a:ext>
                  </a:extLst>
                </a:gridCol>
              </a:tblGrid>
              <a:tr h="590116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 dirty="0" err="1">
                          <a:effectLst/>
                        </a:rPr>
                        <a:t>Nanodelivey</a:t>
                      </a:r>
                      <a:endParaRPr lang="en-US" sz="1200" u="none" strike="noStrike" dirty="0">
                        <a:effectLst/>
                      </a:endParaRPr>
                    </a:p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Vehicles</a:t>
                      </a: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 dirty="0">
                          <a:effectLst/>
                        </a:rPr>
                        <a:t> Diameter, HD (nm)</a:t>
                      </a:r>
                      <a:endParaRPr lang="en-US" sz="12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 dirty="0">
                          <a:effectLst/>
                        </a:rPr>
                        <a:t>Targeting Ligands</a:t>
                      </a:r>
                      <a:endParaRPr lang="en-US" sz="12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 dirty="0">
                          <a:effectLst/>
                        </a:rPr>
                        <a:t>Drug Payload</a:t>
                      </a:r>
                      <a:endParaRPr lang="en-US" sz="12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 dirty="0">
                          <a:effectLst/>
                        </a:rPr>
                        <a:t>Tumor Model</a:t>
                      </a:r>
                      <a:endParaRPr lang="en-US" sz="12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 dirty="0">
                          <a:effectLst/>
                        </a:rPr>
                        <a:t>Admin </a:t>
                      </a:r>
                    </a:p>
                    <a:p>
                      <a:pPr algn="ctr" rtl="0" fontAlgn="ctr"/>
                      <a:r>
                        <a:rPr lang="en-US" sz="1200" u="none" strike="noStrike" dirty="0">
                          <a:effectLst/>
                        </a:rPr>
                        <a:t>Route</a:t>
                      </a:r>
                      <a:endParaRPr lang="en-US" sz="12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 dirty="0">
                          <a:effectLst/>
                        </a:rPr>
                        <a:t> Post-admin Evaluation</a:t>
                      </a:r>
                      <a:endParaRPr lang="en-US" sz="12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 dirty="0">
                          <a:effectLst/>
                        </a:rPr>
                        <a:t>Method of Detection</a:t>
                      </a:r>
                      <a:endParaRPr lang="en-US" sz="12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 dirty="0">
                          <a:effectLst/>
                        </a:rPr>
                        <a:t>Multimodal*</a:t>
                      </a:r>
                      <a:endParaRPr lang="en-US" sz="12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 dirty="0">
                          <a:effectLst/>
                        </a:rPr>
                        <a:t>Assessment of Tumor Distribution</a:t>
                      </a:r>
                      <a:endParaRPr lang="en-US" sz="12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 dirty="0">
                          <a:effectLst/>
                        </a:rPr>
                        <a:t>Ref</a:t>
                      </a:r>
                      <a:endParaRPr lang="en-US" sz="12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extLst>
                  <a:ext uri="{0D108BD9-81ED-4DB2-BD59-A6C34878D82A}">
                    <a16:rowId xmlns:a16="http://schemas.microsoft.com/office/drawing/2014/main" val="1407442869"/>
                  </a:ext>
                </a:extLst>
              </a:tr>
              <a:tr h="26335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u="none" strike="noStrike" dirty="0" err="1">
                          <a:effectLst/>
                        </a:rPr>
                        <a:t>cRGD</a:t>
                      </a:r>
                      <a:r>
                        <a:rPr lang="en-US" sz="900" b="1" u="none" strike="noStrike" dirty="0">
                          <a:effectLst/>
                        </a:rPr>
                        <a:t>-C’ </a:t>
                      </a:r>
                      <a:r>
                        <a:rPr lang="en-US" sz="900" b="1" u="none" strike="noStrike" dirty="0" err="1">
                          <a:effectLst/>
                        </a:rPr>
                        <a:t>dot</a:t>
                      </a:r>
                      <a:r>
                        <a:rPr lang="en-US" sz="900" b="1" u="none" strike="noStrike" baseline="30000" dirty="0" err="1">
                          <a:effectLst/>
                        </a:rPr>
                        <a:t>a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~8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cRGDY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Dasatinib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RCAS/tv-a-PDGF</a:t>
                      </a:r>
                      <a:r>
                        <a:rPr lang="el-GR" sz="900" u="none" strike="noStrike">
                          <a:effectLst/>
                        </a:rPr>
                        <a:t>β </a:t>
                      </a:r>
                      <a:r>
                        <a:rPr lang="en-US" sz="900" u="none" strike="noStrike">
                          <a:effectLst/>
                        </a:rPr>
                        <a:t>GEMM of glioma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IV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3,96 hrs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Fluorescence Microscopy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Yes: Optical, PET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Percent of tumor coverage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This Work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extLst>
                  <a:ext uri="{0D108BD9-81ED-4DB2-BD59-A6C34878D82A}">
                    <a16:rowId xmlns:a16="http://schemas.microsoft.com/office/drawing/2014/main" val="1895460309"/>
                  </a:ext>
                </a:extLst>
              </a:tr>
              <a:tr h="395756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u="none" strike="noStrike" dirty="0">
                          <a:effectLst/>
                        </a:rPr>
                        <a:t>PTX/PLGA-PEG, PTX/</a:t>
                      </a:r>
                      <a:r>
                        <a:rPr lang="en-US" sz="900" b="1" u="none" strike="noStrike" dirty="0" err="1">
                          <a:effectLst/>
                        </a:rPr>
                        <a:t>PLGA</a:t>
                      </a:r>
                      <a:r>
                        <a:rPr lang="en-US" sz="900" b="1" u="none" strike="noStrike" baseline="30000" dirty="0" err="1">
                          <a:effectLst/>
                        </a:rPr>
                        <a:t>b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~69, 88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NA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Paclitaxel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9L orthotopic gliosarcoma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IT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1,24 </a:t>
                      </a:r>
                      <a:r>
                        <a:rPr lang="en-US" sz="900" u="none" strike="noStrike" dirty="0" err="1">
                          <a:effectLst/>
                        </a:rPr>
                        <a:t>hrs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Ex Vivo MPT analysis, Fluorescence Microscopy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No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Quantitative movement tracking, Qualitative tumor distribution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[23]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extLst>
                  <a:ext uri="{0D108BD9-81ED-4DB2-BD59-A6C34878D82A}">
                    <a16:rowId xmlns:a16="http://schemas.microsoft.com/office/drawing/2014/main" val="518660206"/>
                  </a:ext>
                </a:extLst>
              </a:tr>
              <a:tr h="394056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u="none" strike="noStrike" dirty="0">
                          <a:effectLst/>
                        </a:rPr>
                        <a:t>DSPE-PEG</a:t>
                      </a:r>
                      <a:r>
                        <a:rPr lang="en-US" sz="900" b="1" u="none" strike="noStrike" baseline="-25000" dirty="0">
                          <a:effectLst/>
                        </a:rPr>
                        <a:t>2K</a:t>
                      </a:r>
                      <a:r>
                        <a:rPr lang="en-US" sz="900" b="1" u="none" strike="noStrike" dirty="0">
                          <a:effectLst/>
                        </a:rPr>
                        <a:t>-Cy5.5-Transferrin/</a:t>
                      </a:r>
                      <a:r>
                        <a:rPr lang="en-US" sz="900" b="1" u="none" strike="noStrike" dirty="0" err="1">
                          <a:effectLst/>
                        </a:rPr>
                        <a:t>Folate</a:t>
                      </a:r>
                      <a:r>
                        <a:rPr lang="en-US" sz="900" b="1" u="none" strike="noStrike" baseline="30000" dirty="0" err="1">
                          <a:effectLst/>
                        </a:rPr>
                        <a:t>c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~137-165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Transferrin or Folate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JQ1 and/or temozolomide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U87MG, GL261 orthotopic gliomas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IV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7 days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Multiphoton Imaging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No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Qualitative Assessment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[24]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extLst>
                  <a:ext uri="{0D108BD9-81ED-4DB2-BD59-A6C34878D82A}">
                    <a16:rowId xmlns:a16="http://schemas.microsoft.com/office/drawing/2014/main" val="114610160"/>
                  </a:ext>
                </a:extLst>
              </a:tr>
              <a:tr h="40883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u="none" strike="noStrike" dirty="0" err="1">
                          <a:effectLst/>
                        </a:rPr>
                        <a:t>PLGA</a:t>
                      </a:r>
                      <a:r>
                        <a:rPr lang="en-US" sz="900" b="1" u="none" strike="noStrike" baseline="30000" dirty="0" err="1">
                          <a:effectLst/>
                        </a:rPr>
                        <a:t>d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~166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N/A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N/A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U87, RG2 orthotopic gliomas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CED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Immediately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Fluorescence Microscopy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No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V</a:t>
                      </a:r>
                      <a:r>
                        <a:rPr lang="en-US" sz="900" u="none" strike="noStrike" baseline="-25000">
                          <a:effectLst/>
                        </a:rPr>
                        <a:t>d</a:t>
                      </a:r>
                      <a:r>
                        <a:rPr lang="en-US" sz="900" u="none" strike="noStrike">
                          <a:effectLst/>
                        </a:rPr>
                        <a:t>/V</a:t>
                      </a:r>
                      <a:r>
                        <a:rPr lang="en-US" sz="900" u="none" strike="noStrike" baseline="-25000">
                          <a:effectLst/>
                        </a:rPr>
                        <a:t>i, </a:t>
                      </a:r>
                      <a:r>
                        <a:rPr lang="en-US" sz="900" u="none" strike="noStrike">
                          <a:effectLst/>
                        </a:rPr>
                        <a:t>Evaluated across tissues sections anterior and posterior to injection site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[25]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extLst>
                  <a:ext uri="{0D108BD9-81ED-4DB2-BD59-A6C34878D82A}">
                    <a16:rowId xmlns:a16="http://schemas.microsoft.com/office/drawing/2014/main" val="3031847158"/>
                  </a:ext>
                </a:extLst>
              </a:tr>
              <a:tr h="394056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u="none" strike="noStrike" dirty="0">
                          <a:effectLst/>
                        </a:rPr>
                        <a:t>Amphiphilic Polymer </a:t>
                      </a:r>
                      <a:r>
                        <a:rPr lang="en-US" sz="900" b="1" u="none" strike="noStrike" dirty="0" err="1">
                          <a:effectLst/>
                        </a:rPr>
                        <a:t>Nanoparticles</a:t>
                      </a:r>
                      <a:r>
                        <a:rPr lang="en-US" sz="900" b="1" u="none" strike="noStrike" baseline="30000" dirty="0" err="1">
                          <a:effectLst/>
                        </a:rPr>
                        <a:t>e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~100-165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N/A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Docetaxel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MDA-MB-231 metastatic breast cancer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IV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 hrs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In Vivo Fluorescence Imaging, Confocal Microscopy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No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Qualitative Assessment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[26]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extLst>
                  <a:ext uri="{0D108BD9-81ED-4DB2-BD59-A6C34878D82A}">
                    <a16:rowId xmlns:a16="http://schemas.microsoft.com/office/drawing/2014/main" val="331290241"/>
                  </a:ext>
                </a:extLst>
              </a:tr>
              <a:tr h="55275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u="none" strike="noStrike" dirty="0">
                          <a:effectLst/>
                        </a:rPr>
                        <a:t>AuNP-A&amp;C-</a:t>
                      </a:r>
                      <a:r>
                        <a:rPr lang="en-US" sz="900" b="1" u="none" strike="noStrike" dirty="0" err="1">
                          <a:effectLst/>
                        </a:rPr>
                        <a:t>R</a:t>
                      </a:r>
                      <a:r>
                        <a:rPr lang="en-US" sz="900" b="1" u="none" strike="noStrike" baseline="30000" dirty="0" err="1">
                          <a:effectLst/>
                        </a:rPr>
                        <a:t>f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~41 &amp; 172 (single vs. aggregates)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R8-RGD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Doxorubicin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C6 orthotopic glioma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IV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24 hrs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In Vivo Fluorescence Imaging, Fluorescence Microscopy, Optoacoustic Imaging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Yes: Optical, Photoacoustic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Qualitative Assessment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[28]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extLst>
                  <a:ext uri="{0D108BD9-81ED-4DB2-BD59-A6C34878D82A}">
                    <a16:rowId xmlns:a16="http://schemas.microsoft.com/office/drawing/2014/main" val="2712041063"/>
                  </a:ext>
                </a:extLst>
              </a:tr>
              <a:tr h="395756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u="none" strike="noStrike" dirty="0" err="1">
                          <a:effectLst/>
                        </a:rPr>
                        <a:t>AuNP</a:t>
                      </a:r>
                      <a:r>
                        <a:rPr lang="en-US" sz="900" b="1" u="none" strike="noStrike" baseline="30000" dirty="0" err="1">
                          <a:effectLst/>
                        </a:rPr>
                        <a:t>g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~3 &amp; 18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N/A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N/A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73c orthotopic glioma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IV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24 </a:t>
                      </a:r>
                      <a:r>
                        <a:rPr lang="en-US" sz="900" u="none" strike="noStrike" dirty="0" err="1">
                          <a:effectLst/>
                        </a:rPr>
                        <a:t>hrs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In Vivo Fluorescence Imaging, Fluorescence Microscopy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No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VWHM analysis of vessel extravasation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[30]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extLst>
                  <a:ext uri="{0D108BD9-81ED-4DB2-BD59-A6C34878D82A}">
                    <a16:rowId xmlns:a16="http://schemas.microsoft.com/office/drawing/2014/main" val="740320089"/>
                  </a:ext>
                </a:extLst>
              </a:tr>
              <a:tr h="395756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u="none" strike="noStrike" dirty="0" err="1">
                          <a:effectLst/>
                        </a:rPr>
                        <a:t>cRGDyK-SERRS</a:t>
                      </a:r>
                      <a:r>
                        <a:rPr lang="en-US" sz="900" b="1" u="none" strike="noStrike" baseline="30000" dirty="0" err="1">
                          <a:effectLst/>
                        </a:rPr>
                        <a:t>h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~140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cRGDyK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N/A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RCAS/tv-a-PDGF</a:t>
                      </a:r>
                      <a:r>
                        <a:rPr lang="el-GR" sz="900" u="none" strike="noStrike" dirty="0">
                          <a:effectLst/>
                        </a:rPr>
                        <a:t>β </a:t>
                      </a:r>
                      <a:r>
                        <a:rPr lang="en-US" sz="900" u="none" strike="noStrike" dirty="0">
                          <a:effectLst/>
                        </a:rPr>
                        <a:t>GEMM of glioma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IV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18-24 hrs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Multiplexed Raman Imaging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No </a:t>
                      </a:r>
                    </a:p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(Raman Spectroscopy)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Qualitative Assessment, Correlation of Signal to Target Cell Marker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[29]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extLst>
                  <a:ext uri="{0D108BD9-81ED-4DB2-BD59-A6C34878D82A}">
                    <a16:rowId xmlns:a16="http://schemas.microsoft.com/office/drawing/2014/main" val="1243490360"/>
                  </a:ext>
                </a:extLst>
              </a:tr>
              <a:tr h="65546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u="none" strike="noStrike" dirty="0">
                          <a:effectLst/>
                        </a:rPr>
                        <a:t>IR780-liposome,  IR780-micelle</a:t>
                      </a:r>
                      <a:r>
                        <a:rPr lang="en-US" sz="900" b="1" u="none" strike="noStrike" baseline="30000" dirty="0">
                          <a:effectLst/>
                        </a:rPr>
                        <a:t>i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~95, 26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N/A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N/A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U87M2 flank and orthotopic models, Sleeping Beauty GEMM Model (NRAS &amp; AKT)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IV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5 min, 1,4,24,48,72, 96, 120 hrs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In Vivo Fluorescence Imaging, Fluorescence Microscopy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No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Qualitative Assessment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[33]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extLst>
                  <a:ext uri="{0D108BD9-81ED-4DB2-BD59-A6C34878D82A}">
                    <a16:rowId xmlns:a16="http://schemas.microsoft.com/office/drawing/2014/main" val="2125822558"/>
                  </a:ext>
                </a:extLst>
              </a:tr>
              <a:tr h="31725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u="none" strike="noStrike" dirty="0">
                          <a:effectLst/>
                        </a:rPr>
                        <a:t>QD-PEG-</a:t>
                      </a:r>
                      <a:r>
                        <a:rPr lang="en-US" sz="900" b="1" u="none" strike="noStrike" dirty="0" err="1">
                          <a:effectLst/>
                        </a:rPr>
                        <a:t>P</a:t>
                      </a:r>
                      <a:r>
                        <a:rPr lang="en-US" sz="900" b="1" u="none" strike="noStrike" baseline="30000" dirty="0" err="1">
                          <a:effectLst/>
                        </a:rPr>
                        <a:t>j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~36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CGKRK peptide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N/A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CT2A orthotopic astrocytoma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IV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3.5 hrs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In Vivo Fluorescence Imaging, Confocal Microscopy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No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Qualitative Assessment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[34]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extLst>
                  <a:ext uri="{0D108BD9-81ED-4DB2-BD59-A6C34878D82A}">
                    <a16:rowId xmlns:a16="http://schemas.microsoft.com/office/drawing/2014/main" val="2321767790"/>
                  </a:ext>
                </a:extLst>
              </a:tr>
              <a:tr h="394056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u="none" strike="noStrike" dirty="0">
                          <a:effectLst/>
                        </a:rPr>
                        <a:t>NPCP-BG-</a:t>
                      </a:r>
                      <a:r>
                        <a:rPr lang="en-US" sz="900" b="1" u="none" strike="noStrike" dirty="0" err="1">
                          <a:effectLst/>
                        </a:rPr>
                        <a:t>CTX</a:t>
                      </a:r>
                      <a:r>
                        <a:rPr lang="en-US" sz="900" b="1" u="none" strike="noStrike" baseline="30000" dirty="0" err="1">
                          <a:effectLst/>
                        </a:rPr>
                        <a:t>k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~76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Chlorotoxin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O</a:t>
                      </a:r>
                      <a:r>
                        <a:rPr lang="en-US" sz="900" u="none" strike="noStrike" baseline="30000" dirty="0">
                          <a:effectLst/>
                        </a:rPr>
                        <a:t>6</a:t>
                      </a:r>
                      <a:r>
                        <a:rPr lang="en-US" sz="900" u="none" strike="noStrike" dirty="0">
                          <a:effectLst/>
                        </a:rPr>
                        <a:t>-benzylguanine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GBM6 orthotopic glioma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CED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0,24,48 hrs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Magnetic resonance imaging, Prussian blue staining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Yes: Optical, MR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Quantitative MRI, Qualitative analysis of distribution 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[27]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extLst>
                  <a:ext uri="{0D108BD9-81ED-4DB2-BD59-A6C34878D82A}">
                    <a16:rowId xmlns:a16="http://schemas.microsoft.com/office/drawing/2014/main" val="3760696974"/>
                  </a:ext>
                </a:extLst>
              </a:tr>
              <a:tr h="47425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u="none" strike="noStrike" dirty="0">
                          <a:effectLst/>
                        </a:rPr>
                        <a:t>PLGA-PEG-ITEM4</a:t>
                      </a:r>
                      <a:r>
                        <a:rPr lang="en-US" sz="900" b="1" u="none" strike="noStrike" baseline="30000" dirty="0">
                          <a:effectLst/>
                        </a:rPr>
                        <a:t>l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~53-94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ITEM4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N/A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KR158 orthotopic glioma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IC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4 hrs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In Vivo Fluorescence Imaging, Fluorescence Microscopy, Flow Cytometry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No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Qualitative Assessment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[37]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extLst>
                  <a:ext uri="{0D108BD9-81ED-4DB2-BD59-A6C34878D82A}">
                    <a16:rowId xmlns:a16="http://schemas.microsoft.com/office/drawing/2014/main" val="434258693"/>
                  </a:ext>
                </a:extLst>
              </a:tr>
              <a:tr h="31725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u="none" strike="noStrike" dirty="0">
                          <a:effectLst/>
                        </a:rPr>
                        <a:t>CRT-PEG-PLGA-</a:t>
                      </a:r>
                      <a:r>
                        <a:rPr lang="en-US" sz="900" b="1" u="none" strike="noStrike" dirty="0" err="1">
                          <a:effectLst/>
                        </a:rPr>
                        <a:t>PTX</a:t>
                      </a:r>
                      <a:r>
                        <a:rPr lang="en-US" sz="900" b="1" u="none" strike="noStrike" baseline="30000" dirty="0" err="1">
                          <a:effectLst/>
                        </a:rPr>
                        <a:t>m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~107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CRT peptide </a:t>
                      </a:r>
                    </a:p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(Iron mimetic)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Paclitaxel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C6 orthotopic glioma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IV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2,3,6,12,24 hrs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In Vivo Fluorescence Imaging, Confocal Microscopy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No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Qualitative Assessment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[38]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extLst>
                  <a:ext uri="{0D108BD9-81ED-4DB2-BD59-A6C34878D82A}">
                    <a16:rowId xmlns:a16="http://schemas.microsoft.com/office/drawing/2014/main" val="2706599611"/>
                  </a:ext>
                </a:extLst>
              </a:tr>
              <a:tr h="26335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u="none" strike="noStrike" dirty="0">
                          <a:effectLst/>
                        </a:rPr>
                        <a:t>1@PNPs-Gint4.T</a:t>
                      </a:r>
                      <a:r>
                        <a:rPr lang="en-US" sz="900" b="1" u="none" strike="noStrike" baseline="30000" dirty="0">
                          <a:effectLst/>
                        </a:rPr>
                        <a:t>n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~52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Gint4.T aptamer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Dactolisib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U87 orthotopic glioma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IV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2,4 hrs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Ex Vivo fluorescent imaging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No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Qualitative Assessment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[39]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extLst>
                  <a:ext uri="{0D108BD9-81ED-4DB2-BD59-A6C34878D82A}">
                    <a16:rowId xmlns:a16="http://schemas.microsoft.com/office/drawing/2014/main" val="1347775345"/>
                  </a:ext>
                </a:extLst>
              </a:tr>
              <a:tr h="31725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u="none" strike="noStrike" dirty="0" err="1">
                          <a:effectLst/>
                        </a:rPr>
                        <a:t>Lf</a:t>
                      </a:r>
                      <a:r>
                        <a:rPr lang="en-US" sz="900" b="1" u="none" strike="noStrike" dirty="0">
                          <a:effectLst/>
                        </a:rPr>
                        <a:t>-PEG-PLGA-</a:t>
                      </a:r>
                      <a:r>
                        <a:rPr lang="en-US" sz="900" b="1" u="none" strike="noStrike" dirty="0" err="1">
                          <a:effectLst/>
                        </a:rPr>
                        <a:t>PTX</a:t>
                      </a:r>
                      <a:r>
                        <a:rPr lang="en-US" sz="900" b="1" u="none" strike="noStrike" baseline="30000" dirty="0" err="1">
                          <a:effectLst/>
                        </a:rPr>
                        <a:t>o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~120-125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Lactoferrin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Paclitaxel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C6 orthotopic glioma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IV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2,6,12,24 </a:t>
                      </a:r>
                      <a:r>
                        <a:rPr lang="en-US" sz="900" u="none" strike="noStrike" dirty="0" err="1">
                          <a:effectLst/>
                        </a:rPr>
                        <a:t>hrs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In Vivo Fluorescence Imaging, Confocal Microscopy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No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Qualitative Assessment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[41]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7" marR="1807" marT="1807" marB="0" anchor="ctr"/>
                </a:tc>
                <a:extLst>
                  <a:ext uri="{0D108BD9-81ED-4DB2-BD59-A6C34878D82A}">
                    <a16:rowId xmlns:a16="http://schemas.microsoft.com/office/drawing/2014/main" val="2488578010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CC70A9FD-7FB9-D849-9827-EE9436895C33}"/>
              </a:ext>
            </a:extLst>
          </p:cNvPr>
          <p:cNvSpPr txBox="1"/>
          <p:nvPr/>
        </p:nvSpPr>
        <p:spPr>
          <a:xfrm>
            <a:off x="0" y="22302"/>
            <a:ext cx="8597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/>
              <a:t>Supp.</a:t>
            </a:r>
          </a:p>
          <a:p>
            <a:r>
              <a:rPr lang="en-US" b="1" dirty="0"/>
              <a:t>Table 1</a:t>
            </a:r>
          </a:p>
        </p:txBody>
      </p:sp>
    </p:spTree>
    <p:extLst>
      <p:ext uri="{BB962C8B-B14F-4D97-AF65-F5344CB8AC3E}">
        <p14:creationId xmlns:p14="http://schemas.microsoft.com/office/powerpoint/2010/main" val="40964248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560</Words>
  <Application>Microsoft Macintosh PowerPoint</Application>
  <PresentationFormat>Widescreen</PresentationFormat>
  <Paragraphs>184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Brian Madajewski</dc:creator>
  <cp:lastModifiedBy>Brian Madajewski</cp:lastModifiedBy>
  <cp:revision>5</cp:revision>
  <dcterms:created xsi:type="dcterms:W3CDTF">2019-05-07T20:00:43Z</dcterms:created>
  <dcterms:modified xsi:type="dcterms:W3CDTF">2019-08-16T13:56:14Z</dcterms:modified>
</cp:coreProperties>
</file>