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6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73"/>
  </p:normalViewPr>
  <p:slideViewPr>
    <p:cSldViewPr snapToGrid="0" snapToObjects="1">
      <p:cViewPr varScale="1">
        <p:scale>
          <a:sx n="114" d="100"/>
          <a:sy n="114" d="100"/>
        </p:scale>
        <p:origin x="472"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8F9E9B-DE8C-9049-A912-02F48EAA0070}" type="datetimeFigureOut">
              <a:rPr lang="en-US" smtClean="0"/>
              <a:t>5/7/19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B91F09-4536-794B-AE8E-79FAC7BDC140}" type="slidenum">
              <a:rPr lang="en-US" smtClean="0"/>
              <a:t>‹#›</a:t>
            </a:fld>
            <a:endParaRPr lang="en-US"/>
          </a:p>
        </p:txBody>
      </p:sp>
    </p:spTree>
    <p:extLst>
      <p:ext uri="{BB962C8B-B14F-4D97-AF65-F5344CB8AC3E}">
        <p14:creationId xmlns:p14="http://schemas.microsoft.com/office/powerpoint/2010/main" val="1087751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200" b="1" i="0" u="none" strike="noStrike" kern="1200" cap="none" spc="0" normalizeH="0" baseline="0" noProof="0" dirty="0">
                <a:ln>
                  <a:noFill/>
                </a:ln>
                <a:solidFill>
                  <a:schemeClr val="tx1"/>
                </a:solidFill>
                <a:effectLst/>
                <a:uLnTx/>
                <a:uFillTx/>
                <a:latin typeface="+mn-lt"/>
                <a:ea typeface="+mn-ea"/>
                <a:cs typeface="+mn-cs"/>
              </a:rPr>
              <a:t>Schematic 1: RCAS tumor model and treatment paradigm: Figure 4A</a:t>
            </a:r>
            <a:r>
              <a:rPr kumimoji="0" lang="en-US" sz="1200" b="0" i="0" u="none" strike="noStrike" kern="1200" cap="none" spc="0" normalizeH="0" baseline="0" noProof="0" dirty="0">
                <a:ln>
                  <a:noFill/>
                </a:ln>
                <a:solidFill>
                  <a:schemeClr val="tx1"/>
                </a:solidFill>
                <a:effectLst/>
                <a:uLnTx/>
                <a:uFillTx/>
                <a:latin typeface="+mn-lt"/>
                <a:ea typeface="+mn-ea"/>
                <a:cs typeface="+mn-cs"/>
              </a:rPr>
              <a:t>: </a:t>
            </a:r>
            <a:r>
              <a:rPr kumimoji="0" lang="en-US" sz="1200" b="1" i="0" u="none" strike="noStrike" kern="1200" cap="none" spc="0" normalizeH="0" baseline="0" noProof="0" dirty="0">
                <a:ln>
                  <a:noFill/>
                </a:ln>
                <a:solidFill>
                  <a:schemeClr val="tx1"/>
                </a:solidFill>
                <a:effectLst/>
                <a:uLnTx/>
                <a:uFillTx/>
                <a:latin typeface="+mn-lt"/>
                <a:ea typeface="+mn-ea"/>
                <a:cs typeface="+mn-cs"/>
              </a:rPr>
              <a:t>Overview of generation of PDGF-driven RCAS glioma model followed by treatment with </a:t>
            </a:r>
            <a:r>
              <a:rPr kumimoji="0" lang="en-US" sz="1200" b="1" i="0" u="none" strike="noStrike" kern="1200" cap="none" spc="0" normalizeH="0" baseline="0" noProof="0" dirty="0" err="1">
                <a:ln>
                  <a:noFill/>
                </a:ln>
                <a:solidFill>
                  <a:schemeClr val="tx1"/>
                </a:solidFill>
                <a:effectLst/>
                <a:uLnTx/>
                <a:uFillTx/>
                <a:latin typeface="+mn-lt"/>
                <a:ea typeface="+mn-ea"/>
                <a:cs typeface="+mn-cs"/>
              </a:rPr>
              <a:t>C’dots</a:t>
            </a:r>
            <a:r>
              <a:rPr kumimoji="0" lang="en-US" sz="1200" b="1" i="0" u="none" strike="noStrike" kern="1200" cap="none" spc="0" normalizeH="0" baseline="0" noProof="0" dirty="0">
                <a:ln>
                  <a:noFill/>
                </a:ln>
                <a:solidFill>
                  <a:schemeClr val="tx1"/>
                </a:solidFill>
                <a:effectLst/>
                <a:uLnTx/>
                <a:uFillTx/>
                <a:latin typeface="+mn-lt"/>
                <a:ea typeface="+mn-ea"/>
                <a:cs typeface="+mn-cs"/>
              </a:rPr>
              <a:t> and intravital stains</a:t>
            </a:r>
            <a:r>
              <a:rPr kumimoji="0" lang="en-US" sz="1200" b="0" i="0" u="none" strike="noStrike" kern="1200" cap="none" spc="0" normalizeH="0" baseline="0" noProof="0" dirty="0">
                <a:ln>
                  <a:noFill/>
                </a:ln>
                <a:solidFill>
                  <a:schemeClr val="tx1"/>
                </a:solidFill>
                <a:effectLst/>
                <a:uLnTx/>
                <a:uFillTx/>
                <a:latin typeface="+mn-lt"/>
                <a:ea typeface="+mn-ea"/>
                <a:cs typeface="+mn-cs"/>
              </a:rPr>
              <a:t>.</a:t>
            </a:r>
            <a:r>
              <a:rPr kumimoji="0" lang="en-US" sz="1200" b="1" i="0" u="none" strike="noStrike" kern="1200" cap="none" spc="0" normalizeH="0" baseline="0" noProof="0" dirty="0">
                <a:ln>
                  <a:noFill/>
                </a:ln>
                <a:solidFill>
                  <a:schemeClr val="tx1"/>
                </a:solidFill>
                <a:effectLst/>
                <a:uLnTx/>
                <a:uFillTx/>
                <a:latin typeface="+mn-lt"/>
                <a:ea typeface="+mn-ea"/>
                <a:cs typeface="+mn-cs"/>
              </a:rPr>
              <a:t> </a:t>
            </a:r>
            <a:r>
              <a:rPr kumimoji="0" lang="en-US" sz="1200" b="0" i="0" u="none" strike="noStrike" kern="1200" cap="none" spc="0" normalizeH="0" baseline="0" noProof="0" dirty="0">
                <a:ln>
                  <a:noFill/>
                </a:ln>
                <a:solidFill>
                  <a:schemeClr val="tx1"/>
                </a:solidFill>
                <a:effectLst/>
                <a:uLnTx/>
                <a:uFillTx/>
                <a:latin typeface="+mn-lt"/>
                <a:ea typeface="+mn-ea"/>
                <a:cs typeface="+mn-cs"/>
              </a:rPr>
              <a:t>PDGF-driven RCAS producing DF-1 cells are injected </a:t>
            </a:r>
            <a:r>
              <a:rPr kumimoji="0" lang="en-US" sz="1200" b="0" i="0" u="none" strike="noStrike" kern="1200" cap="none" spc="0" normalizeH="0" baseline="0" noProof="0" dirty="0" err="1">
                <a:ln>
                  <a:noFill/>
                </a:ln>
                <a:solidFill>
                  <a:schemeClr val="tx1"/>
                </a:solidFill>
                <a:effectLst/>
                <a:uLnTx/>
                <a:uFillTx/>
                <a:latin typeface="+mn-lt"/>
                <a:ea typeface="+mn-ea"/>
                <a:cs typeface="+mn-cs"/>
              </a:rPr>
              <a:t>intracranially</a:t>
            </a:r>
            <a:r>
              <a:rPr kumimoji="0" lang="en-US" sz="1200" b="0" i="0" u="none" strike="noStrike" kern="1200" cap="none" spc="0" normalizeH="0" baseline="0" noProof="0" dirty="0">
                <a:ln>
                  <a:noFill/>
                </a:ln>
                <a:solidFill>
                  <a:schemeClr val="tx1"/>
                </a:solidFill>
                <a:effectLst/>
                <a:uLnTx/>
                <a:uFillTx/>
                <a:latin typeface="+mn-lt"/>
                <a:ea typeface="+mn-ea"/>
                <a:cs typeface="+mn-cs"/>
              </a:rPr>
              <a:t> in newborn mice 24-48 hours after birth. MRI confirmation of tumor is performed 3-4 weeks following injection. Tumor bearing mice are then treated with </a:t>
            </a:r>
            <a:r>
              <a:rPr kumimoji="0" lang="en-US" sz="1200" b="0" i="1" u="none" strike="noStrike" kern="1200" cap="none" spc="0" normalizeH="0" baseline="0" noProof="0" dirty="0">
                <a:ln>
                  <a:noFill/>
                </a:ln>
                <a:solidFill>
                  <a:schemeClr val="tx1"/>
                </a:solidFill>
                <a:effectLst/>
                <a:uLnTx/>
                <a:uFillTx/>
                <a:latin typeface="+mn-lt"/>
                <a:ea typeface="+mn-ea"/>
                <a:cs typeface="+mn-cs"/>
              </a:rPr>
              <a:t>in-vivo  </a:t>
            </a:r>
            <a:r>
              <a:rPr kumimoji="0" lang="en-US" sz="1200" b="0" i="0" u="none" strike="noStrike" kern="1200" cap="none" spc="0" normalizeH="0" baseline="0" noProof="0" dirty="0">
                <a:ln>
                  <a:noFill/>
                </a:ln>
                <a:solidFill>
                  <a:schemeClr val="tx1"/>
                </a:solidFill>
                <a:effectLst/>
                <a:uLnTx/>
                <a:uFillTx/>
                <a:latin typeface="+mn-lt"/>
                <a:ea typeface="+mn-ea"/>
                <a:cs typeface="+mn-cs"/>
              </a:rPr>
              <a:t>tail vein injection according to the design schematic in </a:t>
            </a:r>
            <a:r>
              <a:rPr kumimoji="0" lang="en-US" sz="1200" b="1" i="0" u="none" strike="noStrike" kern="1200" cap="none" spc="0" normalizeH="0" baseline="0" noProof="0" dirty="0">
                <a:ln>
                  <a:noFill/>
                </a:ln>
                <a:solidFill>
                  <a:schemeClr val="tx1"/>
                </a:solidFill>
                <a:effectLst/>
                <a:uLnTx/>
                <a:uFillTx/>
                <a:latin typeface="+mn-lt"/>
                <a:ea typeface="+mn-ea"/>
                <a:cs typeface="+mn-cs"/>
              </a:rPr>
              <a:t>Figure 4B. </a:t>
            </a:r>
            <a:r>
              <a:rPr kumimoji="0" lang="en-US" sz="1200" b="0" i="0" u="none" strike="noStrike" kern="1200" cap="none" spc="0" normalizeH="0" baseline="0" noProof="0" dirty="0">
                <a:ln>
                  <a:noFill/>
                </a:ln>
                <a:solidFill>
                  <a:schemeClr val="tx1"/>
                </a:solidFill>
                <a:effectLst/>
                <a:uLnTx/>
                <a:uFillTx/>
                <a:latin typeface="+mn-lt"/>
                <a:ea typeface="+mn-ea"/>
                <a:cs typeface="+mn-cs"/>
              </a:rPr>
              <a:t>Following confirmation of brain tumor on MRI, mice were given </a:t>
            </a:r>
            <a:r>
              <a:rPr kumimoji="0" lang="en-US" sz="1200" b="0" i="1" u="none" strike="noStrike" kern="1200" cap="none" spc="0" normalizeH="0" baseline="0" noProof="0" dirty="0">
                <a:ln>
                  <a:noFill/>
                </a:ln>
                <a:solidFill>
                  <a:schemeClr val="tx1"/>
                </a:solidFill>
                <a:effectLst/>
                <a:uLnTx/>
                <a:uFillTx/>
                <a:latin typeface="+mn-lt"/>
                <a:ea typeface="+mn-ea"/>
                <a:cs typeface="+mn-cs"/>
              </a:rPr>
              <a:t>in-vivo</a:t>
            </a:r>
            <a:r>
              <a:rPr kumimoji="0" lang="en-US" sz="1200" b="0" i="0" u="none" strike="noStrike" kern="1200" cap="none" spc="0" normalizeH="0" baseline="0" noProof="0" dirty="0">
                <a:ln>
                  <a:noFill/>
                </a:ln>
                <a:solidFill>
                  <a:schemeClr val="tx1"/>
                </a:solidFill>
                <a:effectLst/>
                <a:uLnTx/>
                <a:uFillTx/>
                <a:latin typeface="+mn-lt"/>
                <a:ea typeface="+mn-ea"/>
                <a:cs typeface="+mn-cs"/>
              </a:rPr>
              <a:t> injections of integrin targeting </a:t>
            </a:r>
            <a:r>
              <a:rPr kumimoji="0" lang="en-US" sz="1200" b="0" i="0" u="none" strike="noStrike" kern="1200" cap="none" spc="0" normalizeH="0" baseline="0" noProof="0" dirty="0" err="1">
                <a:ln>
                  <a:noFill/>
                </a:ln>
                <a:solidFill>
                  <a:schemeClr val="tx1"/>
                </a:solidFill>
                <a:effectLst/>
                <a:uLnTx/>
                <a:uFillTx/>
                <a:latin typeface="+mn-lt"/>
                <a:ea typeface="+mn-ea"/>
                <a:cs typeface="+mn-cs"/>
              </a:rPr>
              <a:t>cRGD-C’dots</a:t>
            </a:r>
            <a:r>
              <a:rPr kumimoji="0" lang="en-US" sz="1200" b="0" i="0" u="none" strike="noStrike" kern="1200" cap="none" spc="0" normalizeH="0" baseline="0" noProof="0" dirty="0">
                <a:ln>
                  <a:noFill/>
                </a:ln>
                <a:solidFill>
                  <a:schemeClr val="tx1"/>
                </a:solidFill>
                <a:effectLst/>
                <a:uLnTx/>
                <a:uFillTx/>
                <a:latin typeface="+mn-lt"/>
                <a:ea typeface="+mn-ea"/>
                <a:cs typeface="+mn-cs"/>
              </a:rPr>
              <a:t> or scrambled </a:t>
            </a:r>
            <a:r>
              <a:rPr kumimoji="0" lang="en-US" sz="1200" b="0" i="0" u="none" strike="noStrike" kern="1200" cap="none" spc="0" normalizeH="0" baseline="0" noProof="0" dirty="0" err="1">
                <a:ln>
                  <a:noFill/>
                </a:ln>
                <a:solidFill>
                  <a:schemeClr val="tx1"/>
                </a:solidFill>
                <a:effectLst/>
                <a:uLnTx/>
                <a:uFillTx/>
                <a:latin typeface="+mn-lt"/>
                <a:ea typeface="+mn-ea"/>
                <a:cs typeface="+mn-cs"/>
              </a:rPr>
              <a:t>cRAD-C’dots</a:t>
            </a:r>
            <a:r>
              <a:rPr kumimoji="0" lang="en-US" sz="1200" b="0" i="0" u="none" strike="noStrike" kern="1200" cap="none" spc="0" normalizeH="0" baseline="0" noProof="0" dirty="0">
                <a:ln>
                  <a:noFill/>
                </a:ln>
                <a:solidFill>
                  <a:schemeClr val="tx1"/>
                </a:solidFill>
                <a:effectLst/>
                <a:uLnTx/>
                <a:uFillTx/>
                <a:latin typeface="+mn-lt"/>
                <a:ea typeface="+mn-ea"/>
                <a:cs typeface="+mn-cs"/>
              </a:rPr>
              <a:t> via </a:t>
            </a:r>
            <a:r>
              <a:rPr kumimoji="0" lang="en-US" sz="1200" b="0" i="0" u="none" strike="noStrike" kern="1200" cap="none" spc="0" normalizeH="0" baseline="0" noProof="0" dirty="0" err="1">
                <a:ln>
                  <a:noFill/>
                </a:ln>
                <a:solidFill>
                  <a:schemeClr val="tx1"/>
                </a:solidFill>
                <a:effectLst/>
                <a:uLnTx/>
                <a:uFillTx/>
                <a:latin typeface="+mn-lt"/>
                <a:ea typeface="+mn-ea"/>
                <a:cs typeface="+mn-cs"/>
              </a:rPr>
              <a:t>t.v</a:t>
            </a:r>
            <a:r>
              <a:rPr kumimoji="0" lang="en-US" sz="1200" b="0" i="0" u="none" strike="noStrike" kern="1200" cap="none" spc="0" normalizeH="0" baseline="0" noProof="0" dirty="0">
                <a:ln>
                  <a:noFill/>
                </a:ln>
                <a:solidFill>
                  <a:schemeClr val="tx1"/>
                </a:solidFill>
                <a:effectLst/>
                <a:uLnTx/>
                <a:uFillTx/>
                <a:latin typeface="+mn-lt"/>
                <a:ea typeface="+mn-ea"/>
                <a:cs typeface="+mn-cs"/>
              </a:rPr>
              <a:t>. and sacrificed at 3 or 96 hours. 70kDa FITC-labeled Dextran was used as a surrogate marker to map blood brain barrier breakdown and was concurrently administered via </a:t>
            </a:r>
            <a:r>
              <a:rPr kumimoji="0" lang="en-US" sz="1200" b="0" i="0" u="none" strike="noStrike" kern="1200" cap="none" spc="0" normalizeH="0" baseline="0" noProof="0" dirty="0" err="1">
                <a:ln>
                  <a:noFill/>
                </a:ln>
                <a:solidFill>
                  <a:schemeClr val="tx1"/>
                </a:solidFill>
                <a:effectLst/>
                <a:uLnTx/>
                <a:uFillTx/>
                <a:latin typeface="+mn-lt"/>
                <a:ea typeface="+mn-ea"/>
                <a:cs typeface="+mn-cs"/>
              </a:rPr>
              <a:t>t.v</a:t>
            </a:r>
            <a:r>
              <a:rPr kumimoji="0" lang="en-US" sz="1200" b="0" i="0" u="none" strike="noStrike" kern="1200" cap="none" spc="0" normalizeH="0" baseline="0" noProof="0" dirty="0">
                <a:ln>
                  <a:noFill/>
                </a:ln>
                <a:solidFill>
                  <a:schemeClr val="tx1"/>
                </a:solidFill>
                <a:effectLst/>
                <a:uLnTx/>
                <a:uFillTx/>
                <a:latin typeface="+mn-lt"/>
                <a:ea typeface="+mn-ea"/>
                <a:cs typeface="+mn-cs"/>
              </a:rPr>
              <a:t>. in the 3 hour paradigm followed by the nuclear stain Hoechst administered within 10 minutes of sacrifice. In the 96-hour paradigm, </a:t>
            </a:r>
            <a:r>
              <a:rPr kumimoji="0" lang="en-US" sz="1200" b="0" i="0" u="none" strike="noStrike" kern="1200" cap="none" spc="0" normalizeH="0" baseline="0" noProof="0" dirty="0" err="1">
                <a:ln>
                  <a:noFill/>
                </a:ln>
                <a:solidFill>
                  <a:schemeClr val="tx1"/>
                </a:solidFill>
                <a:effectLst/>
                <a:uLnTx/>
                <a:uFillTx/>
                <a:latin typeface="+mn-lt"/>
                <a:ea typeface="+mn-ea"/>
                <a:cs typeface="+mn-cs"/>
              </a:rPr>
              <a:t>C’dots</a:t>
            </a:r>
            <a:r>
              <a:rPr kumimoji="0" lang="en-US" sz="1200" b="0" i="0" u="none" strike="noStrike" kern="1200" cap="none" spc="0" normalizeH="0" baseline="0" noProof="0" dirty="0">
                <a:ln>
                  <a:noFill/>
                </a:ln>
                <a:solidFill>
                  <a:schemeClr val="tx1"/>
                </a:solidFill>
                <a:effectLst/>
                <a:uLnTx/>
                <a:uFillTx/>
                <a:latin typeface="+mn-lt"/>
                <a:ea typeface="+mn-ea"/>
                <a:cs typeface="+mn-cs"/>
              </a:rPr>
              <a:t> were administered and animals were sacrificed 96 hours post-treatment, with FITC-Dextran administered via </a:t>
            </a:r>
            <a:r>
              <a:rPr kumimoji="0" lang="en-US" sz="1200" b="0" i="0" u="none" strike="noStrike" kern="1200" cap="none" spc="0" normalizeH="0" baseline="0" noProof="0" dirty="0" err="1">
                <a:ln>
                  <a:noFill/>
                </a:ln>
                <a:solidFill>
                  <a:schemeClr val="tx1"/>
                </a:solidFill>
                <a:effectLst/>
                <a:uLnTx/>
                <a:uFillTx/>
                <a:latin typeface="+mn-lt"/>
                <a:ea typeface="+mn-ea"/>
                <a:cs typeface="+mn-cs"/>
              </a:rPr>
              <a:t>t.v</a:t>
            </a:r>
            <a:r>
              <a:rPr kumimoji="0" lang="en-US" sz="1200" b="0" i="0" u="none" strike="noStrike" kern="1200" cap="none" spc="0" normalizeH="0" baseline="0" noProof="0" dirty="0">
                <a:ln>
                  <a:noFill/>
                </a:ln>
                <a:solidFill>
                  <a:schemeClr val="tx1"/>
                </a:solidFill>
                <a:effectLst/>
                <a:uLnTx/>
                <a:uFillTx/>
                <a:latin typeface="+mn-lt"/>
                <a:ea typeface="+mn-ea"/>
                <a:cs typeface="+mn-cs"/>
              </a:rPr>
              <a:t>. 3 hours prior to sacrifice and Hoechst within 10 minutes of sacrifice. In this manner, this paradigm outlines a method of concurrent intravital staining for visualization of three independent fluorescent signals with unique properties of temporal and spatial distribution and diffusion relative to the blood brain barrier. The 70kDa size of FITC-Dextran was utilized as it roughly approximates the size of the </a:t>
            </a:r>
            <a:r>
              <a:rPr kumimoji="0" lang="en-US" sz="1200" b="0" i="0" u="none" strike="noStrike" kern="1200" cap="none" spc="0" normalizeH="0" baseline="0" noProof="0" dirty="0" err="1">
                <a:ln>
                  <a:noFill/>
                </a:ln>
                <a:solidFill>
                  <a:schemeClr val="tx1"/>
                </a:solidFill>
                <a:effectLst/>
                <a:uLnTx/>
                <a:uFillTx/>
                <a:latin typeface="+mn-lt"/>
                <a:ea typeface="+mn-ea"/>
                <a:cs typeface="+mn-cs"/>
              </a:rPr>
              <a:t>C’dot</a:t>
            </a:r>
            <a:r>
              <a:rPr kumimoji="0" lang="en-US" sz="1200" b="0" i="0" u="none" strike="noStrike" kern="1200" cap="none" spc="0" normalizeH="0" baseline="0" noProof="0" dirty="0">
                <a:ln>
                  <a:noFill/>
                </a:ln>
                <a:solidFill>
                  <a:schemeClr val="tx1"/>
                </a:solidFill>
                <a:effectLst/>
                <a:uLnTx/>
                <a:uFillTx/>
                <a:latin typeface="+mn-lt"/>
                <a:ea typeface="+mn-ea"/>
                <a:cs typeface="+mn-cs"/>
              </a:rPr>
              <a:t> in order to evaluate the effect of size alone on distribution and retention. </a:t>
            </a:r>
          </a:p>
        </p:txBody>
      </p:sp>
      <p:sp>
        <p:nvSpPr>
          <p:cNvPr id="4" name="Slide Number Placeholder 3"/>
          <p:cNvSpPr>
            <a:spLocks noGrp="1"/>
          </p:cNvSpPr>
          <p:nvPr>
            <p:ph type="sldNum" sz="quarter" idx="10"/>
          </p:nvPr>
        </p:nvSpPr>
        <p:spPr/>
        <p:txBody>
          <a:bodyPr/>
          <a:lstStyle/>
          <a:p>
            <a:fld id="{EFC0D6F3-D654-4C86-9912-10EE0E2F107D}" type="slidenum">
              <a:rPr lang="en-US" smtClean="0"/>
              <a:pPr/>
              <a:t>1</a:t>
            </a:fld>
            <a:endParaRPr lang="en-US"/>
          </a:p>
        </p:txBody>
      </p:sp>
    </p:spTree>
    <p:extLst>
      <p:ext uri="{BB962C8B-B14F-4D97-AF65-F5344CB8AC3E}">
        <p14:creationId xmlns:p14="http://schemas.microsoft.com/office/powerpoint/2010/main" val="2058505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2A95A-C0E1-6F41-AA8F-21485FA12A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F51E4D4-8D42-B04D-9289-EF7E913702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6C38606-B01B-564C-904C-0C4CC28D3A6E}"/>
              </a:ext>
            </a:extLst>
          </p:cNvPr>
          <p:cNvSpPr>
            <a:spLocks noGrp="1"/>
          </p:cNvSpPr>
          <p:nvPr>
            <p:ph type="dt" sz="half" idx="10"/>
          </p:nvPr>
        </p:nvSpPr>
        <p:spPr/>
        <p:txBody>
          <a:bodyPr/>
          <a:lstStyle/>
          <a:p>
            <a:fld id="{79702606-E06C-3841-AFE8-9E8839B95266}" type="datetimeFigureOut">
              <a:rPr lang="en-US" smtClean="0"/>
              <a:t>5/7/19</a:t>
            </a:fld>
            <a:endParaRPr lang="en-US"/>
          </a:p>
        </p:txBody>
      </p:sp>
      <p:sp>
        <p:nvSpPr>
          <p:cNvPr id="5" name="Footer Placeholder 4">
            <a:extLst>
              <a:ext uri="{FF2B5EF4-FFF2-40B4-BE49-F238E27FC236}">
                <a16:creationId xmlns:a16="http://schemas.microsoft.com/office/drawing/2014/main" id="{D6A8DCE5-F119-B24B-80EF-418E26FCCE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6FEF3B-1EB6-CB4D-8419-7DB9A3C2ED14}"/>
              </a:ext>
            </a:extLst>
          </p:cNvPr>
          <p:cNvSpPr>
            <a:spLocks noGrp="1"/>
          </p:cNvSpPr>
          <p:nvPr>
            <p:ph type="sldNum" sz="quarter" idx="12"/>
          </p:nvPr>
        </p:nvSpPr>
        <p:spPr/>
        <p:txBody>
          <a:bodyPr/>
          <a:lstStyle/>
          <a:p>
            <a:fld id="{388DCEFE-9E1F-5544-9183-C8FBD9BBA93D}" type="slidenum">
              <a:rPr lang="en-US" smtClean="0"/>
              <a:t>‹#›</a:t>
            </a:fld>
            <a:endParaRPr lang="en-US"/>
          </a:p>
        </p:txBody>
      </p:sp>
    </p:spTree>
    <p:extLst>
      <p:ext uri="{BB962C8B-B14F-4D97-AF65-F5344CB8AC3E}">
        <p14:creationId xmlns:p14="http://schemas.microsoft.com/office/powerpoint/2010/main" val="3487510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88AB2-1C74-874F-9D50-A27CCF2F964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A6A09E9-4FE7-A342-83A1-7FF3102BFF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227C47-5292-254A-894D-919EC67950B6}"/>
              </a:ext>
            </a:extLst>
          </p:cNvPr>
          <p:cNvSpPr>
            <a:spLocks noGrp="1"/>
          </p:cNvSpPr>
          <p:nvPr>
            <p:ph type="dt" sz="half" idx="10"/>
          </p:nvPr>
        </p:nvSpPr>
        <p:spPr/>
        <p:txBody>
          <a:bodyPr/>
          <a:lstStyle/>
          <a:p>
            <a:fld id="{79702606-E06C-3841-AFE8-9E8839B95266}" type="datetimeFigureOut">
              <a:rPr lang="en-US" smtClean="0"/>
              <a:t>5/7/19</a:t>
            </a:fld>
            <a:endParaRPr lang="en-US"/>
          </a:p>
        </p:txBody>
      </p:sp>
      <p:sp>
        <p:nvSpPr>
          <p:cNvPr id="5" name="Footer Placeholder 4">
            <a:extLst>
              <a:ext uri="{FF2B5EF4-FFF2-40B4-BE49-F238E27FC236}">
                <a16:creationId xmlns:a16="http://schemas.microsoft.com/office/drawing/2014/main" id="{569A1838-98C3-C249-9624-C848969BFC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A0FDC2-2240-7B4A-9C66-B2F9A81CE182}"/>
              </a:ext>
            </a:extLst>
          </p:cNvPr>
          <p:cNvSpPr>
            <a:spLocks noGrp="1"/>
          </p:cNvSpPr>
          <p:nvPr>
            <p:ph type="sldNum" sz="quarter" idx="12"/>
          </p:nvPr>
        </p:nvSpPr>
        <p:spPr/>
        <p:txBody>
          <a:bodyPr/>
          <a:lstStyle/>
          <a:p>
            <a:fld id="{388DCEFE-9E1F-5544-9183-C8FBD9BBA93D}" type="slidenum">
              <a:rPr lang="en-US" smtClean="0"/>
              <a:t>‹#›</a:t>
            </a:fld>
            <a:endParaRPr lang="en-US"/>
          </a:p>
        </p:txBody>
      </p:sp>
    </p:spTree>
    <p:extLst>
      <p:ext uri="{BB962C8B-B14F-4D97-AF65-F5344CB8AC3E}">
        <p14:creationId xmlns:p14="http://schemas.microsoft.com/office/powerpoint/2010/main" val="2473517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05E97D-DFCC-8D40-B933-9E9232E0DC1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D417A74-DAC3-8B46-9E78-FB41B4EFCC6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D41CB3-7DCD-8140-BFD6-10590065046B}"/>
              </a:ext>
            </a:extLst>
          </p:cNvPr>
          <p:cNvSpPr>
            <a:spLocks noGrp="1"/>
          </p:cNvSpPr>
          <p:nvPr>
            <p:ph type="dt" sz="half" idx="10"/>
          </p:nvPr>
        </p:nvSpPr>
        <p:spPr/>
        <p:txBody>
          <a:bodyPr/>
          <a:lstStyle/>
          <a:p>
            <a:fld id="{79702606-E06C-3841-AFE8-9E8839B95266}" type="datetimeFigureOut">
              <a:rPr lang="en-US" smtClean="0"/>
              <a:t>5/7/19</a:t>
            </a:fld>
            <a:endParaRPr lang="en-US"/>
          </a:p>
        </p:txBody>
      </p:sp>
      <p:sp>
        <p:nvSpPr>
          <p:cNvPr id="5" name="Footer Placeholder 4">
            <a:extLst>
              <a:ext uri="{FF2B5EF4-FFF2-40B4-BE49-F238E27FC236}">
                <a16:creationId xmlns:a16="http://schemas.microsoft.com/office/drawing/2014/main" id="{7A839BE4-3D87-2B4A-B0C6-6BDAB974C4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49D075-EC5A-EC4A-9882-7C439071F466}"/>
              </a:ext>
            </a:extLst>
          </p:cNvPr>
          <p:cNvSpPr>
            <a:spLocks noGrp="1"/>
          </p:cNvSpPr>
          <p:nvPr>
            <p:ph type="sldNum" sz="quarter" idx="12"/>
          </p:nvPr>
        </p:nvSpPr>
        <p:spPr/>
        <p:txBody>
          <a:bodyPr/>
          <a:lstStyle/>
          <a:p>
            <a:fld id="{388DCEFE-9E1F-5544-9183-C8FBD9BBA93D}" type="slidenum">
              <a:rPr lang="en-US" smtClean="0"/>
              <a:t>‹#›</a:t>
            </a:fld>
            <a:endParaRPr lang="en-US"/>
          </a:p>
        </p:txBody>
      </p:sp>
    </p:spTree>
    <p:extLst>
      <p:ext uri="{BB962C8B-B14F-4D97-AF65-F5344CB8AC3E}">
        <p14:creationId xmlns:p14="http://schemas.microsoft.com/office/powerpoint/2010/main" val="3915843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6E43A-B4E1-CB43-9739-444CB77210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74FBADF-0452-3948-9FD4-C80F4DD222A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822BC4-C9D2-964C-9AC5-3C452092850C}"/>
              </a:ext>
            </a:extLst>
          </p:cNvPr>
          <p:cNvSpPr>
            <a:spLocks noGrp="1"/>
          </p:cNvSpPr>
          <p:nvPr>
            <p:ph type="dt" sz="half" idx="10"/>
          </p:nvPr>
        </p:nvSpPr>
        <p:spPr/>
        <p:txBody>
          <a:bodyPr/>
          <a:lstStyle/>
          <a:p>
            <a:fld id="{79702606-E06C-3841-AFE8-9E8839B95266}" type="datetimeFigureOut">
              <a:rPr lang="en-US" smtClean="0"/>
              <a:t>5/7/19</a:t>
            </a:fld>
            <a:endParaRPr lang="en-US"/>
          </a:p>
        </p:txBody>
      </p:sp>
      <p:sp>
        <p:nvSpPr>
          <p:cNvPr id="5" name="Footer Placeholder 4">
            <a:extLst>
              <a:ext uri="{FF2B5EF4-FFF2-40B4-BE49-F238E27FC236}">
                <a16:creationId xmlns:a16="http://schemas.microsoft.com/office/drawing/2014/main" id="{CE1C7355-31A1-7E47-933D-6601AEE493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909A52-10B1-DF4C-AB4F-91C32C91A8FA}"/>
              </a:ext>
            </a:extLst>
          </p:cNvPr>
          <p:cNvSpPr>
            <a:spLocks noGrp="1"/>
          </p:cNvSpPr>
          <p:nvPr>
            <p:ph type="sldNum" sz="quarter" idx="12"/>
          </p:nvPr>
        </p:nvSpPr>
        <p:spPr/>
        <p:txBody>
          <a:bodyPr/>
          <a:lstStyle/>
          <a:p>
            <a:fld id="{388DCEFE-9E1F-5544-9183-C8FBD9BBA93D}" type="slidenum">
              <a:rPr lang="en-US" smtClean="0"/>
              <a:t>‹#›</a:t>
            </a:fld>
            <a:endParaRPr lang="en-US"/>
          </a:p>
        </p:txBody>
      </p:sp>
    </p:spTree>
    <p:extLst>
      <p:ext uri="{BB962C8B-B14F-4D97-AF65-F5344CB8AC3E}">
        <p14:creationId xmlns:p14="http://schemas.microsoft.com/office/powerpoint/2010/main" val="501337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C14DB-8B4F-FC44-BB82-732FE488DA7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EE8A1D-23DE-1B49-A048-FD4536E76D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DE928FA-23DE-B641-9D75-D2930A135F9E}"/>
              </a:ext>
            </a:extLst>
          </p:cNvPr>
          <p:cNvSpPr>
            <a:spLocks noGrp="1"/>
          </p:cNvSpPr>
          <p:nvPr>
            <p:ph type="dt" sz="half" idx="10"/>
          </p:nvPr>
        </p:nvSpPr>
        <p:spPr/>
        <p:txBody>
          <a:bodyPr/>
          <a:lstStyle/>
          <a:p>
            <a:fld id="{79702606-E06C-3841-AFE8-9E8839B95266}" type="datetimeFigureOut">
              <a:rPr lang="en-US" smtClean="0"/>
              <a:t>5/7/19</a:t>
            </a:fld>
            <a:endParaRPr lang="en-US"/>
          </a:p>
        </p:txBody>
      </p:sp>
      <p:sp>
        <p:nvSpPr>
          <p:cNvPr id="5" name="Footer Placeholder 4">
            <a:extLst>
              <a:ext uri="{FF2B5EF4-FFF2-40B4-BE49-F238E27FC236}">
                <a16:creationId xmlns:a16="http://schemas.microsoft.com/office/drawing/2014/main" id="{0E230AB3-4847-A34F-AF12-70A160E4B3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00CD79-9DD1-5440-9D9E-3C436ED005DF}"/>
              </a:ext>
            </a:extLst>
          </p:cNvPr>
          <p:cNvSpPr>
            <a:spLocks noGrp="1"/>
          </p:cNvSpPr>
          <p:nvPr>
            <p:ph type="sldNum" sz="quarter" idx="12"/>
          </p:nvPr>
        </p:nvSpPr>
        <p:spPr/>
        <p:txBody>
          <a:bodyPr/>
          <a:lstStyle/>
          <a:p>
            <a:fld id="{388DCEFE-9E1F-5544-9183-C8FBD9BBA93D}" type="slidenum">
              <a:rPr lang="en-US" smtClean="0"/>
              <a:t>‹#›</a:t>
            </a:fld>
            <a:endParaRPr lang="en-US"/>
          </a:p>
        </p:txBody>
      </p:sp>
    </p:spTree>
    <p:extLst>
      <p:ext uri="{BB962C8B-B14F-4D97-AF65-F5344CB8AC3E}">
        <p14:creationId xmlns:p14="http://schemas.microsoft.com/office/powerpoint/2010/main" val="1925573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A9310-38E0-F84C-95A0-CEC609AFABC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9778A4F-FEC0-0447-B20F-EFAB81831EC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AB1755E-E181-1348-9DE4-7F6FC02C79A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97F431-1089-7A43-88C6-44CB2A2CF729}"/>
              </a:ext>
            </a:extLst>
          </p:cNvPr>
          <p:cNvSpPr>
            <a:spLocks noGrp="1"/>
          </p:cNvSpPr>
          <p:nvPr>
            <p:ph type="dt" sz="half" idx="10"/>
          </p:nvPr>
        </p:nvSpPr>
        <p:spPr/>
        <p:txBody>
          <a:bodyPr/>
          <a:lstStyle/>
          <a:p>
            <a:fld id="{79702606-E06C-3841-AFE8-9E8839B95266}" type="datetimeFigureOut">
              <a:rPr lang="en-US" smtClean="0"/>
              <a:t>5/7/19</a:t>
            </a:fld>
            <a:endParaRPr lang="en-US"/>
          </a:p>
        </p:txBody>
      </p:sp>
      <p:sp>
        <p:nvSpPr>
          <p:cNvPr id="6" name="Footer Placeholder 5">
            <a:extLst>
              <a:ext uri="{FF2B5EF4-FFF2-40B4-BE49-F238E27FC236}">
                <a16:creationId xmlns:a16="http://schemas.microsoft.com/office/drawing/2014/main" id="{9D428EA7-4531-2E43-97DD-A64978C29C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EBDD7F-FF31-4640-85E9-C3A9D195AC50}"/>
              </a:ext>
            </a:extLst>
          </p:cNvPr>
          <p:cNvSpPr>
            <a:spLocks noGrp="1"/>
          </p:cNvSpPr>
          <p:nvPr>
            <p:ph type="sldNum" sz="quarter" idx="12"/>
          </p:nvPr>
        </p:nvSpPr>
        <p:spPr/>
        <p:txBody>
          <a:bodyPr/>
          <a:lstStyle/>
          <a:p>
            <a:fld id="{388DCEFE-9E1F-5544-9183-C8FBD9BBA93D}" type="slidenum">
              <a:rPr lang="en-US" smtClean="0"/>
              <a:t>‹#›</a:t>
            </a:fld>
            <a:endParaRPr lang="en-US"/>
          </a:p>
        </p:txBody>
      </p:sp>
    </p:spTree>
    <p:extLst>
      <p:ext uri="{BB962C8B-B14F-4D97-AF65-F5344CB8AC3E}">
        <p14:creationId xmlns:p14="http://schemas.microsoft.com/office/powerpoint/2010/main" val="264467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0CB7D-332C-F448-9ABD-8A64E593E38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BDCED6-128D-F04A-A621-86386DEA5A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E871B0C-DE12-3B45-965E-D5546FDA7B0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7B04CFF-30E4-C64E-8B11-9E50DBB27B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9F0566F-4C17-6D4B-9CA3-F9506138C08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3FC61A6-50E1-2942-B36F-6512048FA014}"/>
              </a:ext>
            </a:extLst>
          </p:cNvPr>
          <p:cNvSpPr>
            <a:spLocks noGrp="1"/>
          </p:cNvSpPr>
          <p:nvPr>
            <p:ph type="dt" sz="half" idx="10"/>
          </p:nvPr>
        </p:nvSpPr>
        <p:spPr/>
        <p:txBody>
          <a:bodyPr/>
          <a:lstStyle/>
          <a:p>
            <a:fld id="{79702606-E06C-3841-AFE8-9E8839B95266}" type="datetimeFigureOut">
              <a:rPr lang="en-US" smtClean="0"/>
              <a:t>5/7/19</a:t>
            </a:fld>
            <a:endParaRPr lang="en-US"/>
          </a:p>
        </p:txBody>
      </p:sp>
      <p:sp>
        <p:nvSpPr>
          <p:cNvPr id="8" name="Footer Placeholder 7">
            <a:extLst>
              <a:ext uri="{FF2B5EF4-FFF2-40B4-BE49-F238E27FC236}">
                <a16:creationId xmlns:a16="http://schemas.microsoft.com/office/drawing/2014/main" id="{6AFF4FAF-9EBC-904B-B64F-0B471E6E87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A01A7BD-F6CE-714C-B205-6E26D7E8A302}"/>
              </a:ext>
            </a:extLst>
          </p:cNvPr>
          <p:cNvSpPr>
            <a:spLocks noGrp="1"/>
          </p:cNvSpPr>
          <p:nvPr>
            <p:ph type="sldNum" sz="quarter" idx="12"/>
          </p:nvPr>
        </p:nvSpPr>
        <p:spPr/>
        <p:txBody>
          <a:bodyPr/>
          <a:lstStyle/>
          <a:p>
            <a:fld id="{388DCEFE-9E1F-5544-9183-C8FBD9BBA93D}" type="slidenum">
              <a:rPr lang="en-US" smtClean="0"/>
              <a:t>‹#›</a:t>
            </a:fld>
            <a:endParaRPr lang="en-US"/>
          </a:p>
        </p:txBody>
      </p:sp>
    </p:spTree>
    <p:extLst>
      <p:ext uri="{BB962C8B-B14F-4D97-AF65-F5344CB8AC3E}">
        <p14:creationId xmlns:p14="http://schemas.microsoft.com/office/powerpoint/2010/main" val="2283770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71AC2-32CD-7A4D-B3FF-ADA67A2EA5F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93742FF-1FBD-6346-84F7-F68957A445E3}"/>
              </a:ext>
            </a:extLst>
          </p:cNvPr>
          <p:cNvSpPr>
            <a:spLocks noGrp="1"/>
          </p:cNvSpPr>
          <p:nvPr>
            <p:ph type="dt" sz="half" idx="10"/>
          </p:nvPr>
        </p:nvSpPr>
        <p:spPr/>
        <p:txBody>
          <a:bodyPr/>
          <a:lstStyle/>
          <a:p>
            <a:fld id="{79702606-E06C-3841-AFE8-9E8839B95266}" type="datetimeFigureOut">
              <a:rPr lang="en-US" smtClean="0"/>
              <a:t>5/7/19</a:t>
            </a:fld>
            <a:endParaRPr lang="en-US"/>
          </a:p>
        </p:txBody>
      </p:sp>
      <p:sp>
        <p:nvSpPr>
          <p:cNvPr id="4" name="Footer Placeholder 3">
            <a:extLst>
              <a:ext uri="{FF2B5EF4-FFF2-40B4-BE49-F238E27FC236}">
                <a16:creationId xmlns:a16="http://schemas.microsoft.com/office/drawing/2014/main" id="{5E6ED474-A916-A347-A204-83DA86FD620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FA40F2C-2DF4-9548-A9A4-036120C774FB}"/>
              </a:ext>
            </a:extLst>
          </p:cNvPr>
          <p:cNvSpPr>
            <a:spLocks noGrp="1"/>
          </p:cNvSpPr>
          <p:nvPr>
            <p:ph type="sldNum" sz="quarter" idx="12"/>
          </p:nvPr>
        </p:nvSpPr>
        <p:spPr/>
        <p:txBody>
          <a:bodyPr/>
          <a:lstStyle/>
          <a:p>
            <a:fld id="{388DCEFE-9E1F-5544-9183-C8FBD9BBA93D}" type="slidenum">
              <a:rPr lang="en-US" smtClean="0"/>
              <a:t>‹#›</a:t>
            </a:fld>
            <a:endParaRPr lang="en-US"/>
          </a:p>
        </p:txBody>
      </p:sp>
    </p:spTree>
    <p:extLst>
      <p:ext uri="{BB962C8B-B14F-4D97-AF65-F5344CB8AC3E}">
        <p14:creationId xmlns:p14="http://schemas.microsoft.com/office/powerpoint/2010/main" val="1371647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2F9352-EE38-BC49-A29C-50CAD46A8673}"/>
              </a:ext>
            </a:extLst>
          </p:cNvPr>
          <p:cNvSpPr>
            <a:spLocks noGrp="1"/>
          </p:cNvSpPr>
          <p:nvPr>
            <p:ph type="dt" sz="half" idx="10"/>
          </p:nvPr>
        </p:nvSpPr>
        <p:spPr/>
        <p:txBody>
          <a:bodyPr/>
          <a:lstStyle/>
          <a:p>
            <a:fld id="{79702606-E06C-3841-AFE8-9E8839B95266}" type="datetimeFigureOut">
              <a:rPr lang="en-US" smtClean="0"/>
              <a:t>5/7/19</a:t>
            </a:fld>
            <a:endParaRPr lang="en-US"/>
          </a:p>
        </p:txBody>
      </p:sp>
      <p:sp>
        <p:nvSpPr>
          <p:cNvPr id="3" name="Footer Placeholder 2">
            <a:extLst>
              <a:ext uri="{FF2B5EF4-FFF2-40B4-BE49-F238E27FC236}">
                <a16:creationId xmlns:a16="http://schemas.microsoft.com/office/drawing/2014/main" id="{19935B0D-B317-254A-B7E0-D165B1D3BC1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723994B-B35C-474D-BB43-6B4E388AEDE7}"/>
              </a:ext>
            </a:extLst>
          </p:cNvPr>
          <p:cNvSpPr>
            <a:spLocks noGrp="1"/>
          </p:cNvSpPr>
          <p:nvPr>
            <p:ph type="sldNum" sz="quarter" idx="12"/>
          </p:nvPr>
        </p:nvSpPr>
        <p:spPr/>
        <p:txBody>
          <a:bodyPr/>
          <a:lstStyle/>
          <a:p>
            <a:fld id="{388DCEFE-9E1F-5544-9183-C8FBD9BBA93D}" type="slidenum">
              <a:rPr lang="en-US" smtClean="0"/>
              <a:t>‹#›</a:t>
            </a:fld>
            <a:endParaRPr lang="en-US"/>
          </a:p>
        </p:txBody>
      </p:sp>
    </p:spTree>
    <p:extLst>
      <p:ext uri="{BB962C8B-B14F-4D97-AF65-F5344CB8AC3E}">
        <p14:creationId xmlns:p14="http://schemas.microsoft.com/office/powerpoint/2010/main" val="2796797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1FE2E-F007-AA41-B59D-4860E0A6C3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3CEF57C-2FDC-E746-A849-4B5993911D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A5C7A9-C5EB-9243-B68F-D9CD3809CA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049325-3151-F140-B627-E110703F56E6}"/>
              </a:ext>
            </a:extLst>
          </p:cNvPr>
          <p:cNvSpPr>
            <a:spLocks noGrp="1"/>
          </p:cNvSpPr>
          <p:nvPr>
            <p:ph type="dt" sz="half" idx="10"/>
          </p:nvPr>
        </p:nvSpPr>
        <p:spPr/>
        <p:txBody>
          <a:bodyPr/>
          <a:lstStyle/>
          <a:p>
            <a:fld id="{79702606-E06C-3841-AFE8-9E8839B95266}" type="datetimeFigureOut">
              <a:rPr lang="en-US" smtClean="0"/>
              <a:t>5/7/19</a:t>
            </a:fld>
            <a:endParaRPr lang="en-US"/>
          </a:p>
        </p:txBody>
      </p:sp>
      <p:sp>
        <p:nvSpPr>
          <p:cNvPr id="6" name="Footer Placeholder 5">
            <a:extLst>
              <a:ext uri="{FF2B5EF4-FFF2-40B4-BE49-F238E27FC236}">
                <a16:creationId xmlns:a16="http://schemas.microsoft.com/office/drawing/2014/main" id="{C2C8C50D-35DF-4F41-8B38-FB97626FF3C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13C9DC-AC44-354B-81BB-CA6C252DBF5C}"/>
              </a:ext>
            </a:extLst>
          </p:cNvPr>
          <p:cNvSpPr>
            <a:spLocks noGrp="1"/>
          </p:cNvSpPr>
          <p:nvPr>
            <p:ph type="sldNum" sz="quarter" idx="12"/>
          </p:nvPr>
        </p:nvSpPr>
        <p:spPr/>
        <p:txBody>
          <a:bodyPr/>
          <a:lstStyle/>
          <a:p>
            <a:fld id="{388DCEFE-9E1F-5544-9183-C8FBD9BBA93D}" type="slidenum">
              <a:rPr lang="en-US" smtClean="0"/>
              <a:t>‹#›</a:t>
            </a:fld>
            <a:endParaRPr lang="en-US"/>
          </a:p>
        </p:txBody>
      </p:sp>
    </p:spTree>
    <p:extLst>
      <p:ext uri="{BB962C8B-B14F-4D97-AF65-F5344CB8AC3E}">
        <p14:creationId xmlns:p14="http://schemas.microsoft.com/office/powerpoint/2010/main" val="1636443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981C4-2991-094C-8590-CC4817A459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387F0F6-636C-4845-9F9B-4AD00FB728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630186-377A-2441-BF99-B0217D570F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3978EA-3931-394D-9733-F83E55EC1DEC}"/>
              </a:ext>
            </a:extLst>
          </p:cNvPr>
          <p:cNvSpPr>
            <a:spLocks noGrp="1"/>
          </p:cNvSpPr>
          <p:nvPr>
            <p:ph type="dt" sz="half" idx="10"/>
          </p:nvPr>
        </p:nvSpPr>
        <p:spPr/>
        <p:txBody>
          <a:bodyPr/>
          <a:lstStyle/>
          <a:p>
            <a:fld id="{79702606-E06C-3841-AFE8-9E8839B95266}" type="datetimeFigureOut">
              <a:rPr lang="en-US" smtClean="0"/>
              <a:t>5/7/19</a:t>
            </a:fld>
            <a:endParaRPr lang="en-US"/>
          </a:p>
        </p:txBody>
      </p:sp>
      <p:sp>
        <p:nvSpPr>
          <p:cNvPr id="6" name="Footer Placeholder 5">
            <a:extLst>
              <a:ext uri="{FF2B5EF4-FFF2-40B4-BE49-F238E27FC236}">
                <a16:creationId xmlns:a16="http://schemas.microsoft.com/office/drawing/2014/main" id="{9ACE3F7F-9E87-9946-BAC7-D29935D12C3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78194B-6BAC-DF4B-9B04-DC0EC222A2C0}"/>
              </a:ext>
            </a:extLst>
          </p:cNvPr>
          <p:cNvSpPr>
            <a:spLocks noGrp="1"/>
          </p:cNvSpPr>
          <p:nvPr>
            <p:ph type="sldNum" sz="quarter" idx="12"/>
          </p:nvPr>
        </p:nvSpPr>
        <p:spPr/>
        <p:txBody>
          <a:bodyPr/>
          <a:lstStyle/>
          <a:p>
            <a:fld id="{388DCEFE-9E1F-5544-9183-C8FBD9BBA93D}" type="slidenum">
              <a:rPr lang="en-US" smtClean="0"/>
              <a:t>‹#›</a:t>
            </a:fld>
            <a:endParaRPr lang="en-US"/>
          </a:p>
        </p:txBody>
      </p:sp>
    </p:spTree>
    <p:extLst>
      <p:ext uri="{BB962C8B-B14F-4D97-AF65-F5344CB8AC3E}">
        <p14:creationId xmlns:p14="http://schemas.microsoft.com/office/powerpoint/2010/main" val="482849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6F489B-B64E-B34D-835E-5E46FBF0C1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4364CE1-E7E8-F040-A5E7-9487C8F53B7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A8FAEF-0F2D-2D41-8A3E-43F9BDF867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702606-E06C-3841-AFE8-9E8839B95266}" type="datetimeFigureOut">
              <a:rPr lang="en-US" smtClean="0"/>
              <a:t>5/7/19</a:t>
            </a:fld>
            <a:endParaRPr lang="en-US"/>
          </a:p>
        </p:txBody>
      </p:sp>
      <p:sp>
        <p:nvSpPr>
          <p:cNvPr id="5" name="Footer Placeholder 4">
            <a:extLst>
              <a:ext uri="{FF2B5EF4-FFF2-40B4-BE49-F238E27FC236}">
                <a16:creationId xmlns:a16="http://schemas.microsoft.com/office/drawing/2014/main" id="{A68862D2-43FC-7844-BF0B-6BE532B1954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D743C91-DF57-B14D-85A4-AEEFB49203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8DCEFE-9E1F-5544-9183-C8FBD9BBA93D}" type="slidenum">
              <a:rPr lang="en-US" smtClean="0"/>
              <a:t>‹#›</a:t>
            </a:fld>
            <a:endParaRPr lang="en-US"/>
          </a:p>
        </p:txBody>
      </p:sp>
    </p:spTree>
    <p:extLst>
      <p:ext uri="{BB962C8B-B14F-4D97-AF65-F5344CB8AC3E}">
        <p14:creationId xmlns:p14="http://schemas.microsoft.com/office/powerpoint/2010/main" val="11394858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9F957ECE-8CCC-0F46-96EA-C8363DC72336}"/>
              </a:ext>
            </a:extLst>
          </p:cNvPr>
          <p:cNvGrpSpPr/>
          <p:nvPr/>
        </p:nvGrpSpPr>
        <p:grpSpPr>
          <a:xfrm>
            <a:off x="612310" y="3415372"/>
            <a:ext cx="10219829" cy="2997650"/>
            <a:chOff x="565752" y="3725184"/>
            <a:chExt cx="10219829" cy="2997650"/>
          </a:xfrm>
        </p:grpSpPr>
        <p:sp>
          <p:nvSpPr>
            <p:cNvPr id="25" name="Rectangle 2"/>
            <p:cNvSpPr>
              <a:spLocks noChangeArrowheads="1"/>
            </p:cNvSpPr>
            <p:nvPr/>
          </p:nvSpPr>
          <p:spPr bwMode="auto">
            <a:xfrm>
              <a:off x="1575432" y="5096500"/>
              <a:ext cx="1842404" cy="877981"/>
            </a:xfrm>
            <a:prstGeom prst="rect">
              <a:avLst/>
            </a:prstGeom>
            <a:solidFill>
              <a:srgbClr val="0FEEF9">
                <a:alpha val="50000"/>
              </a:srgbClr>
            </a:solidFill>
            <a:ln w="9525">
              <a:solidFill>
                <a:srgbClr val="0FEEF9"/>
              </a:solidFill>
              <a:miter lim="800000"/>
              <a:headEnd/>
              <a:tailEnd/>
            </a:ln>
            <a:effectLst/>
          </p:spPr>
          <p:txBody>
            <a:bodyPr lIns="121917" tIns="60958" rIns="121917" bIns="60958" anchor="ct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RCAS-tumor bearing mice </a:t>
              </a:r>
            </a:p>
          </p:txBody>
        </p:sp>
        <p:cxnSp>
          <p:nvCxnSpPr>
            <p:cNvPr id="26" name="Straight Arrow Connector 25"/>
            <p:cNvCxnSpPr>
              <a:cxnSpLocks noChangeShapeType="1"/>
              <a:stCxn id="25" idx="3"/>
              <a:endCxn id="32" idx="1"/>
            </p:cNvCxnSpPr>
            <p:nvPr/>
          </p:nvCxnSpPr>
          <p:spPr bwMode="auto">
            <a:xfrm>
              <a:off x="3417836" y="5535491"/>
              <a:ext cx="448737" cy="830384"/>
            </a:xfrm>
            <a:prstGeom prst="straightConnector1">
              <a:avLst/>
            </a:prstGeom>
            <a:noFill/>
            <a:ln w="25400">
              <a:solidFill>
                <a:schemeClr val="tx1"/>
              </a:solidFill>
              <a:round/>
              <a:headEnd/>
              <a:tailEnd type="arrow" w="med" len="med"/>
            </a:ln>
            <a:effectLst>
              <a:outerShdw dist="20000" dir="5400000" rotWithShape="0">
                <a:srgbClr val="808080">
                  <a:alpha val="37999"/>
                </a:srgbClr>
              </a:outerShdw>
            </a:effectLst>
          </p:spPr>
        </p:cxnSp>
        <p:sp>
          <p:nvSpPr>
            <p:cNvPr id="37" name="Rectangle 17"/>
            <p:cNvSpPr>
              <a:spLocks noChangeArrowheads="1"/>
            </p:cNvSpPr>
            <p:nvPr/>
          </p:nvSpPr>
          <p:spPr bwMode="auto">
            <a:xfrm>
              <a:off x="3866573" y="4116247"/>
              <a:ext cx="1352850" cy="708486"/>
            </a:xfrm>
            <a:prstGeom prst="rect">
              <a:avLst/>
            </a:prstGeom>
            <a:solidFill>
              <a:srgbClr val="FF0000">
                <a:alpha val="50000"/>
              </a:srgbClr>
            </a:solidFill>
            <a:ln w="9525">
              <a:solidFill>
                <a:srgbClr val="FF0000"/>
              </a:solidFill>
              <a:miter lim="800000"/>
              <a:headEnd/>
              <a:tailEnd/>
            </a:ln>
          </p:spPr>
          <p:txBody>
            <a:bodyPr lIns="121917" tIns="60958" rIns="121917" bIns="60958" anchor="ct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400" b="1" i="0" u="none" strike="noStrike" kern="0" cap="none" spc="0" normalizeH="0" baseline="0" noProof="0" dirty="0" err="1">
                  <a:ln>
                    <a:noFill/>
                  </a:ln>
                  <a:effectLst/>
                  <a:uLnTx/>
                  <a:uFillTx/>
                  <a:latin typeface="Times New Roman" panose="02020603050405020304" pitchFamily="18" charset="0"/>
                  <a:cs typeface="Times New Roman" panose="02020603050405020304" pitchFamily="18" charset="0"/>
                </a:rPr>
                <a:t>cRGD</a:t>
              </a:r>
              <a:r>
                <a:rPr lang="en-US" sz="1400" b="1" kern="0" dirty="0">
                  <a:latin typeface="Times New Roman" panose="02020603050405020304" pitchFamily="18" charset="0"/>
                  <a:cs typeface="Times New Roman" panose="02020603050405020304" pitchFamily="18" charset="0"/>
                </a:rPr>
                <a:t>-C’ dot</a:t>
              </a:r>
              <a:endParaRPr kumimoji="0" lang="en-US" sz="1400" b="1"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400" b="1" i="0" u="none" strike="noStrike" kern="0" cap="none" spc="0" normalizeH="0" baseline="0" noProof="0" dirty="0" err="1">
                  <a:ln>
                    <a:noFill/>
                  </a:ln>
                  <a:effectLst/>
                  <a:uLnTx/>
                  <a:uFillTx/>
                  <a:latin typeface="Times New Roman" panose="02020603050405020304" pitchFamily="18" charset="0"/>
                  <a:cs typeface="Times New Roman" panose="02020603050405020304" pitchFamily="18" charset="0"/>
                </a:rPr>
                <a:t>cRAD-C’dot</a:t>
              </a:r>
              <a:endParaRPr kumimoji="0" lang="en-US" sz="1400" b="1"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8" name="Rectangle 23"/>
            <p:cNvSpPr>
              <a:spLocks noChangeArrowheads="1"/>
            </p:cNvSpPr>
            <p:nvPr/>
          </p:nvSpPr>
          <p:spPr bwMode="auto">
            <a:xfrm>
              <a:off x="3868420" y="4842101"/>
              <a:ext cx="1352427" cy="708674"/>
            </a:xfrm>
            <a:prstGeom prst="rect">
              <a:avLst/>
            </a:prstGeom>
            <a:solidFill>
              <a:srgbClr val="37FF01">
                <a:alpha val="50000"/>
              </a:srgbClr>
            </a:solidFill>
            <a:ln w="9525">
              <a:solidFill>
                <a:srgbClr val="37FF01"/>
              </a:solidFill>
              <a:miter lim="800000"/>
              <a:headEnd/>
              <a:tailEnd/>
            </a:ln>
          </p:spPr>
          <p:txBody>
            <a:bodyPr lIns="121917" tIns="60958" rIns="121917" bIns="60958" anchor="ct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400" b="1"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rPr>
                <a:t>FITC-Dextran</a:t>
              </a:r>
            </a:p>
          </p:txBody>
        </p:sp>
        <p:sp>
          <p:nvSpPr>
            <p:cNvPr id="39" name="Rectangle 36"/>
            <p:cNvSpPr>
              <a:spLocks noChangeArrowheads="1"/>
            </p:cNvSpPr>
            <p:nvPr/>
          </p:nvSpPr>
          <p:spPr bwMode="auto">
            <a:xfrm>
              <a:off x="6177603" y="4479304"/>
              <a:ext cx="1338602" cy="690858"/>
            </a:xfrm>
            <a:prstGeom prst="rect">
              <a:avLst/>
            </a:prstGeom>
            <a:solidFill>
              <a:srgbClr val="1731F5">
                <a:alpha val="50000"/>
              </a:srgbClr>
            </a:solidFill>
            <a:ln w="9525">
              <a:solidFill>
                <a:srgbClr val="1731F5"/>
              </a:solidFill>
              <a:miter lim="800000"/>
              <a:headEnd/>
              <a:tailEnd/>
            </a:ln>
          </p:spPr>
          <p:txBody>
            <a:bodyPr lIns="121917" tIns="60958" rIns="121917" bIns="60958" anchor="ct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400" b="1"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rPr>
                <a:t>Hoechst </a:t>
              </a:r>
            </a:p>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400" b="1"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rPr>
                <a:t>(prior to sac)</a:t>
              </a:r>
            </a:p>
          </p:txBody>
        </p:sp>
        <p:cxnSp>
          <p:nvCxnSpPr>
            <p:cNvPr id="40" name="Straight Arrow Connector 39"/>
            <p:cNvCxnSpPr>
              <a:cxnSpLocks noChangeShapeType="1"/>
            </p:cNvCxnSpPr>
            <p:nvPr/>
          </p:nvCxnSpPr>
          <p:spPr bwMode="auto">
            <a:xfrm>
              <a:off x="5219423" y="4842101"/>
              <a:ext cx="945779" cy="0"/>
            </a:xfrm>
            <a:prstGeom prst="straightConnector1">
              <a:avLst/>
            </a:prstGeom>
            <a:noFill/>
            <a:ln w="25400">
              <a:solidFill>
                <a:schemeClr val="tx1"/>
              </a:solidFill>
              <a:round/>
              <a:headEnd/>
              <a:tailEnd type="arrow" w="med" len="med"/>
            </a:ln>
            <a:effectLst>
              <a:outerShdw dist="20000" dir="5400000" rotWithShape="0">
                <a:srgbClr val="808080">
                  <a:alpha val="37999"/>
                </a:srgbClr>
              </a:outerShdw>
            </a:effectLst>
          </p:spPr>
        </p:cxnSp>
        <p:sp>
          <p:nvSpPr>
            <p:cNvPr id="41" name="TextBox 7"/>
            <p:cNvSpPr txBox="1">
              <a:spLocks noChangeArrowheads="1"/>
            </p:cNvSpPr>
            <p:nvPr/>
          </p:nvSpPr>
          <p:spPr bwMode="auto">
            <a:xfrm>
              <a:off x="5395163" y="4473827"/>
              <a:ext cx="520329" cy="369328"/>
            </a:xfrm>
            <a:prstGeom prst="rect">
              <a:avLst/>
            </a:prstGeom>
            <a:noFill/>
            <a:ln w="9525">
              <a:noFill/>
              <a:miter lim="800000"/>
              <a:headEnd/>
              <a:tailEnd/>
            </a:ln>
          </p:spPr>
          <p:txBody>
            <a:bodyPr wrap="none" lIns="121917" tIns="60958" rIns="121917" bIns="6095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3hr</a:t>
              </a:r>
            </a:p>
          </p:txBody>
        </p:sp>
        <p:cxnSp>
          <p:nvCxnSpPr>
            <p:cNvPr id="30" name="Straight Arrow Connector 7"/>
            <p:cNvCxnSpPr>
              <a:cxnSpLocks noChangeShapeType="1"/>
              <a:stCxn id="33" idx="3"/>
              <a:endCxn id="49" idx="1"/>
            </p:cNvCxnSpPr>
            <p:nvPr/>
          </p:nvCxnSpPr>
          <p:spPr bwMode="auto">
            <a:xfrm flipV="1">
              <a:off x="8327185" y="6364970"/>
              <a:ext cx="1119794" cy="3621"/>
            </a:xfrm>
            <a:prstGeom prst="straightConnector1">
              <a:avLst/>
            </a:prstGeom>
            <a:noFill/>
            <a:ln w="25400">
              <a:solidFill>
                <a:schemeClr val="tx1"/>
              </a:solidFill>
              <a:round/>
              <a:headEnd/>
              <a:tailEnd type="arrow" w="med" len="med"/>
            </a:ln>
            <a:effectLst>
              <a:outerShdw dist="20000" dir="5400000" rotWithShape="0">
                <a:srgbClr val="808080">
                  <a:alpha val="37999"/>
                </a:srgbClr>
              </a:outerShdw>
            </a:effectLst>
          </p:spPr>
        </p:cxnSp>
        <p:sp>
          <p:nvSpPr>
            <p:cNvPr id="31" name="TextBox 45"/>
            <p:cNvSpPr txBox="1">
              <a:spLocks noChangeArrowheads="1"/>
            </p:cNvSpPr>
            <p:nvPr/>
          </p:nvSpPr>
          <p:spPr bwMode="auto">
            <a:xfrm>
              <a:off x="8626917" y="5960005"/>
              <a:ext cx="520329" cy="369328"/>
            </a:xfrm>
            <a:prstGeom prst="rect">
              <a:avLst/>
            </a:prstGeom>
            <a:noFill/>
            <a:ln w="9525">
              <a:noFill/>
              <a:miter lim="800000"/>
              <a:headEnd/>
              <a:tailEnd/>
            </a:ln>
          </p:spPr>
          <p:txBody>
            <a:bodyPr wrap="none" lIns="121917" tIns="60958" rIns="121917" bIns="6095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3hr</a:t>
              </a:r>
            </a:p>
          </p:txBody>
        </p:sp>
        <p:sp>
          <p:nvSpPr>
            <p:cNvPr id="32" name="Rectangle 46"/>
            <p:cNvSpPr>
              <a:spLocks noChangeArrowheads="1"/>
            </p:cNvSpPr>
            <p:nvPr/>
          </p:nvSpPr>
          <p:spPr bwMode="auto">
            <a:xfrm>
              <a:off x="3866573" y="6010784"/>
              <a:ext cx="1583835" cy="710182"/>
            </a:xfrm>
            <a:prstGeom prst="rect">
              <a:avLst/>
            </a:prstGeom>
            <a:solidFill>
              <a:srgbClr val="FF0000">
                <a:alpha val="50000"/>
              </a:srgbClr>
            </a:solidFill>
            <a:ln w="9525">
              <a:solidFill>
                <a:srgbClr val="FF0000"/>
              </a:solidFill>
              <a:miter lim="800000"/>
              <a:headEnd/>
              <a:tailEnd/>
            </a:ln>
          </p:spPr>
          <p:txBody>
            <a:bodyPr lIns="121917" tIns="60958" rIns="121917" bIns="60958" anchor="ct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400" b="1" i="0" u="none" strike="noStrike" kern="0" cap="none" spc="0" normalizeH="0" baseline="30000" noProof="0" dirty="0">
                  <a:ln>
                    <a:noFill/>
                  </a:ln>
                  <a:effectLst/>
                  <a:uLnTx/>
                  <a:uFillTx/>
                  <a:latin typeface="Times New Roman" panose="02020603050405020304" pitchFamily="18" charset="0"/>
                  <a:cs typeface="Times New Roman" panose="02020603050405020304" pitchFamily="18" charset="0"/>
                </a:rPr>
                <a:t>124</a:t>
              </a:r>
              <a:r>
                <a:rPr kumimoji="0" lang="en-US" sz="1400" b="1"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rPr>
                <a:t>I-cRGD</a:t>
              </a:r>
              <a:r>
                <a:rPr lang="en-US" sz="1400" b="1" kern="0" dirty="0">
                  <a:latin typeface="Times New Roman" panose="02020603050405020304" pitchFamily="18" charset="0"/>
                  <a:cs typeface="Times New Roman" panose="02020603050405020304" pitchFamily="18" charset="0"/>
                </a:rPr>
                <a:t>-C’ dot</a:t>
              </a:r>
              <a:endParaRPr kumimoji="0" lang="en-US" sz="1400" b="1"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ctr" defTabSz="914400" eaLnBrk="1" fontAlgn="auto" latinLnBrk="0" hangingPunct="1">
                <a:lnSpc>
                  <a:spcPct val="100000"/>
                </a:lnSpc>
                <a:spcBef>
                  <a:spcPct val="20000"/>
                </a:spcBef>
                <a:spcAft>
                  <a:spcPts val="0"/>
                </a:spcAft>
                <a:buClrTx/>
                <a:buSzTx/>
                <a:buFontTx/>
                <a:buNone/>
                <a:tabLst/>
                <a:defRPr/>
              </a:pPr>
              <a:r>
                <a:rPr lang="en-US" sz="1400" b="1" kern="0" baseline="30000" dirty="0">
                  <a:latin typeface="Times New Roman" panose="02020603050405020304" pitchFamily="18" charset="0"/>
                  <a:cs typeface="Times New Roman" panose="02020603050405020304" pitchFamily="18" charset="0"/>
                </a:rPr>
                <a:t>124</a:t>
              </a:r>
              <a:r>
                <a:rPr lang="en-US" sz="1400" b="1" kern="0" dirty="0">
                  <a:latin typeface="Times New Roman" panose="02020603050405020304" pitchFamily="18" charset="0"/>
                  <a:cs typeface="Times New Roman" panose="02020603050405020304" pitchFamily="18" charset="0"/>
                </a:rPr>
                <a:t>I-cRAD-C’dot</a:t>
              </a:r>
              <a:endParaRPr kumimoji="0" lang="en-US" sz="1400" b="1"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3" name="Rectangle 47"/>
            <p:cNvSpPr>
              <a:spLocks noChangeArrowheads="1"/>
            </p:cNvSpPr>
            <p:nvPr/>
          </p:nvSpPr>
          <p:spPr bwMode="auto">
            <a:xfrm>
              <a:off x="7008518" y="6014348"/>
              <a:ext cx="1318667" cy="708486"/>
            </a:xfrm>
            <a:prstGeom prst="rect">
              <a:avLst/>
            </a:prstGeom>
            <a:solidFill>
              <a:srgbClr val="37FF01">
                <a:alpha val="50000"/>
              </a:srgbClr>
            </a:solidFill>
            <a:ln w="9525">
              <a:solidFill>
                <a:srgbClr val="37FF01"/>
              </a:solidFill>
              <a:miter lim="800000"/>
              <a:headEnd/>
              <a:tailEnd/>
            </a:ln>
          </p:spPr>
          <p:txBody>
            <a:bodyPr lIns="121917" tIns="60958" rIns="121917" bIns="60958" anchor="ct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400" b="1"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rPr>
                <a:t>FITC-Dextran</a:t>
              </a:r>
            </a:p>
          </p:txBody>
        </p:sp>
        <p:cxnSp>
          <p:nvCxnSpPr>
            <p:cNvPr id="34" name="Straight Arrow Connector 33"/>
            <p:cNvCxnSpPr>
              <a:cxnSpLocks noChangeShapeType="1"/>
              <a:stCxn id="32" idx="3"/>
              <a:endCxn id="33" idx="1"/>
            </p:cNvCxnSpPr>
            <p:nvPr/>
          </p:nvCxnSpPr>
          <p:spPr bwMode="auto">
            <a:xfrm>
              <a:off x="5450408" y="6365875"/>
              <a:ext cx="1558110" cy="2716"/>
            </a:xfrm>
            <a:prstGeom prst="straightConnector1">
              <a:avLst/>
            </a:prstGeom>
            <a:noFill/>
            <a:ln w="25400">
              <a:solidFill>
                <a:schemeClr val="tx1"/>
              </a:solidFill>
              <a:round/>
              <a:headEnd/>
              <a:tailEnd type="arrow" w="med" len="med"/>
            </a:ln>
            <a:effectLst>
              <a:outerShdw dist="20000" dir="5400000" rotWithShape="0">
                <a:srgbClr val="808080">
                  <a:alpha val="37999"/>
                </a:srgbClr>
              </a:outerShdw>
            </a:effectLst>
          </p:spPr>
        </p:cxnSp>
        <p:sp>
          <p:nvSpPr>
            <p:cNvPr id="35" name="TextBox 49"/>
            <p:cNvSpPr txBox="1">
              <a:spLocks noChangeArrowheads="1"/>
            </p:cNvSpPr>
            <p:nvPr/>
          </p:nvSpPr>
          <p:spPr bwMode="auto">
            <a:xfrm>
              <a:off x="5798843" y="5873824"/>
              <a:ext cx="622921" cy="369328"/>
            </a:xfrm>
            <a:prstGeom prst="rect">
              <a:avLst/>
            </a:prstGeom>
            <a:noFill/>
            <a:ln w="9525">
              <a:noFill/>
              <a:miter lim="800000"/>
              <a:headEnd/>
              <a:tailEnd/>
            </a:ln>
          </p:spPr>
          <p:txBody>
            <a:bodyPr wrap="none" lIns="121917" tIns="60958" rIns="121917" bIns="6095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96hr</a:t>
              </a:r>
            </a:p>
          </p:txBody>
        </p:sp>
        <p:sp>
          <p:nvSpPr>
            <p:cNvPr id="36" name="TextBox 35"/>
            <p:cNvSpPr txBox="1"/>
            <p:nvPr/>
          </p:nvSpPr>
          <p:spPr bwMode="auto">
            <a:xfrm>
              <a:off x="5925553" y="6160222"/>
              <a:ext cx="374455" cy="400105"/>
            </a:xfrm>
            <a:prstGeom prst="rect">
              <a:avLst/>
            </a:prstGeom>
            <a:noFill/>
          </p:spPr>
          <p:txBody>
            <a:bodyPr wrap="none" lIns="121917" tIns="60958" rIns="121917" bIns="60958">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all" spc="0" normalizeH="0" baseline="0" noProof="0" dirty="0">
                  <a:ln w="0"/>
                  <a:effectLst>
                    <a:reflection blurRad="12700" stA="50000" endPos="50000" dist="5000" dir="5400000" sy="-100000" rotWithShape="0"/>
                  </a:effectLst>
                  <a:uLnTx/>
                  <a:uFillTx/>
                  <a:latin typeface="Arial" charset="0"/>
                  <a:ea typeface="ＭＳ Ｐゴシック" charset="0"/>
                  <a:cs typeface="ＭＳ Ｐゴシック" charset="0"/>
                </a:rPr>
                <a:t>//</a:t>
              </a:r>
            </a:p>
          </p:txBody>
        </p:sp>
        <p:cxnSp>
          <p:nvCxnSpPr>
            <p:cNvPr id="29" name="Straight Arrow Connector 6"/>
            <p:cNvCxnSpPr>
              <a:cxnSpLocks noChangeShapeType="1"/>
              <a:stCxn id="25" idx="3"/>
            </p:cNvCxnSpPr>
            <p:nvPr/>
          </p:nvCxnSpPr>
          <p:spPr bwMode="auto">
            <a:xfrm flipV="1">
              <a:off x="3417836" y="4824733"/>
              <a:ext cx="448737" cy="710758"/>
            </a:xfrm>
            <a:prstGeom prst="straightConnector1">
              <a:avLst/>
            </a:prstGeom>
            <a:noFill/>
            <a:ln w="25400">
              <a:solidFill>
                <a:schemeClr val="tx1"/>
              </a:solidFill>
              <a:round/>
              <a:headEnd/>
              <a:tailEnd type="arrow" w="med" len="med"/>
            </a:ln>
            <a:effectLst>
              <a:outerShdw dist="20000" dir="5400000" rotWithShape="0">
                <a:srgbClr val="808080">
                  <a:alpha val="37999"/>
                </a:srgbClr>
              </a:outerShdw>
            </a:effectLst>
          </p:spPr>
        </p:cxnSp>
        <p:sp>
          <p:nvSpPr>
            <p:cNvPr id="44" name="TextBox 43"/>
            <p:cNvSpPr txBox="1"/>
            <p:nvPr/>
          </p:nvSpPr>
          <p:spPr>
            <a:xfrm>
              <a:off x="565752" y="3725184"/>
              <a:ext cx="328936" cy="400110"/>
            </a:xfrm>
            <a:prstGeom prst="rect">
              <a:avLst/>
            </a:prstGeom>
            <a:noFill/>
          </p:spPr>
          <p:txBody>
            <a:bodyPr wrap="none" rtlCol="0">
              <a:spAutoFit/>
            </a:bodyPr>
            <a:lstStyle/>
            <a:p>
              <a:r>
                <a:rPr lang="en-US" sz="2000" b="1" dirty="0">
                  <a:latin typeface="Times New Roman" panose="02020603050405020304" pitchFamily="18" charset="0"/>
                  <a:cs typeface="Times New Roman" panose="02020603050405020304" pitchFamily="18" charset="0"/>
                </a:rPr>
                <a:t>b</a:t>
              </a:r>
            </a:p>
          </p:txBody>
        </p:sp>
        <p:sp>
          <p:nvSpPr>
            <p:cNvPr id="49" name="Rectangle 36"/>
            <p:cNvSpPr>
              <a:spLocks noChangeArrowheads="1"/>
            </p:cNvSpPr>
            <p:nvPr/>
          </p:nvSpPr>
          <p:spPr bwMode="auto">
            <a:xfrm>
              <a:off x="9446979" y="6008973"/>
              <a:ext cx="1338602" cy="711993"/>
            </a:xfrm>
            <a:prstGeom prst="rect">
              <a:avLst/>
            </a:prstGeom>
            <a:solidFill>
              <a:srgbClr val="1731F5">
                <a:alpha val="50000"/>
              </a:srgbClr>
            </a:solidFill>
            <a:ln w="9525">
              <a:solidFill>
                <a:srgbClr val="1731F5"/>
              </a:solidFill>
              <a:miter lim="800000"/>
              <a:headEnd/>
              <a:tailEnd/>
            </a:ln>
          </p:spPr>
          <p:txBody>
            <a:bodyPr lIns="121917" tIns="60958" rIns="121917" bIns="60958" anchor="ct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400" b="1"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rPr>
                <a:t>Hoechst </a:t>
              </a:r>
            </a:p>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400" b="1"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rPr>
                <a:t>(prior to sac)</a:t>
              </a:r>
            </a:p>
          </p:txBody>
        </p:sp>
      </p:grpSp>
      <p:grpSp>
        <p:nvGrpSpPr>
          <p:cNvPr id="9" name="Group 8">
            <a:extLst>
              <a:ext uri="{FF2B5EF4-FFF2-40B4-BE49-F238E27FC236}">
                <a16:creationId xmlns:a16="http://schemas.microsoft.com/office/drawing/2014/main" id="{B9120A56-66F2-0147-B1D0-7A7210C168B3}"/>
              </a:ext>
            </a:extLst>
          </p:cNvPr>
          <p:cNvGrpSpPr/>
          <p:nvPr/>
        </p:nvGrpSpPr>
        <p:grpSpPr>
          <a:xfrm>
            <a:off x="212329" y="290492"/>
            <a:ext cx="11836796" cy="2986852"/>
            <a:chOff x="212329" y="163217"/>
            <a:chExt cx="11836796" cy="2986852"/>
          </a:xfrm>
        </p:grpSpPr>
        <p:pic>
          <p:nvPicPr>
            <p:cNvPr id="45061"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329" y="1336564"/>
              <a:ext cx="2063249" cy="1026914"/>
            </a:xfrm>
            <a:prstGeom prst="rect">
              <a:avLst/>
            </a:prstGeom>
            <a:noFill/>
            <a:ln w="9525">
              <a:noFill/>
              <a:miter lim="800000"/>
              <a:headEnd/>
              <a:tailEnd/>
            </a:ln>
          </p:spPr>
        </p:pic>
        <p:pic>
          <p:nvPicPr>
            <p:cNvPr id="45060" name="Picture 4"/>
            <p:cNvPicPr>
              <a:picLocks noChangeAspect="1" noChangeArrowheads="1"/>
            </p:cNvPicPr>
            <p:nvPr/>
          </p:nvPicPr>
          <p:blipFill>
            <a:blip r:embed="rId4"/>
            <a:srcRect/>
            <a:stretch>
              <a:fillRect/>
            </a:stretch>
          </p:blipFill>
          <p:spPr bwMode="auto">
            <a:xfrm>
              <a:off x="7419975" y="1502244"/>
              <a:ext cx="4629150" cy="1647825"/>
            </a:xfrm>
            <a:prstGeom prst="rect">
              <a:avLst/>
            </a:prstGeom>
            <a:noFill/>
            <a:ln w="9525">
              <a:noFill/>
              <a:miter lim="800000"/>
              <a:headEnd/>
              <a:tailEnd/>
            </a:ln>
          </p:spPr>
        </p:pic>
        <p:pic>
          <p:nvPicPr>
            <p:cNvPr id="45059"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flipH="1">
              <a:off x="2829832" y="1435273"/>
              <a:ext cx="2050749" cy="1442160"/>
            </a:xfrm>
            <a:prstGeom prst="rect">
              <a:avLst/>
            </a:prstGeom>
            <a:noFill/>
            <a:ln w="9525">
              <a:noFill/>
              <a:miter lim="800000"/>
              <a:headEnd/>
              <a:tailEnd/>
            </a:ln>
          </p:spPr>
        </p:pic>
        <p:sp>
          <p:nvSpPr>
            <p:cNvPr id="42" name="TextBox 41"/>
            <p:cNvSpPr txBox="1"/>
            <p:nvPr/>
          </p:nvSpPr>
          <p:spPr>
            <a:xfrm>
              <a:off x="612310" y="163217"/>
              <a:ext cx="312906" cy="400110"/>
            </a:xfrm>
            <a:prstGeom prst="rect">
              <a:avLst/>
            </a:prstGeom>
            <a:noFill/>
          </p:spPr>
          <p:txBody>
            <a:bodyPr wrap="none" rtlCol="0">
              <a:spAutoFit/>
            </a:bodyPr>
            <a:lstStyle/>
            <a:p>
              <a:r>
                <a:rPr lang="en-US" sz="2000" b="1" dirty="0">
                  <a:latin typeface="Times New Roman" panose="02020603050405020304" pitchFamily="18" charset="0"/>
                  <a:cs typeface="Times New Roman" panose="02020603050405020304" pitchFamily="18" charset="0"/>
                </a:rPr>
                <a:t>a</a:t>
              </a:r>
            </a:p>
          </p:txBody>
        </p:sp>
        <p:grpSp>
          <p:nvGrpSpPr>
            <p:cNvPr id="59" name="Group 58"/>
            <p:cNvGrpSpPr/>
            <p:nvPr/>
          </p:nvGrpSpPr>
          <p:grpSpPr>
            <a:xfrm rot="-360000">
              <a:off x="4662238" y="820638"/>
              <a:ext cx="877677" cy="758481"/>
              <a:chOff x="4677474" y="996286"/>
              <a:chExt cx="877677" cy="758481"/>
            </a:xfrm>
          </p:grpSpPr>
          <p:pic>
            <p:nvPicPr>
              <p:cNvPr id="31750" name="Picture 6"/>
              <p:cNvPicPr>
                <a:picLocks noChangeAspect="1" noChangeArrowheads="1"/>
              </p:cNvPicPr>
              <p:nvPr/>
            </p:nvPicPr>
            <p:blipFill>
              <a:blip r:embed="rId6"/>
              <a:srcRect/>
              <a:stretch>
                <a:fillRect/>
              </a:stretch>
            </p:blipFill>
            <p:spPr bwMode="auto">
              <a:xfrm>
                <a:off x="4775601" y="996286"/>
                <a:ext cx="779550" cy="758481"/>
              </a:xfrm>
              <a:prstGeom prst="rect">
                <a:avLst/>
              </a:prstGeom>
              <a:noFill/>
              <a:ln w="9525">
                <a:noFill/>
                <a:miter lim="800000"/>
                <a:headEnd/>
                <a:tailEnd/>
              </a:ln>
            </p:spPr>
          </p:pic>
          <p:cxnSp>
            <p:nvCxnSpPr>
              <p:cNvPr id="56" name="Straight Connector 55"/>
              <p:cNvCxnSpPr/>
              <p:nvPr/>
            </p:nvCxnSpPr>
            <p:spPr>
              <a:xfrm rot="-1200000" flipH="1">
                <a:off x="4677474" y="1564427"/>
                <a:ext cx="389774" cy="182880"/>
              </a:xfrm>
              <a:prstGeom prst="line">
                <a:avLst/>
              </a:prstGeom>
            </p:spPr>
            <p:style>
              <a:lnRef idx="1">
                <a:schemeClr val="dk1"/>
              </a:lnRef>
              <a:fillRef idx="0">
                <a:schemeClr val="dk1"/>
              </a:fillRef>
              <a:effectRef idx="0">
                <a:schemeClr val="dk1"/>
              </a:effectRef>
              <a:fontRef idx="minor">
                <a:schemeClr val="tx1"/>
              </a:fontRef>
            </p:style>
          </p:cxnSp>
        </p:grpSp>
        <p:pic>
          <p:nvPicPr>
            <p:cNvPr id="60" name="Picture 59"/>
            <p:cNvPicPr>
              <a:picLocks noChangeAspect="1"/>
            </p:cNvPicPr>
            <p:nvPr/>
          </p:nvPicPr>
          <p:blipFill rotWithShape="1">
            <a:blip r:embed="rId7" cstate="screen">
              <a:lum bright="21000" contrast="24000"/>
              <a:extLst>
                <a:ext uri="{28A0092B-C50C-407E-A947-70E740481C1C}">
                  <a14:useLocalDpi xmlns:a14="http://schemas.microsoft.com/office/drawing/2010/main"/>
                </a:ext>
              </a:extLst>
            </a:blip>
            <a:srcRect t="19646"/>
            <a:stretch/>
          </p:blipFill>
          <p:spPr>
            <a:xfrm>
              <a:off x="5682790" y="940269"/>
              <a:ext cx="1785555" cy="2152650"/>
            </a:xfrm>
            <a:prstGeom prst="rect">
              <a:avLst/>
            </a:prstGeom>
          </p:spPr>
        </p:pic>
        <p:sp>
          <p:nvSpPr>
            <p:cNvPr id="63" name="TextBox 62"/>
            <p:cNvSpPr txBox="1"/>
            <p:nvPr/>
          </p:nvSpPr>
          <p:spPr>
            <a:xfrm>
              <a:off x="917130" y="231457"/>
              <a:ext cx="1849902" cy="584775"/>
            </a:xfrm>
            <a:prstGeom prst="rect">
              <a:avLst/>
            </a:prstGeom>
            <a:noFill/>
          </p:spPr>
          <p:txBody>
            <a:bodyPr wrap="square" rtlCol="0">
              <a:spAutoFit/>
            </a:bodyPr>
            <a:lstStyle/>
            <a:p>
              <a:pPr algn="ctr"/>
              <a:r>
                <a:rPr lang="en-US" sz="1600" dirty="0">
                  <a:latin typeface="Times New Roman" panose="02020603050405020304" pitchFamily="18" charset="0"/>
                  <a:cs typeface="Times New Roman" panose="02020603050405020304" pitchFamily="18" charset="0"/>
                </a:rPr>
                <a:t>RCAS producing DF-1 cells</a:t>
              </a:r>
            </a:p>
          </p:txBody>
        </p:sp>
        <p:sp>
          <p:nvSpPr>
            <p:cNvPr id="64" name="TextBox 63"/>
            <p:cNvSpPr txBox="1"/>
            <p:nvPr/>
          </p:nvSpPr>
          <p:spPr>
            <a:xfrm>
              <a:off x="2953962" y="231457"/>
              <a:ext cx="2250259" cy="584775"/>
            </a:xfrm>
            <a:prstGeom prst="rect">
              <a:avLst/>
            </a:prstGeom>
            <a:noFill/>
          </p:spPr>
          <p:txBody>
            <a:bodyPr wrap="square" rtlCol="0">
              <a:spAutoFit/>
            </a:bodyPr>
            <a:lstStyle/>
            <a:p>
              <a:pPr algn="ctr"/>
              <a:r>
                <a:rPr lang="en-US" sz="1600" dirty="0">
                  <a:latin typeface="Times New Roman" panose="02020603050405020304" pitchFamily="18" charset="0"/>
                  <a:cs typeface="Times New Roman" panose="02020603050405020304" pitchFamily="18" charset="0"/>
                </a:rPr>
                <a:t>Intracranial injection</a:t>
              </a:r>
            </a:p>
            <a:p>
              <a:pPr algn="ctr"/>
              <a:r>
                <a:rPr lang="en-US" sz="1600" dirty="0">
                  <a:latin typeface="Times New Roman" panose="02020603050405020304" pitchFamily="18" charset="0"/>
                  <a:cs typeface="Times New Roman" panose="02020603050405020304" pitchFamily="18" charset="0"/>
                </a:rPr>
                <a:t> (neonate) </a:t>
              </a:r>
            </a:p>
          </p:txBody>
        </p:sp>
        <p:sp>
          <p:nvSpPr>
            <p:cNvPr id="65" name="TextBox 64"/>
            <p:cNvSpPr txBox="1"/>
            <p:nvPr/>
          </p:nvSpPr>
          <p:spPr>
            <a:xfrm>
              <a:off x="5626155" y="230686"/>
              <a:ext cx="1891193" cy="338554"/>
            </a:xfrm>
            <a:prstGeom prst="rect">
              <a:avLst/>
            </a:prstGeom>
            <a:noFill/>
          </p:spPr>
          <p:txBody>
            <a:bodyPr wrap="square" rtlCol="0">
              <a:spAutoFit/>
            </a:bodyPr>
            <a:lstStyle/>
            <a:p>
              <a:pPr algn="ctr"/>
              <a:r>
                <a:rPr lang="en-US" sz="1600" dirty="0">
                  <a:latin typeface="Times New Roman" panose="02020603050405020304" pitchFamily="18" charset="0"/>
                  <a:cs typeface="Times New Roman" panose="02020603050405020304" pitchFamily="18" charset="0"/>
                </a:rPr>
                <a:t>MRI</a:t>
              </a:r>
            </a:p>
          </p:txBody>
        </p:sp>
        <p:sp>
          <p:nvSpPr>
            <p:cNvPr id="66" name="TextBox 65"/>
            <p:cNvSpPr txBox="1"/>
            <p:nvPr/>
          </p:nvSpPr>
          <p:spPr>
            <a:xfrm>
              <a:off x="9043407" y="230566"/>
              <a:ext cx="2583042" cy="584775"/>
            </a:xfrm>
            <a:prstGeom prst="rect">
              <a:avLst/>
            </a:prstGeom>
            <a:noFill/>
          </p:spPr>
          <p:txBody>
            <a:bodyPr wrap="square" rtlCol="0">
              <a:spAutoFit/>
            </a:bodyPr>
            <a:lstStyle/>
            <a:p>
              <a:pPr algn="ctr"/>
              <a:r>
                <a:rPr lang="en-US" sz="1600" dirty="0">
                  <a:latin typeface="Times New Roman" panose="02020603050405020304" pitchFamily="18" charset="0"/>
                  <a:cs typeface="Times New Roman" panose="02020603050405020304" pitchFamily="18" charset="0"/>
                </a:rPr>
                <a:t>Tail vein injection of </a:t>
              </a:r>
              <a:r>
                <a:rPr lang="en-US" sz="1600" dirty="0" err="1">
                  <a:latin typeface="Times New Roman" panose="02020603050405020304" pitchFamily="18" charset="0"/>
                  <a:cs typeface="Times New Roman" panose="02020603050405020304" pitchFamily="18" charset="0"/>
                </a:rPr>
                <a:t>C’dot</a:t>
              </a:r>
              <a:r>
                <a:rPr lang="en-US" sz="1600" dirty="0">
                  <a:latin typeface="Times New Roman" panose="02020603050405020304" pitchFamily="18" charset="0"/>
                  <a:cs typeface="Times New Roman" panose="02020603050405020304" pitchFamily="18" charset="0"/>
                </a:rPr>
                <a:t> and intravital stains</a:t>
              </a:r>
            </a:p>
          </p:txBody>
        </p:sp>
        <p:cxnSp>
          <p:nvCxnSpPr>
            <p:cNvPr id="68" name="Straight Arrow Connector 67"/>
            <p:cNvCxnSpPr/>
            <p:nvPr/>
          </p:nvCxnSpPr>
          <p:spPr>
            <a:xfrm>
              <a:off x="2275578" y="1671802"/>
              <a:ext cx="67838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9" name="Straight Arrow Connector 68"/>
            <p:cNvCxnSpPr/>
            <p:nvPr/>
          </p:nvCxnSpPr>
          <p:spPr>
            <a:xfrm>
              <a:off x="4898769" y="1671802"/>
              <a:ext cx="67838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pic>
          <p:nvPicPr>
            <p:cNvPr id="67587" name="Picture 3"/>
            <p:cNvPicPr>
              <a:picLocks noChangeAspect="1" noChangeArrowheads="1"/>
            </p:cNvPicPr>
            <p:nvPr/>
          </p:nvPicPr>
          <p:blipFill>
            <a:blip r:embed="rId8" cstate="screen">
              <a:extLst>
                <a:ext uri="{28A0092B-C50C-407E-A947-70E740481C1C}">
                  <a14:useLocalDpi xmlns:a14="http://schemas.microsoft.com/office/drawing/2010/main"/>
                </a:ext>
              </a:extLst>
            </a:blip>
            <a:srcRect l="1893" b="4203"/>
            <a:stretch>
              <a:fillRect/>
            </a:stretch>
          </p:blipFill>
          <p:spPr bwMode="auto">
            <a:xfrm rot="756739">
              <a:off x="8165092" y="1669446"/>
              <a:ext cx="495271" cy="1067583"/>
            </a:xfrm>
            <a:prstGeom prst="rect">
              <a:avLst/>
            </a:prstGeom>
            <a:noFill/>
            <a:ln w="9525">
              <a:noFill/>
              <a:miter lim="800000"/>
              <a:headEnd/>
              <a:tailEnd/>
            </a:ln>
          </p:spPr>
        </p:pic>
        <p:cxnSp>
          <p:nvCxnSpPr>
            <p:cNvPr id="70" name="Straight Arrow Connector 69"/>
            <p:cNvCxnSpPr/>
            <p:nvPr/>
          </p:nvCxnSpPr>
          <p:spPr>
            <a:xfrm>
              <a:off x="7562850" y="1671802"/>
              <a:ext cx="155448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3" name="TextBox 2">
            <a:extLst>
              <a:ext uri="{FF2B5EF4-FFF2-40B4-BE49-F238E27FC236}">
                <a16:creationId xmlns:a16="http://schemas.microsoft.com/office/drawing/2014/main" id="{647D29E4-B846-C446-934F-B38CA318F6A1}"/>
              </a:ext>
            </a:extLst>
          </p:cNvPr>
          <p:cNvSpPr txBox="1"/>
          <p:nvPr/>
        </p:nvSpPr>
        <p:spPr>
          <a:xfrm>
            <a:off x="0" y="-11491"/>
            <a:ext cx="2613088" cy="369332"/>
          </a:xfrm>
          <a:prstGeom prst="rect">
            <a:avLst/>
          </a:prstGeom>
          <a:noFill/>
        </p:spPr>
        <p:txBody>
          <a:bodyPr wrap="none" rtlCol="0">
            <a:spAutoFit/>
          </a:bodyPr>
          <a:lstStyle/>
          <a:p>
            <a:r>
              <a:rPr lang="en-US" b="1" dirty="0"/>
              <a:t>Supplementary Scheme 1</a:t>
            </a:r>
          </a:p>
        </p:txBody>
      </p:sp>
    </p:spTree>
    <p:extLst>
      <p:ext uri="{BB962C8B-B14F-4D97-AF65-F5344CB8AC3E}">
        <p14:creationId xmlns:p14="http://schemas.microsoft.com/office/powerpoint/2010/main" val="26170457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310</Words>
  <Application>Microsoft Macintosh PowerPoint</Application>
  <PresentationFormat>Widescreen</PresentationFormat>
  <Paragraphs>25</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Madajewski</dc:creator>
  <cp:lastModifiedBy>Brian Madajewski</cp:lastModifiedBy>
  <cp:revision>1</cp:revision>
  <dcterms:created xsi:type="dcterms:W3CDTF">2019-05-07T20:12:12Z</dcterms:created>
  <dcterms:modified xsi:type="dcterms:W3CDTF">2019-05-07T20:12:53Z</dcterms:modified>
</cp:coreProperties>
</file>