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301" r:id="rId2"/>
    <p:sldId id="302" r:id="rId3"/>
    <p:sldId id="303" r:id="rId4"/>
    <p:sldId id="304" r:id="rId5"/>
    <p:sldId id="305" r:id="rId6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3120" autoAdjust="0"/>
  </p:normalViewPr>
  <p:slideViewPr>
    <p:cSldViewPr snapToGrid="0">
      <p:cViewPr>
        <p:scale>
          <a:sx n="84" d="100"/>
          <a:sy n="84" d="100"/>
        </p:scale>
        <p:origin x="768" y="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CA830-18D8-4722-A5BE-E49654F36CAA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FD95A0-9B2E-4BE8-AEE3-E3762C6D8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232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5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CDF-EFD2-4D04-B859-8DD6BA11FBC8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0C28-87C7-4DEE-994E-4979B84A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617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CDF-EFD2-4D04-B859-8DD6BA11FBC8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0C28-87C7-4DEE-994E-4979B84A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99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486835"/>
            <a:ext cx="1478756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486835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CDF-EFD2-4D04-B859-8DD6BA11FBC8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0C28-87C7-4DEE-994E-4979B84A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390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CDF-EFD2-4D04-B859-8DD6BA11FBC8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0C28-87C7-4DEE-994E-4979B84A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736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279654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119288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CDF-EFD2-4D04-B859-8DD6BA11FBC8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0C28-87C7-4DEE-994E-4979B84A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643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CDF-EFD2-4D04-B859-8DD6BA11FBC8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0C28-87C7-4DEE-994E-4979B84A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4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486837"/>
            <a:ext cx="5915025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2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2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0"/>
            <a:ext cx="2915543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CDF-EFD2-4D04-B859-8DD6BA11FBC8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0C28-87C7-4DEE-994E-4979B84A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1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CDF-EFD2-4D04-B859-8DD6BA11FBC8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0C28-87C7-4DEE-994E-4979B84A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784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CDF-EFD2-4D04-B859-8DD6BA11FBC8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0C28-87C7-4DEE-994E-4979B84A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251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70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CDF-EFD2-4D04-B859-8DD6BA11FBC8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0C28-87C7-4DEE-994E-4979B84A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484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70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CDF-EFD2-4D04-B859-8DD6BA11FBC8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0C28-87C7-4DEE-994E-4979B84A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26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7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7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E9CDF-EFD2-4D04-B859-8DD6BA11FBC8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7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7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70C28-87C7-4DEE-994E-4979B84A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102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microsoft.com/office/2007/relationships/hdphoto" Target="../media/hdphoto1.wdp"/><Relationship Id="rId26" Type="http://schemas.microsoft.com/office/2007/relationships/hdphoto" Target="../media/hdphoto5.wdp"/><Relationship Id="rId3" Type="http://schemas.openxmlformats.org/officeDocument/2006/relationships/image" Target="../media/image2.png"/><Relationship Id="rId21" Type="http://schemas.openxmlformats.org/officeDocument/2006/relationships/image" Target="../media/image18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0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microsoft.com/office/2007/relationships/hdphoto" Target="../media/hdphoto2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microsoft.com/office/2007/relationships/hdphoto" Target="../media/hdphoto4.wdp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19.png"/><Relationship Id="rId28" Type="http://schemas.microsoft.com/office/2007/relationships/hdphoto" Target="../media/hdphoto6.wdp"/><Relationship Id="rId10" Type="http://schemas.openxmlformats.org/officeDocument/2006/relationships/image" Target="../media/image9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microsoft.com/office/2007/relationships/hdphoto" Target="../media/hdphoto3.wdp"/><Relationship Id="rId27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TextBox 345"/>
          <p:cNvSpPr txBox="1"/>
          <p:nvPr/>
        </p:nvSpPr>
        <p:spPr>
          <a:xfrm>
            <a:off x="5939025" y="1823"/>
            <a:ext cx="1336438" cy="328780"/>
          </a:xfrm>
          <a:prstGeom prst="rect">
            <a:avLst/>
          </a:prstGeom>
          <a:noFill/>
        </p:spPr>
        <p:txBody>
          <a:bodyPr wrap="square" lIns="51280" tIns="25640" rIns="51280" bIns="25640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S1.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8948" y="55463"/>
            <a:ext cx="5575147" cy="2067152"/>
            <a:chOff x="178113" y="897607"/>
            <a:chExt cx="5575147" cy="2067152"/>
          </a:xfrm>
        </p:grpSpPr>
        <p:sp>
          <p:nvSpPr>
            <p:cNvPr id="390" name="Rectangle 389"/>
            <p:cNvSpPr/>
            <p:nvPr/>
          </p:nvSpPr>
          <p:spPr>
            <a:xfrm>
              <a:off x="178113" y="897607"/>
              <a:ext cx="270274" cy="328780"/>
            </a:xfrm>
            <a:prstGeom prst="rect">
              <a:avLst/>
            </a:prstGeom>
          </p:spPr>
          <p:txBody>
            <a:bodyPr wrap="none" lIns="51280" tIns="25640" rIns="51280" bIns="25640">
              <a:spAutoFit/>
            </a:bodyPr>
            <a:lstStyle/>
            <a:p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文本框 43"/>
            <p:cNvSpPr txBox="1"/>
            <p:nvPr/>
          </p:nvSpPr>
          <p:spPr>
            <a:xfrm>
              <a:off x="892272" y="956042"/>
              <a:ext cx="8461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CUCON-1</a:t>
              </a:r>
            </a:p>
          </p:txBody>
        </p:sp>
        <p:sp>
          <p:nvSpPr>
            <p:cNvPr id="86" name="文本框 41"/>
            <p:cNvSpPr txBox="1"/>
            <p:nvPr/>
          </p:nvSpPr>
          <p:spPr>
            <a:xfrm rot="16200000">
              <a:off x="-227317" y="1967285"/>
              <a:ext cx="15514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E-cadherin</a:t>
              </a:r>
              <a:r>
                <a:rPr lang="en-US" sz="1200" b="1" dirty="0">
                  <a:latin typeface="Arial" pitchFamily="34" charset="0"/>
                  <a:cs typeface="Arial" pitchFamily="34" charset="0"/>
                </a:rPr>
                <a:t> /</a:t>
              </a:r>
              <a:r>
                <a:rPr lang="en-US" sz="1200" b="1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DAPI</a:t>
              </a:r>
            </a:p>
          </p:txBody>
        </p:sp>
        <p:sp>
          <p:nvSpPr>
            <p:cNvPr id="88" name="文本框 44"/>
            <p:cNvSpPr txBox="1"/>
            <p:nvPr/>
          </p:nvSpPr>
          <p:spPr>
            <a:xfrm>
              <a:off x="900497" y="1990534"/>
              <a:ext cx="8461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CU110-1</a:t>
              </a:r>
            </a:p>
          </p:txBody>
        </p:sp>
        <p:pic>
          <p:nvPicPr>
            <p:cNvPr id="101" name="图片 3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8357" y="1173247"/>
              <a:ext cx="1032171" cy="761096"/>
            </a:xfrm>
            <a:prstGeom prst="rect">
              <a:avLst/>
            </a:prstGeom>
          </p:spPr>
        </p:pic>
        <p:pic>
          <p:nvPicPr>
            <p:cNvPr id="102" name="图片 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8355" y="2203663"/>
              <a:ext cx="1032171" cy="761096"/>
            </a:xfrm>
            <a:prstGeom prst="rect">
              <a:avLst/>
            </a:prstGeom>
          </p:spPr>
        </p:pic>
        <p:pic>
          <p:nvPicPr>
            <p:cNvPr id="97" name="图片 3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47180" y="1173245"/>
              <a:ext cx="1032171" cy="761096"/>
            </a:xfrm>
            <a:prstGeom prst="rect">
              <a:avLst/>
            </a:prstGeom>
          </p:spPr>
        </p:pic>
        <p:pic>
          <p:nvPicPr>
            <p:cNvPr id="98" name="图片 3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47180" y="2203663"/>
              <a:ext cx="1032171" cy="761096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686914" y="1207114"/>
              <a:ext cx="0" cy="170826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文本框 44"/>
            <p:cNvSpPr txBox="1"/>
            <p:nvPr/>
          </p:nvSpPr>
          <p:spPr>
            <a:xfrm>
              <a:off x="1966795" y="1995195"/>
              <a:ext cx="8461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CU110-2</a:t>
              </a:r>
            </a:p>
          </p:txBody>
        </p:sp>
        <p:sp>
          <p:nvSpPr>
            <p:cNvPr id="107" name="文本框 43"/>
            <p:cNvSpPr txBox="1"/>
            <p:nvPr/>
          </p:nvSpPr>
          <p:spPr>
            <a:xfrm>
              <a:off x="1966795" y="965782"/>
              <a:ext cx="8461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CUCON-2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330792" y="964503"/>
              <a:ext cx="2422468" cy="2000256"/>
              <a:chOff x="3330792" y="3305479"/>
              <a:chExt cx="2422468" cy="2000256"/>
            </a:xfrm>
          </p:grpSpPr>
          <p:pic>
            <p:nvPicPr>
              <p:cNvPr id="82" name="图片 3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33448" y="3531829"/>
                <a:ext cx="1030617" cy="759950"/>
              </a:xfrm>
              <a:prstGeom prst="rect">
                <a:avLst/>
              </a:prstGeom>
            </p:spPr>
          </p:pic>
          <p:pic>
            <p:nvPicPr>
              <p:cNvPr id="83" name="图片 3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17156" y="3531153"/>
                <a:ext cx="1031394" cy="760523"/>
              </a:xfrm>
              <a:prstGeom prst="rect">
                <a:avLst/>
              </a:prstGeom>
            </p:spPr>
          </p:pic>
          <p:pic>
            <p:nvPicPr>
              <p:cNvPr id="84" name="图片 3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630523" y="4544639"/>
                <a:ext cx="1032170" cy="761096"/>
              </a:xfrm>
              <a:prstGeom prst="rect">
                <a:avLst/>
              </a:prstGeom>
            </p:spPr>
          </p:pic>
          <p:pic>
            <p:nvPicPr>
              <p:cNvPr id="85" name="图片 3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721089" y="4544639"/>
                <a:ext cx="1032171" cy="761096"/>
              </a:xfrm>
              <a:prstGeom prst="rect">
                <a:avLst/>
              </a:prstGeom>
            </p:spPr>
          </p:pic>
          <p:sp>
            <p:nvSpPr>
              <p:cNvPr id="87" name="文本框 42"/>
              <p:cNvSpPr txBox="1"/>
              <p:nvPr/>
            </p:nvSpPr>
            <p:spPr>
              <a:xfrm rot="16200000">
                <a:off x="2693560" y="4229856"/>
                <a:ext cx="155146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lang="en-US" sz="1200" b="1" dirty="0" err="1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Vimentin</a:t>
                </a:r>
                <a:r>
                  <a:rPr lang="en-US" sz="1200" b="1" dirty="0">
                    <a:latin typeface="Arial" pitchFamily="34" charset="0"/>
                    <a:cs typeface="Arial" pitchFamily="34" charset="0"/>
                  </a:rPr>
                  <a:t> /</a:t>
                </a:r>
                <a:r>
                  <a:rPr lang="en-US" sz="1200" b="1" dirty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DAPI</a:t>
                </a:r>
              </a:p>
            </p:txBody>
          </p:sp>
          <p:sp>
            <p:nvSpPr>
              <p:cNvPr id="108" name="文本框 43"/>
              <p:cNvSpPr txBox="1"/>
              <p:nvPr/>
            </p:nvSpPr>
            <p:spPr>
              <a:xfrm>
                <a:off x="3759885" y="3305479"/>
                <a:ext cx="84616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Arial" pitchFamily="34" charset="0"/>
                    <a:cs typeface="Arial" pitchFamily="34" charset="0"/>
                  </a:rPr>
                  <a:t>CUCON-1</a:t>
                </a:r>
              </a:p>
            </p:txBody>
          </p:sp>
          <p:sp>
            <p:nvSpPr>
              <p:cNvPr id="109" name="文本框 43"/>
              <p:cNvSpPr txBox="1"/>
              <p:nvPr/>
            </p:nvSpPr>
            <p:spPr>
              <a:xfrm>
                <a:off x="4834408" y="3315219"/>
                <a:ext cx="84616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Arial" pitchFamily="34" charset="0"/>
                    <a:cs typeface="Arial" pitchFamily="34" charset="0"/>
                  </a:rPr>
                  <a:t>CUCON-2</a:t>
                </a:r>
              </a:p>
            </p:txBody>
          </p:sp>
          <p:sp>
            <p:nvSpPr>
              <p:cNvPr id="110" name="文本框 44"/>
              <p:cNvSpPr txBox="1"/>
              <p:nvPr/>
            </p:nvSpPr>
            <p:spPr>
              <a:xfrm>
                <a:off x="3779796" y="4347242"/>
                <a:ext cx="84616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Arial" pitchFamily="34" charset="0"/>
                    <a:cs typeface="Arial" pitchFamily="34" charset="0"/>
                  </a:rPr>
                  <a:t>CU110-1</a:t>
                </a:r>
              </a:p>
            </p:txBody>
          </p:sp>
          <p:sp>
            <p:nvSpPr>
              <p:cNvPr id="111" name="文本框 44"/>
              <p:cNvSpPr txBox="1"/>
              <p:nvPr/>
            </p:nvSpPr>
            <p:spPr>
              <a:xfrm>
                <a:off x="4846094" y="4351902"/>
                <a:ext cx="84616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Arial" pitchFamily="34" charset="0"/>
                    <a:cs typeface="Arial" pitchFamily="34" charset="0"/>
                  </a:rPr>
                  <a:t>CU110-2</a:t>
                </a:r>
              </a:p>
            </p:txBody>
          </p:sp>
          <p:cxnSp>
            <p:nvCxnSpPr>
              <p:cNvPr id="113" name="Straight Connector 112"/>
              <p:cNvCxnSpPr/>
              <p:nvPr/>
            </p:nvCxnSpPr>
            <p:spPr>
              <a:xfrm>
                <a:off x="3577515" y="3595907"/>
                <a:ext cx="0" cy="170826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Group 1"/>
          <p:cNvGrpSpPr/>
          <p:nvPr/>
        </p:nvGrpSpPr>
        <p:grpSpPr>
          <a:xfrm>
            <a:off x="29255" y="2241573"/>
            <a:ext cx="6577989" cy="2411061"/>
            <a:chOff x="137370" y="3782639"/>
            <a:chExt cx="6577989" cy="2411061"/>
          </a:xfrm>
        </p:grpSpPr>
        <p:sp>
          <p:nvSpPr>
            <p:cNvPr id="105" name="Rectangle 104"/>
            <p:cNvSpPr/>
            <p:nvPr/>
          </p:nvSpPr>
          <p:spPr>
            <a:xfrm>
              <a:off x="137370" y="3782639"/>
              <a:ext cx="270274" cy="328780"/>
            </a:xfrm>
            <a:prstGeom prst="rect">
              <a:avLst/>
            </a:prstGeom>
          </p:spPr>
          <p:txBody>
            <a:bodyPr wrap="none" lIns="51280" tIns="25640" rIns="51280" bIns="2564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353696" y="3980786"/>
              <a:ext cx="6201116" cy="2212914"/>
              <a:chOff x="406161" y="5752142"/>
              <a:chExt cx="6201116" cy="2212914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11253" y="6024293"/>
                <a:ext cx="847725" cy="1343025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82431" y="6036626"/>
                <a:ext cx="790575" cy="133350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3451" y="6036626"/>
                <a:ext cx="847725" cy="1304925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488808" y="6038581"/>
                <a:ext cx="790575" cy="1314450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009094" y="6058748"/>
                <a:ext cx="819150" cy="1333500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823063" y="6051565"/>
                <a:ext cx="790575" cy="1323975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641474" y="6041484"/>
                <a:ext cx="800100" cy="1323975"/>
              </a:xfrm>
              <a:prstGeom prst="rect">
                <a:avLst/>
              </a:prstGeom>
            </p:spPr>
          </p:pic>
          <p:grpSp>
            <p:nvGrpSpPr>
              <p:cNvPr id="68" name="Group 67"/>
              <p:cNvGrpSpPr/>
              <p:nvPr/>
            </p:nvGrpSpPr>
            <p:grpSpPr>
              <a:xfrm>
                <a:off x="694347" y="6978245"/>
                <a:ext cx="728846" cy="973115"/>
                <a:chOff x="2759184" y="1992950"/>
                <a:chExt cx="728846" cy="973115"/>
              </a:xfrm>
            </p:grpSpPr>
            <p:sp>
              <p:nvSpPr>
                <p:cNvPr id="79" name="文本框 133"/>
                <p:cNvSpPr txBox="1"/>
                <p:nvPr/>
              </p:nvSpPr>
              <p:spPr>
                <a:xfrm rot="18239338">
                  <a:off x="2416799" y="2384943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CUCON-1</a:t>
                  </a:r>
                </a:p>
              </p:txBody>
            </p:sp>
            <p:sp>
              <p:nvSpPr>
                <p:cNvPr id="81" name="文本框 133"/>
                <p:cNvSpPr txBox="1"/>
                <p:nvPr/>
              </p:nvSpPr>
              <p:spPr>
                <a:xfrm rot="18239338">
                  <a:off x="2568727" y="2392848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CUCON-2</a:t>
                  </a:r>
                </a:p>
              </p:txBody>
            </p:sp>
            <p:sp>
              <p:nvSpPr>
                <p:cNvPr id="89" name="文本框 133"/>
                <p:cNvSpPr txBox="1"/>
                <p:nvPr/>
              </p:nvSpPr>
              <p:spPr>
                <a:xfrm rot="18239338">
                  <a:off x="2767352" y="2335335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CU110-1</a:t>
                  </a:r>
                </a:p>
              </p:txBody>
            </p:sp>
            <p:sp>
              <p:nvSpPr>
                <p:cNvPr id="90" name="文本框 133"/>
                <p:cNvSpPr txBox="1"/>
                <p:nvPr/>
              </p:nvSpPr>
              <p:spPr>
                <a:xfrm rot="18239338">
                  <a:off x="2914812" y="2354374"/>
                  <a:ext cx="915603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CU110-2</a:t>
                  </a:r>
                </a:p>
              </p:txBody>
            </p:sp>
          </p:grpSp>
          <p:grpSp>
            <p:nvGrpSpPr>
              <p:cNvPr id="91" name="Group 90"/>
              <p:cNvGrpSpPr/>
              <p:nvPr/>
            </p:nvGrpSpPr>
            <p:grpSpPr>
              <a:xfrm>
                <a:off x="1540128" y="6984567"/>
                <a:ext cx="728846" cy="973115"/>
                <a:chOff x="2759184" y="1992950"/>
                <a:chExt cx="728846" cy="973115"/>
              </a:xfrm>
            </p:grpSpPr>
            <p:sp>
              <p:nvSpPr>
                <p:cNvPr id="92" name="文本框 133"/>
                <p:cNvSpPr txBox="1"/>
                <p:nvPr/>
              </p:nvSpPr>
              <p:spPr>
                <a:xfrm rot="18239338">
                  <a:off x="2416799" y="2384943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CUCON-1</a:t>
                  </a:r>
                </a:p>
              </p:txBody>
            </p:sp>
            <p:sp>
              <p:nvSpPr>
                <p:cNvPr id="93" name="文本框 133"/>
                <p:cNvSpPr txBox="1"/>
                <p:nvPr/>
              </p:nvSpPr>
              <p:spPr>
                <a:xfrm rot="18239338">
                  <a:off x="2568727" y="2392848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CUCON-2</a:t>
                  </a:r>
                </a:p>
              </p:txBody>
            </p:sp>
            <p:sp>
              <p:nvSpPr>
                <p:cNvPr id="94" name="文本框 133"/>
                <p:cNvSpPr txBox="1"/>
                <p:nvPr/>
              </p:nvSpPr>
              <p:spPr>
                <a:xfrm rot="18239338">
                  <a:off x="2767352" y="2335335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CU110-1</a:t>
                  </a:r>
                </a:p>
              </p:txBody>
            </p:sp>
            <p:sp>
              <p:nvSpPr>
                <p:cNvPr id="95" name="文本框 133"/>
                <p:cNvSpPr txBox="1"/>
                <p:nvPr/>
              </p:nvSpPr>
              <p:spPr>
                <a:xfrm rot="18239338">
                  <a:off x="2914812" y="2354374"/>
                  <a:ext cx="915603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CU110-2</a:t>
                  </a:r>
                </a:p>
              </p:txBody>
            </p:sp>
          </p:grpSp>
          <p:grpSp>
            <p:nvGrpSpPr>
              <p:cNvPr id="96" name="Group 95"/>
              <p:cNvGrpSpPr/>
              <p:nvPr/>
            </p:nvGrpSpPr>
            <p:grpSpPr>
              <a:xfrm>
                <a:off x="2373456" y="6991722"/>
                <a:ext cx="728846" cy="973115"/>
                <a:chOff x="2759184" y="1992950"/>
                <a:chExt cx="728846" cy="973115"/>
              </a:xfrm>
            </p:grpSpPr>
            <p:sp>
              <p:nvSpPr>
                <p:cNvPr id="99" name="文本框 133"/>
                <p:cNvSpPr txBox="1"/>
                <p:nvPr/>
              </p:nvSpPr>
              <p:spPr>
                <a:xfrm rot="18239338">
                  <a:off x="2416799" y="2384943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CUCON-1</a:t>
                  </a:r>
                </a:p>
              </p:txBody>
            </p:sp>
            <p:sp>
              <p:nvSpPr>
                <p:cNvPr id="100" name="文本框 133"/>
                <p:cNvSpPr txBox="1"/>
                <p:nvPr/>
              </p:nvSpPr>
              <p:spPr>
                <a:xfrm rot="18239338">
                  <a:off x="2568727" y="2392848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CUCON-2</a:t>
                  </a:r>
                </a:p>
              </p:txBody>
            </p:sp>
            <p:sp>
              <p:nvSpPr>
                <p:cNvPr id="103" name="文本框 133"/>
                <p:cNvSpPr txBox="1"/>
                <p:nvPr/>
              </p:nvSpPr>
              <p:spPr>
                <a:xfrm rot="18239338">
                  <a:off x="2767352" y="2335335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CU110-1</a:t>
                  </a:r>
                </a:p>
              </p:txBody>
            </p:sp>
            <p:sp>
              <p:nvSpPr>
                <p:cNvPr id="104" name="文本框 133"/>
                <p:cNvSpPr txBox="1"/>
                <p:nvPr/>
              </p:nvSpPr>
              <p:spPr>
                <a:xfrm rot="18239338">
                  <a:off x="2914812" y="2354374"/>
                  <a:ext cx="915603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CU110-2</a:t>
                  </a:r>
                </a:p>
              </p:txBody>
            </p:sp>
          </p:grpSp>
          <p:grpSp>
            <p:nvGrpSpPr>
              <p:cNvPr id="112" name="Group 111"/>
              <p:cNvGrpSpPr/>
              <p:nvPr/>
            </p:nvGrpSpPr>
            <p:grpSpPr>
              <a:xfrm>
                <a:off x="3236926" y="6982004"/>
                <a:ext cx="728846" cy="973115"/>
                <a:chOff x="2759184" y="1992950"/>
                <a:chExt cx="728846" cy="973115"/>
              </a:xfrm>
            </p:grpSpPr>
            <p:sp>
              <p:nvSpPr>
                <p:cNvPr id="114" name="文本框 133"/>
                <p:cNvSpPr txBox="1"/>
                <p:nvPr/>
              </p:nvSpPr>
              <p:spPr>
                <a:xfrm rot="18239338">
                  <a:off x="2416799" y="2384943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CUCON-1</a:t>
                  </a:r>
                </a:p>
              </p:txBody>
            </p:sp>
            <p:sp>
              <p:nvSpPr>
                <p:cNvPr id="115" name="文本框 133"/>
                <p:cNvSpPr txBox="1"/>
                <p:nvPr/>
              </p:nvSpPr>
              <p:spPr>
                <a:xfrm rot="18239338">
                  <a:off x="2568727" y="2392848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CUCON-2</a:t>
                  </a:r>
                </a:p>
              </p:txBody>
            </p:sp>
            <p:sp>
              <p:nvSpPr>
                <p:cNvPr id="116" name="文本框 133"/>
                <p:cNvSpPr txBox="1"/>
                <p:nvPr/>
              </p:nvSpPr>
              <p:spPr>
                <a:xfrm rot="18239338">
                  <a:off x="2767352" y="2335335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CU110-1</a:t>
                  </a:r>
                </a:p>
              </p:txBody>
            </p:sp>
            <p:sp>
              <p:nvSpPr>
                <p:cNvPr id="117" name="文本框 133"/>
                <p:cNvSpPr txBox="1"/>
                <p:nvPr/>
              </p:nvSpPr>
              <p:spPr>
                <a:xfrm rot="18239338">
                  <a:off x="2914812" y="2354374"/>
                  <a:ext cx="915603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CU110-2</a:t>
                  </a:r>
                </a:p>
              </p:txBody>
            </p:sp>
          </p:grpSp>
          <p:grpSp>
            <p:nvGrpSpPr>
              <p:cNvPr id="118" name="Group 117"/>
              <p:cNvGrpSpPr/>
              <p:nvPr/>
            </p:nvGrpSpPr>
            <p:grpSpPr>
              <a:xfrm>
                <a:off x="4054246" y="6991941"/>
                <a:ext cx="728846" cy="973115"/>
                <a:chOff x="2759184" y="1992950"/>
                <a:chExt cx="728846" cy="973115"/>
              </a:xfrm>
            </p:grpSpPr>
            <p:sp>
              <p:nvSpPr>
                <p:cNvPr id="119" name="文本框 133"/>
                <p:cNvSpPr txBox="1"/>
                <p:nvPr/>
              </p:nvSpPr>
              <p:spPr>
                <a:xfrm rot="18239338">
                  <a:off x="2416799" y="2384943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CUCON-1</a:t>
                  </a:r>
                </a:p>
              </p:txBody>
            </p:sp>
            <p:sp>
              <p:nvSpPr>
                <p:cNvPr id="120" name="文本框 133"/>
                <p:cNvSpPr txBox="1"/>
                <p:nvPr/>
              </p:nvSpPr>
              <p:spPr>
                <a:xfrm rot="18239338">
                  <a:off x="2568727" y="2392848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CUCON-2</a:t>
                  </a:r>
                </a:p>
              </p:txBody>
            </p:sp>
            <p:sp>
              <p:nvSpPr>
                <p:cNvPr id="121" name="文本框 133"/>
                <p:cNvSpPr txBox="1"/>
                <p:nvPr/>
              </p:nvSpPr>
              <p:spPr>
                <a:xfrm rot="18239338">
                  <a:off x="2767352" y="2335335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CU110-1</a:t>
                  </a:r>
                </a:p>
              </p:txBody>
            </p:sp>
            <p:sp>
              <p:nvSpPr>
                <p:cNvPr id="122" name="文本框 133"/>
                <p:cNvSpPr txBox="1"/>
                <p:nvPr/>
              </p:nvSpPr>
              <p:spPr>
                <a:xfrm rot="18239338">
                  <a:off x="2914812" y="2354374"/>
                  <a:ext cx="915603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CU110-2</a:t>
                  </a:r>
                </a:p>
              </p:txBody>
            </p:sp>
          </p:grpSp>
          <p:grpSp>
            <p:nvGrpSpPr>
              <p:cNvPr id="123" name="Group 122"/>
              <p:cNvGrpSpPr/>
              <p:nvPr/>
            </p:nvGrpSpPr>
            <p:grpSpPr>
              <a:xfrm>
                <a:off x="4871838" y="6982004"/>
                <a:ext cx="728846" cy="973115"/>
                <a:chOff x="2759184" y="1992950"/>
                <a:chExt cx="728846" cy="973115"/>
              </a:xfrm>
            </p:grpSpPr>
            <p:sp>
              <p:nvSpPr>
                <p:cNvPr id="124" name="文本框 133"/>
                <p:cNvSpPr txBox="1"/>
                <p:nvPr/>
              </p:nvSpPr>
              <p:spPr>
                <a:xfrm rot="18239338">
                  <a:off x="2416799" y="2384943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CUCON-1</a:t>
                  </a:r>
                </a:p>
              </p:txBody>
            </p:sp>
            <p:sp>
              <p:nvSpPr>
                <p:cNvPr id="125" name="文本框 133"/>
                <p:cNvSpPr txBox="1"/>
                <p:nvPr/>
              </p:nvSpPr>
              <p:spPr>
                <a:xfrm rot="18239338">
                  <a:off x="2568727" y="2392848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CUCON-2</a:t>
                  </a:r>
                </a:p>
              </p:txBody>
            </p:sp>
            <p:sp>
              <p:nvSpPr>
                <p:cNvPr id="126" name="文本框 133"/>
                <p:cNvSpPr txBox="1"/>
                <p:nvPr/>
              </p:nvSpPr>
              <p:spPr>
                <a:xfrm rot="18239338">
                  <a:off x="2767352" y="2335335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CU110-1</a:t>
                  </a:r>
                </a:p>
              </p:txBody>
            </p:sp>
            <p:sp>
              <p:nvSpPr>
                <p:cNvPr id="127" name="文本框 133"/>
                <p:cNvSpPr txBox="1"/>
                <p:nvPr/>
              </p:nvSpPr>
              <p:spPr>
                <a:xfrm rot="18239338">
                  <a:off x="2914812" y="2354374"/>
                  <a:ext cx="915603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CU110-2</a:t>
                  </a:r>
                </a:p>
              </p:txBody>
            </p:sp>
          </p:grpSp>
          <p:grpSp>
            <p:nvGrpSpPr>
              <p:cNvPr id="128" name="Group 127"/>
              <p:cNvGrpSpPr/>
              <p:nvPr/>
            </p:nvGrpSpPr>
            <p:grpSpPr>
              <a:xfrm>
                <a:off x="5694656" y="6991941"/>
                <a:ext cx="728846" cy="973115"/>
                <a:chOff x="2759184" y="1992950"/>
                <a:chExt cx="728846" cy="973115"/>
              </a:xfrm>
            </p:grpSpPr>
            <p:sp>
              <p:nvSpPr>
                <p:cNvPr id="129" name="文本框 133"/>
                <p:cNvSpPr txBox="1"/>
                <p:nvPr/>
              </p:nvSpPr>
              <p:spPr>
                <a:xfrm rot="18239338">
                  <a:off x="2416799" y="2384943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CUCON-1</a:t>
                  </a:r>
                </a:p>
              </p:txBody>
            </p:sp>
            <p:sp>
              <p:nvSpPr>
                <p:cNvPr id="130" name="文本框 133"/>
                <p:cNvSpPr txBox="1"/>
                <p:nvPr/>
              </p:nvSpPr>
              <p:spPr>
                <a:xfrm rot="18239338">
                  <a:off x="2568727" y="2392848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CUCON-2</a:t>
                  </a:r>
                </a:p>
              </p:txBody>
            </p:sp>
            <p:sp>
              <p:nvSpPr>
                <p:cNvPr id="131" name="文本框 133"/>
                <p:cNvSpPr txBox="1"/>
                <p:nvPr/>
              </p:nvSpPr>
              <p:spPr>
                <a:xfrm rot="18239338">
                  <a:off x="2767352" y="2335335"/>
                  <a:ext cx="91560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CU110-1</a:t>
                  </a:r>
                </a:p>
              </p:txBody>
            </p:sp>
            <p:sp>
              <p:nvSpPr>
                <p:cNvPr id="132" name="文本框 133"/>
                <p:cNvSpPr txBox="1"/>
                <p:nvPr/>
              </p:nvSpPr>
              <p:spPr>
                <a:xfrm rot="18239338">
                  <a:off x="2914812" y="2354374"/>
                  <a:ext cx="915603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Arial" pitchFamily="34" charset="0"/>
                      <a:cs typeface="Arial" pitchFamily="34" charset="0"/>
                    </a:rPr>
                    <a:t>CU110-2</a:t>
                  </a:r>
                </a:p>
              </p:txBody>
            </p:sp>
          </p:grpSp>
          <p:sp>
            <p:nvSpPr>
              <p:cNvPr id="133" name="文本框 101"/>
              <p:cNvSpPr txBox="1"/>
              <p:nvPr/>
            </p:nvSpPr>
            <p:spPr>
              <a:xfrm rot="16200000">
                <a:off x="-188280" y="6528518"/>
                <a:ext cx="144279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latin typeface="Arial" pitchFamily="34" charset="0"/>
                    <a:cs typeface="Arial" pitchFamily="34" charset="0"/>
                  </a:rPr>
                  <a:t>Relative expression     </a:t>
                </a:r>
              </a:p>
            </p:txBody>
          </p:sp>
          <p:sp>
            <p:nvSpPr>
              <p:cNvPr id="134" name="文本框 101"/>
              <p:cNvSpPr txBox="1"/>
              <p:nvPr/>
            </p:nvSpPr>
            <p:spPr>
              <a:xfrm>
                <a:off x="750655" y="5752142"/>
                <a:ext cx="585662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latin typeface="Arial" pitchFamily="34" charset="0"/>
                    <a:cs typeface="Arial" pitchFamily="34" charset="0"/>
                  </a:rPr>
                  <a:t>      K1                 K4                   K8                     K13               K14               K15                K19                            </a:t>
                </a:r>
              </a:p>
            </p:txBody>
          </p:sp>
        </p:grpSp>
        <p:sp>
          <p:nvSpPr>
            <p:cNvPr id="135" name="文本框 30"/>
            <p:cNvSpPr txBox="1"/>
            <p:nvPr/>
          </p:nvSpPr>
          <p:spPr>
            <a:xfrm>
              <a:off x="990971" y="5032862"/>
              <a:ext cx="542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sp>
          <p:nvSpPr>
            <p:cNvPr id="136" name="文本框 30"/>
            <p:cNvSpPr txBox="1"/>
            <p:nvPr/>
          </p:nvSpPr>
          <p:spPr>
            <a:xfrm>
              <a:off x="1166128" y="5103286"/>
              <a:ext cx="542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sp>
          <p:nvSpPr>
            <p:cNvPr id="137" name="文本框 30"/>
            <p:cNvSpPr txBox="1"/>
            <p:nvPr/>
          </p:nvSpPr>
          <p:spPr>
            <a:xfrm>
              <a:off x="1847528" y="5264095"/>
              <a:ext cx="542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sp>
          <p:nvSpPr>
            <p:cNvPr id="138" name="文本框 30"/>
            <p:cNvSpPr txBox="1"/>
            <p:nvPr/>
          </p:nvSpPr>
          <p:spPr>
            <a:xfrm>
              <a:off x="1964132" y="5265540"/>
              <a:ext cx="542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sp>
          <p:nvSpPr>
            <p:cNvPr id="141" name="文本框 30"/>
            <p:cNvSpPr txBox="1"/>
            <p:nvPr/>
          </p:nvSpPr>
          <p:spPr>
            <a:xfrm>
              <a:off x="3546067" y="5206983"/>
              <a:ext cx="542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sp>
          <p:nvSpPr>
            <p:cNvPr id="142" name="文本框 30"/>
            <p:cNvSpPr txBox="1"/>
            <p:nvPr/>
          </p:nvSpPr>
          <p:spPr>
            <a:xfrm>
              <a:off x="3690821" y="5237023"/>
              <a:ext cx="542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sp>
          <p:nvSpPr>
            <p:cNvPr id="143" name="文本框 30"/>
            <p:cNvSpPr txBox="1"/>
            <p:nvPr/>
          </p:nvSpPr>
          <p:spPr>
            <a:xfrm>
              <a:off x="4366204" y="4825465"/>
              <a:ext cx="542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sp>
          <p:nvSpPr>
            <p:cNvPr id="144" name="文本框 30"/>
            <p:cNvSpPr txBox="1"/>
            <p:nvPr/>
          </p:nvSpPr>
          <p:spPr>
            <a:xfrm>
              <a:off x="4504324" y="5148192"/>
              <a:ext cx="542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sp>
          <p:nvSpPr>
            <p:cNvPr id="145" name="文本框 30"/>
            <p:cNvSpPr txBox="1"/>
            <p:nvPr/>
          </p:nvSpPr>
          <p:spPr>
            <a:xfrm>
              <a:off x="5170719" y="5220585"/>
              <a:ext cx="542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sp>
          <p:nvSpPr>
            <p:cNvPr id="146" name="文本框 30"/>
            <p:cNvSpPr txBox="1"/>
            <p:nvPr/>
          </p:nvSpPr>
          <p:spPr>
            <a:xfrm>
              <a:off x="5317897" y="5206983"/>
              <a:ext cx="542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sp>
          <p:nvSpPr>
            <p:cNvPr id="147" name="文本框 30"/>
            <p:cNvSpPr txBox="1"/>
            <p:nvPr/>
          </p:nvSpPr>
          <p:spPr>
            <a:xfrm>
              <a:off x="6005340" y="4931639"/>
              <a:ext cx="542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sp>
          <p:nvSpPr>
            <p:cNvPr id="148" name="文本框 30"/>
            <p:cNvSpPr txBox="1"/>
            <p:nvPr/>
          </p:nvSpPr>
          <p:spPr>
            <a:xfrm>
              <a:off x="6173135" y="5136342"/>
              <a:ext cx="542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-73693" y="4801813"/>
            <a:ext cx="6823689" cy="4239108"/>
            <a:chOff x="16405" y="637692"/>
            <a:chExt cx="6823689" cy="4239108"/>
          </a:xfrm>
        </p:grpSpPr>
        <p:grpSp>
          <p:nvGrpSpPr>
            <p:cNvPr id="140" name="Group 139"/>
            <p:cNvGrpSpPr/>
            <p:nvPr/>
          </p:nvGrpSpPr>
          <p:grpSpPr>
            <a:xfrm>
              <a:off x="366371" y="961072"/>
              <a:ext cx="6390029" cy="3915728"/>
              <a:chOff x="581684" y="961072"/>
              <a:chExt cx="5609024" cy="3175313"/>
            </a:xfrm>
          </p:grpSpPr>
          <p:pic>
            <p:nvPicPr>
              <p:cNvPr id="154" name="Picture 153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581684" y="2645534"/>
                <a:ext cx="1810579" cy="149085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55" name="Picture 154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sharpenSoften amount="50000"/>
                        </a14:imgEffect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58595" y="2645534"/>
                <a:ext cx="1847795" cy="149085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56" name="Picture 155"/>
              <p:cNvPicPr>
                <a:picLocks noChangeAspect="1"/>
              </p:cNvPicPr>
              <p:nvPr/>
            </p:nvPicPr>
            <p:blipFill rotWithShape="1">
              <a:blip r:embed="rId21" cstate="print">
                <a:extLst>
                  <a:ext uri="{BEBA8EAE-BF5A-486C-A8C5-ECC9F3942E4B}">
                    <a14:imgProps xmlns:a14="http://schemas.microsoft.com/office/drawing/2010/main">
                      <a14:imgLayer r:embed="rId22">
                        <a14:imgEffect>
                          <a14:sharpenSoften amount="50000"/>
                        </a14:imgEffect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0402" b="44506"/>
              <a:stretch/>
            </p:blipFill>
            <p:spPr>
              <a:xfrm>
                <a:off x="2458539" y="961073"/>
                <a:ext cx="1847852" cy="154574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57" name="Picture 156"/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BEBA8EAE-BF5A-486C-A8C5-ECC9F3942E4B}">
                    <a14:imgProps xmlns:a14="http://schemas.microsoft.com/office/drawing/2010/main">
                      <a14:imgLayer r:embed="rId24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73806" y="961072"/>
                <a:ext cx="1804202" cy="154574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58" name="Picture 157"/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sharpenSoften amount="50000"/>
                        </a14:imgEffect>
                        <a14:imgEffect>
                          <a14:brightnessContrast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86506" y="2645533"/>
                <a:ext cx="1804202" cy="149085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grpSp>
            <p:nvGrpSpPr>
              <p:cNvPr id="159" name="Group 158"/>
              <p:cNvGrpSpPr/>
              <p:nvPr/>
            </p:nvGrpSpPr>
            <p:grpSpPr>
              <a:xfrm>
                <a:off x="591895" y="968982"/>
                <a:ext cx="1809493" cy="1537838"/>
                <a:chOff x="889042" y="546880"/>
                <a:chExt cx="1340897" cy="1050502"/>
              </a:xfrm>
            </p:grpSpPr>
            <p:pic>
              <p:nvPicPr>
                <p:cNvPr id="160" name="Picture 159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BEBA8EAE-BF5A-486C-A8C5-ECC9F3942E4B}">
                      <a14:imgProps xmlns:a14="http://schemas.microsoft.com/office/drawing/2010/main">
                        <a14:imgLayer r:embed="rId28">
                          <a14:imgEffect>
                            <a14:sharpenSoften amoun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9042" y="546880"/>
                  <a:ext cx="1340897" cy="1050502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cxnSp>
              <p:nvCxnSpPr>
                <p:cNvPr id="161" name="Straight Connector 160"/>
                <p:cNvCxnSpPr/>
                <p:nvPr/>
              </p:nvCxnSpPr>
              <p:spPr>
                <a:xfrm flipV="1">
                  <a:off x="1830375" y="1486917"/>
                  <a:ext cx="212659" cy="291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49" name="TextBox 148"/>
            <p:cNvSpPr txBox="1"/>
            <p:nvPr/>
          </p:nvSpPr>
          <p:spPr>
            <a:xfrm rot="16200000" flipH="1">
              <a:off x="-665019" y="1534149"/>
              <a:ext cx="1792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Control tumor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 rot="16200000" flipH="1">
              <a:off x="-695386" y="3636270"/>
              <a:ext cx="1792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PIK3CA tumor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 flipH="1">
              <a:off x="1109222" y="637693"/>
              <a:ext cx="1792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CD44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 flipH="1">
              <a:off x="3078201" y="637693"/>
              <a:ext cx="1792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SOX2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 flipH="1">
              <a:off x="5047180" y="637692"/>
              <a:ext cx="1792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BMI1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2" name="Rectangle 161"/>
          <p:cNvSpPr/>
          <p:nvPr/>
        </p:nvSpPr>
        <p:spPr>
          <a:xfrm>
            <a:off x="17632" y="4733213"/>
            <a:ext cx="270274" cy="328780"/>
          </a:xfrm>
          <a:prstGeom prst="rect">
            <a:avLst/>
          </a:prstGeom>
        </p:spPr>
        <p:txBody>
          <a:bodyPr wrap="none" lIns="51280" tIns="25640" rIns="51280" bIns="2564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3" name="Straight Connector 162"/>
          <p:cNvCxnSpPr/>
          <p:nvPr/>
        </p:nvCxnSpPr>
        <p:spPr>
          <a:xfrm flipV="1">
            <a:off x="1343134" y="1004719"/>
            <a:ext cx="266135" cy="3363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flipV="1">
            <a:off x="4226567" y="1029976"/>
            <a:ext cx="266135" cy="3363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042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64568" y="532117"/>
            <a:ext cx="1336438" cy="328780"/>
          </a:xfrm>
          <a:prstGeom prst="rect">
            <a:avLst/>
          </a:prstGeom>
          <a:noFill/>
        </p:spPr>
        <p:txBody>
          <a:bodyPr wrap="square" lIns="51280" tIns="25640" rIns="51280" bIns="25640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S2.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740" y="1157901"/>
            <a:ext cx="2075668" cy="321807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6652" y="1157901"/>
            <a:ext cx="1999496" cy="3218073"/>
          </a:xfrm>
          <a:prstGeom prst="rect">
            <a:avLst/>
          </a:prstGeom>
        </p:spPr>
      </p:pic>
      <p:sp>
        <p:nvSpPr>
          <p:cNvPr id="15" name="文本框 30"/>
          <p:cNvSpPr txBox="1"/>
          <p:nvPr/>
        </p:nvSpPr>
        <p:spPr>
          <a:xfrm>
            <a:off x="2122726" y="1661025"/>
            <a:ext cx="542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16" name="文本框 30"/>
          <p:cNvSpPr txBox="1"/>
          <p:nvPr/>
        </p:nvSpPr>
        <p:spPr>
          <a:xfrm>
            <a:off x="4600199" y="1586596"/>
            <a:ext cx="542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557377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6480" y="114138"/>
            <a:ext cx="1336438" cy="328780"/>
          </a:xfrm>
          <a:prstGeom prst="rect">
            <a:avLst/>
          </a:prstGeom>
          <a:noFill/>
        </p:spPr>
        <p:txBody>
          <a:bodyPr wrap="square" lIns="51280" tIns="25640" rIns="51280" bIns="25640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S3.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410" y="1044870"/>
            <a:ext cx="2458931" cy="1674201"/>
          </a:xfrm>
          <a:prstGeom prst="rect">
            <a:avLst/>
          </a:prstGeom>
        </p:spPr>
      </p:pic>
      <p:pic>
        <p:nvPicPr>
          <p:cNvPr id="4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0914" y="1034034"/>
            <a:ext cx="2458934" cy="1674202"/>
          </a:xfrm>
          <a:prstGeom prst="rect">
            <a:avLst/>
          </a:prstGeom>
        </p:spPr>
      </p:pic>
      <p:pic>
        <p:nvPicPr>
          <p:cNvPr id="5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410" y="2815219"/>
            <a:ext cx="2458931" cy="1674201"/>
          </a:xfrm>
          <a:prstGeom prst="rect">
            <a:avLst/>
          </a:prstGeom>
        </p:spPr>
      </p:pic>
      <p:pic>
        <p:nvPicPr>
          <p:cNvPr id="6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0914" y="2815219"/>
            <a:ext cx="2458934" cy="1674202"/>
          </a:xfrm>
          <a:prstGeom prst="rect">
            <a:avLst/>
          </a:prstGeom>
        </p:spPr>
      </p:pic>
      <p:sp>
        <p:nvSpPr>
          <p:cNvPr id="7" name="文本框 24"/>
          <p:cNvSpPr txBox="1"/>
          <p:nvPr/>
        </p:nvSpPr>
        <p:spPr>
          <a:xfrm>
            <a:off x="1570775" y="699713"/>
            <a:ext cx="84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Arial" pitchFamily="34" charset="0"/>
                <a:cs typeface="Arial" pitchFamily="34" charset="0"/>
              </a:rPr>
              <a:t>SCR</a:t>
            </a:r>
          </a:p>
        </p:txBody>
      </p:sp>
      <p:sp>
        <p:nvSpPr>
          <p:cNvPr id="8" name="TextBox 35"/>
          <p:cNvSpPr txBox="1"/>
          <p:nvPr/>
        </p:nvSpPr>
        <p:spPr>
          <a:xfrm rot="16200000">
            <a:off x="-497835" y="1611458"/>
            <a:ext cx="2053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E-cadherin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b="1" dirty="0" err="1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Dapi</a:t>
            </a:r>
            <a:endParaRPr lang="en-US" b="1" dirty="0">
              <a:solidFill>
                <a:schemeClr val="accent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35"/>
          <p:cNvSpPr txBox="1"/>
          <p:nvPr/>
        </p:nvSpPr>
        <p:spPr>
          <a:xfrm rot="16200000">
            <a:off x="-571085" y="3467653"/>
            <a:ext cx="2203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Vimentin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b="1" dirty="0" err="1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Dapi</a:t>
            </a:r>
            <a:endParaRPr lang="en-US" b="1" dirty="0">
              <a:solidFill>
                <a:schemeClr val="accent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45851" y="680872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Arial" pitchFamily="34" charset="0"/>
                <a:cs typeface="Arial" pitchFamily="34" charset="0"/>
              </a:rPr>
              <a:t>shPIK3CA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449115" y="2550425"/>
            <a:ext cx="60892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9883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288" y="444831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92590" y="3221571"/>
            <a:ext cx="2410368" cy="2400430"/>
            <a:chOff x="3135573" y="701695"/>
            <a:chExt cx="2410367" cy="2400429"/>
          </a:xfrm>
        </p:grpSpPr>
        <p:pic>
          <p:nvPicPr>
            <p:cNvPr id="64" name="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35573" y="1549528"/>
              <a:ext cx="790575" cy="1285875"/>
            </a:xfrm>
            <a:prstGeom prst="rect">
              <a:avLst/>
            </a:prstGeom>
          </p:spPr>
        </p:pic>
        <p:pic>
          <p:nvPicPr>
            <p:cNvPr id="65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8698" y="1540002"/>
              <a:ext cx="800100" cy="1304925"/>
            </a:xfrm>
            <a:prstGeom prst="rect">
              <a:avLst/>
            </a:prstGeom>
          </p:spPr>
        </p:pic>
        <p:sp>
          <p:nvSpPr>
            <p:cNvPr id="66" name="TextBox 5"/>
            <p:cNvSpPr txBox="1"/>
            <p:nvPr/>
          </p:nvSpPr>
          <p:spPr>
            <a:xfrm rot="18682255">
              <a:off x="3199816" y="1228889"/>
              <a:ext cx="4844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latin typeface="Arial" pitchFamily="34" charset="0"/>
                  <a:cs typeface="Arial" pitchFamily="34" charset="0"/>
                </a:rPr>
                <a:t>SCR</a:t>
              </a:r>
            </a:p>
          </p:txBody>
        </p:sp>
        <p:sp>
          <p:nvSpPr>
            <p:cNvPr id="67" name="TextBox 5"/>
            <p:cNvSpPr txBox="1"/>
            <p:nvPr/>
          </p:nvSpPr>
          <p:spPr>
            <a:xfrm rot="18682255">
              <a:off x="3998453" y="1254459"/>
              <a:ext cx="4844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latin typeface="Arial" pitchFamily="34" charset="0"/>
                  <a:cs typeface="Arial" pitchFamily="34" charset="0"/>
                </a:rPr>
                <a:t>SCR</a:t>
              </a:r>
            </a:p>
          </p:txBody>
        </p:sp>
        <p:sp>
          <p:nvSpPr>
            <p:cNvPr id="68" name="TextBox 5"/>
            <p:cNvSpPr txBox="1"/>
            <p:nvPr/>
          </p:nvSpPr>
          <p:spPr>
            <a:xfrm rot="18682255">
              <a:off x="3438174" y="1103473"/>
              <a:ext cx="8849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>
                  <a:latin typeface="Arial" pitchFamily="34" charset="0"/>
                  <a:cs typeface="Arial" pitchFamily="34" charset="0"/>
                </a:rPr>
                <a:t>shPIK3CA</a:t>
              </a:r>
            </a:p>
          </p:txBody>
        </p:sp>
        <p:sp>
          <p:nvSpPr>
            <p:cNvPr id="69" name="TextBox 5"/>
            <p:cNvSpPr txBox="1"/>
            <p:nvPr/>
          </p:nvSpPr>
          <p:spPr>
            <a:xfrm rot="18682255">
              <a:off x="4238615" y="1056202"/>
              <a:ext cx="9706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>
                  <a:latin typeface="Arial" pitchFamily="34" charset="0"/>
                  <a:cs typeface="Arial" pitchFamily="34" charset="0"/>
                </a:rPr>
                <a:t>shPIK3CA</a:t>
              </a:r>
            </a:p>
          </p:txBody>
        </p:sp>
        <p:sp>
          <p:nvSpPr>
            <p:cNvPr id="70" name="TextBox 5"/>
            <p:cNvSpPr txBox="1"/>
            <p:nvPr/>
          </p:nvSpPr>
          <p:spPr>
            <a:xfrm>
              <a:off x="3283578" y="2822756"/>
              <a:ext cx="5068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itchFamily="34" charset="0"/>
                  <a:cs typeface="Arial" pitchFamily="34" charset="0"/>
                </a:rPr>
                <a:t>Fadu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TextBox 5"/>
            <p:cNvSpPr txBox="1"/>
            <p:nvPr/>
          </p:nvSpPr>
          <p:spPr>
            <a:xfrm>
              <a:off x="3910128" y="2840514"/>
              <a:ext cx="86113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UMSCC47</a:t>
              </a:r>
            </a:p>
          </p:txBody>
        </p:sp>
        <p:sp>
          <p:nvSpPr>
            <p:cNvPr id="72" name="TextBox 5"/>
            <p:cNvSpPr txBox="1"/>
            <p:nvPr/>
          </p:nvSpPr>
          <p:spPr>
            <a:xfrm>
              <a:off x="4716869" y="1612508"/>
              <a:ext cx="5806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p110</a:t>
              </a:r>
              <a:r>
                <a:rPr lang="el-GR" sz="1100" dirty="0">
                  <a:latin typeface="Arial" pitchFamily="34" charset="0"/>
                  <a:cs typeface="Arial" pitchFamily="34" charset="0"/>
                </a:rPr>
                <a:t>α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Box 5"/>
            <p:cNvSpPr txBox="1"/>
            <p:nvPr/>
          </p:nvSpPr>
          <p:spPr>
            <a:xfrm>
              <a:off x="4716868" y="1916012"/>
              <a:ext cx="4603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AKT</a:t>
              </a:r>
            </a:p>
          </p:txBody>
        </p:sp>
        <p:sp>
          <p:nvSpPr>
            <p:cNvPr id="74" name="TextBox 5"/>
            <p:cNvSpPr txBox="1"/>
            <p:nvPr/>
          </p:nvSpPr>
          <p:spPr>
            <a:xfrm>
              <a:off x="4716867" y="2221919"/>
              <a:ext cx="8290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pAKT</a:t>
              </a:r>
              <a:r>
                <a:rPr lang="en-US" sz="1100" baseline="30000" dirty="0" smtClean="0">
                  <a:latin typeface="Arial" pitchFamily="34" charset="0"/>
                  <a:cs typeface="Arial" pitchFamily="34" charset="0"/>
                </a:rPr>
                <a:t>ser473</a:t>
              </a:r>
              <a:endParaRPr lang="en-US" sz="11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TextBox 5"/>
            <p:cNvSpPr txBox="1"/>
            <p:nvPr/>
          </p:nvSpPr>
          <p:spPr>
            <a:xfrm>
              <a:off x="4705090" y="2558782"/>
              <a:ext cx="68800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GAPDH</a:t>
              </a:r>
            </a:p>
          </p:txBody>
        </p:sp>
      </p:grpSp>
      <p:sp>
        <p:nvSpPr>
          <p:cNvPr id="76" name="Rectangle 75"/>
          <p:cNvSpPr/>
          <p:nvPr/>
        </p:nvSpPr>
        <p:spPr>
          <a:xfrm>
            <a:off x="59232" y="3158076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8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904" y="6364992"/>
            <a:ext cx="1332018" cy="2306819"/>
          </a:xfrm>
          <a:prstGeom prst="rect">
            <a:avLst/>
          </a:prstGeom>
        </p:spPr>
      </p:pic>
      <p:pic>
        <p:nvPicPr>
          <p:cNvPr id="79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4416" y="6418011"/>
            <a:ext cx="1285972" cy="1949718"/>
          </a:xfrm>
          <a:prstGeom prst="rect">
            <a:avLst/>
          </a:prstGeom>
        </p:spPr>
      </p:pic>
      <p:sp>
        <p:nvSpPr>
          <p:cNvPr id="80" name="TextBox 35"/>
          <p:cNvSpPr txBox="1"/>
          <p:nvPr/>
        </p:nvSpPr>
        <p:spPr>
          <a:xfrm rot="16200000">
            <a:off x="-535918" y="7049953"/>
            <a:ext cx="18224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  <a:cs typeface="Arial" pitchFamily="34" charset="0"/>
              </a:rPr>
              <a:t>Proliferation (x10</a:t>
            </a:r>
            <a:r>
              <a:rPr lang="en-US" sz="1100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cells)</a:t>
            </a:r>
          </a:p>
        </p:txBody>
      </p:sp>
      <p:sp>
        <p:nvSpPr>
          <p:cNvPr id="81" name="TextBox 5"/>
          <p:cNvSpPr txBox="1"/>
          <p:nvPr/>
        </p:nvSpPr>
        <p:spPr>
          <a:xfrm>
            <a:off x="947563" y="6234188"/>
            <a:ext cx="5068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itchFamily="34" charset="0"/>
                <a:cs typeface="Arial" pitchFamily="34" charset="0"/>
              </a:rPr>
              <a:t>Fadu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Box 5"/>
          <p:cNvSpPr txBox="1"/>
          <p:nvPr/>
        </p:nvSpPr>
        <p:spPr>
          <a:xfrm>
            <a:off x="3174297" y="6223684"/>
            <a:ext cx="8611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itchFamily="34" charset="0"/>
                <a:cs typeface="Arial" pitchFamily="34" charset="0"/>
              </a:rPr>
              <a:t>UMSCC47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160521" y="6048679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7332" y="56988"/>
            <a:ext cx="1336438" cy="328780"/>
          </a:xfrm>
          <a:prstGeom prst="rect">
            <a:avLst/>
          </a:prstGeom>
          <a:noFill/>
        </p:spPr>
        <p:txBody>
          <a:bodyPr wrap="square" lIns="51280" tIns="25640" rIns="51280" bIns="25640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S4.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0196" y="429056"/>
            <a:ext cx="3614673" cy="2822205"/>
            <a:chOff x="2470620" y="266974"/>
            <a:chExt cx="3614673" cy="282220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93168" y="266974"/>
              <a:ext cx="3292125" cy="2149026"/>
            </a:xfrm>
            <a:prstGeom prst="rect">
              <a:avLst/>
            </a:prstGeom>
          </p:spPr>
        </p:pic>
        <p:sp>
          <p:nvSpPr>
            <p:cNvPr id="53" name="TextBox 35"/>
            <p:cNvSpPr txBox="1"/>
            <p:nvPr/>
          </p:nvSpPr>
          <p:spPr>
            <a:xfrm rot="16200000">
              <a:off x="1620686" y="1190130"/>
              <a:ext cx="20384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itchFamily="34" charset="0"/>
                  <a:cs typeface="Arial" pitchFamily="34" charset="0"/>
                </a:rPr>
                <a:t>Relative expression</a:t>
              </a:r>
            </a:p>
          </p:txBody>
        </p:sp>
        <p:sp>
          <p:nvSpPr>
            <p:cNvPr id="54" name="TextBox 5"/>
            <p:cNvSpPr txBox="1"/>
            <p:nvPr/>
          </p:nvSpPr>
          <p:spPr>
            <a:xfrm>
              <a:off x="3956346" y="339474"/>
              <a:ext cx="8242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latin typeface="Arial" pitchFamily="34" charset="0"/>
                  <a:cs typeface="Arial" pitchFamily="34" charset="0"/>
                </a:rPr>
                <a:t>PIK3CA</a:t>
              </a:r>
            </a:p>
          </p:txBody>
        </p:sp>
        <p:sp>
          <p:nvSpPr>
            <p:cNvPr id="55" name="TextBox 5"/>
            <p:cNvSpPr txBox="1"/>
            <p:nvPr/>
          </p:nvSpPr>
          <p:spPr>
            <a:xfrm rot="18682255">
              <a:off x="2807821" y="2420854"/>
              <a:ext cx="46198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M4E</a:t>
              </a:r>
            </a:p>
          </p:txBody>
        </p:sp>
        <p:sp>
          <p:nvSpPr>
            <p:cNvPr id="56" name="TextBox 5"/>
            <p:cNvSpPr txBox="1"/>
            <p:nvPr/>
          </p:nvSpPr>
          <p:spPr>
            <a:xfrm rot="18682255">
              <a:off x="3483480" y="2401804"/>
              <a:ext cx="49244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>
                  <a:latin typeface="Arial" pitchFamily="34" charset="0"/>
                  <a:cs typeface="Arial" pitchFamily="34" charset="0"/>
                </a:rPr>
                <a:t>Fadu</a:t>
              </a:r>
              <a:endParaRPr lang="en-US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Box 5"/>
            <p:cNvSpPr txBox="1"/>
            <p:nvPr/>
          </p:nvSpPr>
          <p:spPr>
            <a:xfrm rot="18682255">
              <a:off x="3628484" y="2448920"/>
              <a:ext cx="54534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LNM1</a:t>
              </a:r>
            </a:p>
          </p:txBody>
        </p:sp>
        <p:sp>
          <p:nvSpPr>
            <p:cNvPr id="58" name="TextBox 5"/>
            <p:cNvSpPr txBox="1"/>
            <p:nvPr/>
          </p:nvSpPr>
          <p:spPr>
            <a:xfrm rot="18682255">
              <a:off x="3874664" y="2409442"/>
              <a:ext cx="47000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M4C</a:t>
              </a:r>
            </a:p>
          </p:txBody>
        </p:sp>
        <p:sp>
          <p:nvSpPr>
            <p:cNvPr id="59" name="TextBox 5"/>
            <p:cNvSpPr txBox="1"/>
            <p:nvPr/>
          </p:nvSpPr>
          <p:spPr>
            <a:xfrm rot="18682255">
              <a:off x="3877663" y="2491468"/>
              <a:ext cx="6735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VU1311</a:t>
              </a:r>
            </a:p>
          </p:txBody>
        </p:sp>
        <p:sp>
          <p:nvSpPr>
            <p:cNvPr id="60" name="TextBox 5"/>
            <p:cNvSpPr txBox="1"/>
            <p:nvPr/>
          </p:nvSpPr>
          <p:spPr>
            <a:xfrm rot="18682255">
              <a:off x="4411034" y="2494144"/>
              <a:ext cx="6735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VU1365</a:t>
              </a:r>
            </a:p>
          </p:txBody>
        </p:sp>
        <p:sp>
          <p:nvSpPr>
            <p:cNvPr id="61" name="TextBox 5"/>
            <p:cNvSpPr txBox="1"/>
            <p:nvPr/>
          </p:nvSpPr>
          <p:spPr>
            <a:xfrm rot="18682255">
              <a:off x="5031647" y="2468375"/>
              <a:ext cx="59824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CAL27</a:t>
              </a:r>
            </a:p>
          </p:txBody>
        </p:sp>
        <p:sp>
          <p:nvSpPr>
            <p:cNvPr id="62" name="TextBox 5"/>
            <p:cNvSpPr txBox="1"/>
            <p:nvPr/>
          </p:nvSpPr>
          <p:spPr>
            <a:xfrm rot="18682255">
              <a:off x="5391741" y="2546883"/>
              <a:ext cx="83067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UMSCC47</a:t>
              </a:r>
            </a:p>
          </p:txBody>
        </p:sp>
        <p:sp>
          <p:nvSpPr>
            <p:cNvPr id="83" name="TextBox 5"/>
            <p:cNvSpPr txBox="1"/>
            <p:nvPr/>
          </p:nvSpPr>
          <p:spPr>
            <a:xfrm rot="18682255">
              <a:off x="2926988" y="2444455"/>
              <a:ext cx="54534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SCC1</a:t>
              </a:r>
            </a:p>
          </p:txBody>
        </p:sp>
        <p:sp>
          <p:nvSpPr>
            <p:cNvPr id="86" name="TextBox 5"/>
            <p:cNvSpPr txBox="1"/>
            <p:nvPr/>
          </p:nvSpPr>
          <p:spPr>
            <a:xfrm rot="18682255">
              <a:off x="3216588" y="2388081"/>
              <a:ext cx="42511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10A</a:t>
              </a:r>
            </a:p>
          </p:txBody>
        </p:sp>
        <p:sp>
          <p:nvSpPr>
            <p:cNvPr id="87" name="TextBox 5"/>
            <p:cNvSpPr txBox="1"/>
            <p:nvPr/>
          </p:nvSpPr>
          <p:spPr>
            <a:xfrm rot="18682255">
              <a:off x="3372943" y="2398583"/>
              <a:ext cx="42511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10B</a:t>
              </a:r>
            </a:p>
          </p:txBody>
        </p:sp>
        <p:sp>
          <p:nvSpPr>
            <p:cNvPr id="89" name="TextBox 5"/>
            <p:cNvSpPr txBox="1"/>
            <p:nvPr/>
          </p:nvSpPr>
          <p:spPr>
            <a:xfrm rot="18682255">
              <a:off x="4218505" y="2429261"/>
              <a:ext cx="45557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HN6</a:t>
              </a:r>
            </a:p>
          </p:txBody>
        </p:sp>
        <p:sp>
          <p:nvSpPr>
            <p:cNvPr id="91" name="TextBox 5"/>
            <p:cNvSpPr txBox="1"/>
            <p:nvPr/>
          </p:nvSpPr>
          <p:spPr>
            <a:xfrm rot="18682255">
              <a:off x="4330979" y="2448527"/>
              <a:ext cx="54534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SCC9</a:t>
              </a:r>
            </a:p>
          </p:txBody>
        </p:sp>
        <p:sp>
          <p:nvSpPr>
            <p:cNvPr id="92" name="TextBox 5"/>
            <p:cNvSpPr txBox="1"/>
            <p:nvPr/>
          </p:nvSpPr>
          <p:spPr>
            <a:xfrm rot="18682255">
              <a:off x="4799605" y="2388948"/>
              <a:ext cx="42511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22B</a:t>
              </a:r>
            </a:p>
          </p:txBody>
        </p:sp>
        <p:sp>
          <p:nvSpPr>
            <p:cNvPr id="93" name="TextBox 5"/>
            <p:cNvSpPr txBox="1"/>
            <p:nvPr/>
          </p:nvSpPr>
          <p:spPr>
            <a:xfrm rot="18682255">
              <a:off x="5018436" y="2388081"/>
              <a:ext cx="36420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TU</a:t>
              </a:r>
            </a:p>
          </p:txBody>
        </p:sp>
        <p:sp>
          <p:nvSpPr>
            <p:cNvPr id="95" name="TextBox 5"/>
            <p:cNvSpPr txBox="1"/>
            <p:nvPr/>
          </p:nvSpPr>
          <p:spPr>
            <a:xfrm rot="18682255">
              <a:off x="5350293" y="2399342"/>
              <a:ext cx="42511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22A</a:t>
              </a:r>
            </a:p>
          </p:txBody>
        </p:sp>
        <p:sp>
          <p:nvSpPr>
            <p:cNvPr id="104" name="TextBox 5"/>
            <p:cNvSpPr txBox="1"/>
            <p:nvPr/>
          </p:nvSpPr>
          <p:spPr>
            <a:xfrm rot="18682255">
              <a:off x="5414780" y="2446876"/>
              <a:ext cx="54534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SCC2</a:t>
              </a:r>
            </a:p>
          </p:txBody>
        </p:sp>
      </p:grpSp>
      <p:sp>
        <p:nvSpPr>
          <p:cNvPr id="3" name="Right Bracket 2"/>
          <p:cNvSpPr/>
          <p:nvPr/>
        </p:nvSpPr>
        <p:spPr>
          <a:xfrm>
            <a:off x="1808488" y="6713532"/>
            <a:ext cx="186847" cy="804869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ight Bracket 104"/>
          <p:cNvSpPr/>
          <p:nvPr/>
        </p:nvSpPr>
        <p:spPr>
          <a:xfrm>
            <a:off x="4065874" y="6643255"/>
            <a:ext cx="161317" cy="701512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文本框 30"/>
          <p:cNvSpPr txBox="1"/>
          <p:nvPr/>
        </p:nvSpPr>
        <p:spPr>
          <a:xfrm>
            <a:off x="1944184" y="6950020"/>
            <a:ext cx="542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110" name="文本框 30"/>
          <p:cNvSpPr txBox="1"/>
          <p:nvPr/>
        </p:nvSpPr>
        <p:spPr>
          <a:xfrm>
            <a:off x="4164174" y="6863835"/>
            <a:ext cx="542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14481" y="3783819"/>
            <a:ext cx="3635918" cy="177860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92653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Box 117"/>
          <p:cNvSpPr txBox="1"/>
          <p:nvPr/>
        </p:nvSpPr>
        <p:spPr>
          <a:xfrm>
            <a:off x="97332" y="56988"/>
            <a:ext cx="1336438" cy="328780"/>
          </a:xfrm>
          <a:prstGeom prst="rect">
            <a:avLst/>
          </a:prstGeom>
          <a:noFill/>
        </p:spPr>
        <p:txBody>
          <a:bodyPr wrap="square" lIns="51280" tIns="25640" rIns="51280" bIns="25640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S5.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64020" y="646256"/>
            <a:ext cx="6456147" cy="7125087"/>
            <a:chOff x="-7443" y="460519"/>
            <a:chExt cx="6456147" cy="7125087"/>
          </a:xfrm>
        </p:grpSpPr>
        <p:pic>
          <p:nvPicPr>
            <p:cNvPr id="121" name="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9906" y="774004"/>
              <a:ext cx="831120" cy="1288714"/>
            </a:xfrm>
            <a:prstGeom prst="rect">
              <a:avLst/>
            </a:prstGeom>
          </p:spPr>
        </p:pic>
        <p:pic>
          <p:nvPicPr>
            <p:cNvPr id="122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0278" y="768259"/>
              <a:ext cx="806434" cy="1288714"/>
            </a:xfrm>
            <a:prstGeom prst="rect">
              <a:avLst/>
            </a:prstGeom>
          </p:spPr>
        </p:pic>
        <p:pic>
          <p:nvPicPr>
            <p:cNvPr id="124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80844" y="774004"/>
              <a:ext cx="806434" cy="1288714"/>
            </a:xfrm>
            <a:prstGeom prst="rect">
              <a:avLst/>
            </a:prstGeom>
          </p:spPr>
        </p:pic>
        <p:pic>
          <p:nvPicPr>
            <p:cNvPr id="125" name="图片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76727" y="769378"/>
              <a:ext cx="789976" cy="1288714"/>
            </a:xfrm>
            <a:prstGeom prst="rect">
              <a:avLst/>
            </a:prstGeom>
          </p:spPr>
        </p:pic>
        <p:sp>
          <p:nvSpPr>
            <p:cNvPr id="128" name="TextBox 5"/>
            <p:cNvSpPr txBox="1"/>
            <p:nvPr/>
          </p:nvSpPr>
          <p:spPr>
            <a:xfrm>
              <a:off x="939930" y="608409"/>
              <a:ext cx="53569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i="1" dirty="0">
                  <a:latin typeface="Arial" pitchFamily="34" charset="0"/>
                  <a:cs typeface="Arial" pitchFamily="34" charset="0"/>
                </a:rPr>
                <a:t>PIK3CA             PIK3CB </a:t>
              </a:r>
              <a:r>
                <a:rPr lang="en-US" sz="900" i="1" dirty="0" smtClean="0">
                  <a:latin typeface="Arial" pitchFamily="34" charset="0"/>
                  <a:cs typeface="Arial" pitchFamily="34" charset="0"/>
                </a:rPr>
                <a:t>	PIK3R1            PIK3R2</a:t>
              </a:r>
              <a:endParaRPr lang="en-US" sz="9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TextBox 35"/>
            <p:cNvSpPr txBox="1"/>
            <p:nvPr/>
          </p:nvSpPr>
          <p:spPr>
            <a:xfrm rot="16200000">
              <a:off x="-123222" y="1281811"/>
              <a:ext cx="142179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itchFamily="34" charset="0"/>
                  <a:cs typeface="Arial" pitchFamily="34" charset="0"/>
                </a:rPr>
                <a:t>Relative expression </a:t>
              </a:r>
            </a:p>
          </p:txBody>
        </p:sp>
        <p:grpSp>
          <p:nvGrpSpPr>
            <p:cNvPr id="170" name="Group 169"/>
            <p:cNvGrpSpPr/>
            <p:nvPr/>
          </p:nvGrpSpPr>
          <p:grpSpPr>
            <a:xfrm>
              <a:off x="791042" y="1667355"/>
              <a:ext cx="728846" cy="973115"/>
              <a:chOff x="2759184" y="1992950"/>
              <a:chExt cx="728846" cy="973115"/>
            </a:xfrm>
          </p:grpSpPr>
          <p:sp>
            <p:nvSpPr>
              <p:cNvPr id="171" name="文本框 133"/>
              <p:cNvSpPr txBox="1"/>
              <p:nvPr/>
            </p:nvSpPr>
            <p:spPr>
              <a:xfrm rot="18239338">
                <a:off x="2416799" y="2384943"/>
                <a:ext cx="91560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CUCON-1</a:t>
                </a:r>
              </a:p>
            </p:txBody>
          </p:sp>
          <p:sp>
            <p:nvSpPr>
              <p:cNvPr id="172" name="文本框 133"/>
              <p:cNvSpPr txBox="1"/>
              <p:nvPr/>
            </p:nvSpPr>
            <p:spPr>
              <a:xfrm rot="18239338">
                <a:off x="2568727" y="2392848"/>
                <a:ext cx="91560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CUCON-2</a:t>
                </a:r>
              </a:p>
            </p:txBody>
          </p:sp>
          <p:sp>
            <p:nvSpPr>
              <p:cNvPr id="173" name="文本框 133"/>
              <p:cNvSpPr txBox="1"/>
              <p:nvPr/>
            </p:nvSpPr>
            <p:spPr>
              <a:xfrm rot="18239338">
                <a:off x="2767352" y="2335335"/>
                <a:ext cx="91560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CU110-1</a:t>
                </a:r>
              </a:p>
            </p:txBody>
          </p:sp>
          <p:sp>
            <p:nvSpPr>
              <p:cNvPr id="174" name="文本框 133"/>
              <p:cNvSpPr txBox="1"/>
              <p:nvPr/>
            </p:nvSpPr>
            <p:spPr>
              <a:xfrm rot="18239338">
                <a:off x="2914812" y="2354374"/>
                <a:ext cx="91560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CU110-2</a:t>
                </a:r>
              </a:p>
            </p:txBody>
          </p:sp>
        </p:grpSp>
        <p:grpSp>
          <p:nvGrpSpPr>
            <p:cNvPr id="175" name="Group 174"/>
            <p:cNvGrpSpPr/>
            <p:nvPr/>
          </p:nvGrpSpPr>
          <p:grpSpPr>
            <a:xfrm>
              <a:off x="1612060" y="1681051"/>
              <a:ext cx="728846" cy="973115"/>
              <a:chOff x="2759184" y="1992950"/>
              <a:chExt cx="728846" cy="973115"/>
            </a:xfrm>
          </p:grpSpPr>
          <p:sp>
            <p:nvSpPr>
              <p:cNvPr id="176" name="文本框 133"/>
              <p:cNvSpPr txBox="1"/>
              <p:nvPr/>
            </p:nvSpPr>
            <p:spPr>
              <a:xfrm rot="18239338">
                <a:off x="2416799" y="2384943"/>
                <a:ext cx="91560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CUCON-1</a:t>
                </a:r>
              </a:p>
            </p:txBody>
          </p:sp>
          <p:sp>
            <p:nvSpPr>
              <p:cNvPr id="177" name="文本框 133"/>
              <p:cNvSpPr txBox="1"/>
              <p:nvPr/>
            </p:nvSpPr>
            <p:spPr>
              <a:xfrm rot="18239338">
                <a:off x="2568727" y="2392848"/>
                <a:ext cx="91560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CUCON-2</a:t>
                </a:r>
              </a:p>
            </p:txBody>
          </p:sp>
          <p:sp>
            <p:nvSpPr>
              <p:cNvPr id="178" name="文本框 133"/>
              <p:cNvSpPr txBox="1"/>
              <p:nvPr/>
            </p:nvSpPr>
            <p:spPr>
              <a:xfrm rot="18239338">
                <a:off x="2767352" y="2335335"/>
                <a:ext cx="91560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CU110-1</a:t>
                </a:r>
              </a:p>
            </p:txBody>
          </p:sp>
          <p:sp>
            <p:nvSpPr>
              <p:cNvPr id="179" name="文本框 133"/>
              <p:cNvSpPr txBox="1"/>
              <p:nvPr/>
            </p:nvSpPr>
            <p:spPr>
              <a:xfrm rot="18239338">
                <a:off x="2914812" y="2354374"/>
                <a:ext cx="91560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CU110-2</a:t>
                </a: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2605950" y="1681051"/>
              <a:ext cx="728846" cy="973115"/>
              <a:chOff x="2759184" y="1992950"/>
              <a:chExt cx="728846" cy="973115"/>
            </a:xfrm>
          </p:grpSpPr>
          <p:sp>
            <p:nvSpPr>
              <p:cNvPr id="186" name="文本框 133"/>
              <p:cNvSpPr txBox="1"/>
              <p:nvPr/>
            </p:nvSpPr>
            <p:spPr>
              <a:xfrm rot="18239338">
                <a:off x="2416799" y="2384943"/>
                <a:ext cx="91560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CUCON-1</a:t>
                </a:r>
              </a:p>
            </p:txBody>
          </p:sp>
          <p:sp>
            <p:nvSpPr>
              <p:cNvPr id="187" name="文本框 133"/>
              <p:cNvSpPr txBox="1"/>
              <p:nvPr/>
            </p:nvSpPr>
            <p:spPr>
              <a:xfrm rot="18239338">
                <a:off x="2568727" y="2392848"/>
                <a:ext cx="91560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CUCON-2</a:t>
                </a:r>
              </a:p>
            </p:txBody>
          </p:sp>
          <p:sp>
            <p:nvSpPr>
              <p:cNvPr id="188" name="文本框 133"/>
              <p:cNvSpPr txBox="1"/>
              <p:nvPr/>
            </p:nvSpPr>
            <p:spPr>
              <a:xfrm rot="18239338">
                <a:off x="2767352" y="2335335"/>
                <a:ext cx="91560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CU110-1</a:t>
                </a:r>
              </a:p>
            </p:txBody>
          </p:sp>
          <p:sp>
            <p:nvSpPr>
              <p:cNvPr id="189" name="文本框 133"/>
              <p:cNvSpPr txBox="1"/>
              <p:nvPr/>
            </p:nvSpPr>
            <p:spPr>
              <a:xfrm rot="18239338">
                <a:off x="2914812" y="2354374"/>
                <a:ext cx="91560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CU110-2</a:t>
                </a:r>
              </a:p>
            </p:txBody>
          </p:sp>
        </p:grpSp>
        <p:grpSp>
          <p:nvGrpSpPr>
            <p:cNvPr id="190" name="Group 189"/>
            <p:cNvGrpSpPr/>
            <p:nvPr/>
          </p:nvGrpSpPr>
          <p:grpSpPr>
            <a:xfrm>
              <a:off x="3413846" y="1674512"/>
              <a:ext cx="728846" cy="973115"/>
              <a:chOff x="2759184" y="1992950"/>
              <a:chExt cx="728846" cy="973115"/>
            </a:xfrm>
          </p:grpSpPr>
          <p:sp>
            <p:nvSpPr>
              <p:cNvPr id="191" name="文本框 133"/>
              <p:cNvSpPr txBox="1"/>
              <p:nvPr/>
            </p:nvSpPr>
            <p:spPr>
              <a:xfrm rot="18239338">
                <a:off x="2416799" y="2384943"/>
                <a:ext cx="91560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CUCON-1</a:t>
                </a:r>
              </a:p>
            </p:txBody>
          </p:sp>
          <p:sp>
            <p:nvSpPr>
              <p:cNvPr id="192" name="文本框 133"/>
              <p:cNvSpPr txBox="1"/>
              <p:nvPr/>
            </p:nvSpPr>
            <p:spPr>
              <a:xfrm rot="18239338">
                <a:off x="2568727" y="2392848"/>
                <a:ext cx="91560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CUCON-2</a:t>
                </a:r>
              </a:p>
            </p:txBody>
          </p:sp>
          <p:sp>
            <p:nvSpPr>
              <p:cNvPr id="193" name="文本框 133"/>
              <p:cNvSpPr txBox="1"/>
              <p:nvPr/>
            </p:nvSpPr>
            <p:spPr>
              <a:xfrm rot="18239338">
                <a:off x="2767352" y="2335335"/>
                <a:ext cx="91560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CU110-1</a:t>
                </a:r>
              </a:p>
            </p:txBody>
          </p:sp>
          <p:sp>
            <p:nvSpPr>
              <p:cNvPr id="194" name="文本框 133"/>
              <p:cNvSpPr txBox="1"/>
              <p:nvPr/>
            </p:nvSpPr>
            <p:spPr>
              <a:xfrm rot="18239338">
                <a:off x="2914812" y="2354374"/>
                <a:ext cx="91560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CU110-2</a:t>
                </a:r>
              </a:p>
            </p:txBody>
          </p:sp>
        </p:grpSp>
        <p:sp>
          <p:nvSpPr>
            <p:cNvPr id="226" name="TextBox 5"/>
            <p:cNvSpPr txBox="1"/>
            <p:nvPr/>
          </p:nvSpPr>
          <p:spPr>
            <a:xfrm rot="18682255">
              <a:off x="2291779" y="3334786"/>
              <a:ext cx="5609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>
                  <a:latin typeface="Arial" pitchFamily="34" charset="0"/>
                  <a:cs typeface="Arial" pitchFamily="34" charset="0"/>
                </a:rPr>
                <a:t>SCR</a:t>
              </a:r>
            </a:p>
          </p:txBody>
        </p:sp>
        <p:sp>
          <p:nvSpPr>
            <p:cNvPr id="227" name="TextBox 5"/>
            <p:cNvSpPr txBox="1"/>
            <p:nvPr/>
          </p:nvSpPr>
          <p:spPr>
            <a:xfrm rot="18682255">
              <a:off x="2561198" y="3156215"/>
              <a:ext cx="95081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>
                  <a:latin typeface="Arial" pitchFamily="34" charset="0"/>
                  <a:cs typeface="Arial" pitchFamily="34" charset="0"/>
                </a:rPr>
                <a:t>shPIK3R1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201081" y="3617639"/>
              <a:ext cx="1372113" cy="1069646"/>
              <a:chOff x="5655481" y="3446189"/>
              <a:chExt cx="1372113" cy="1069646"/>
            </a:xfrm>
          </p:grpSpPr>
          <p:pic>
            <p:nvPicPr>
              <p:cNvPr id="225" name="图片 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55481" y="3446189"/>
                <a:ext cx="789445" cy="1069646"/>
              </a:xfrm>
              <a:prstGeom prst="rect">
                <a:avLst/>
              </a:prstGeom>
            </p:spPr>
          </p:pic>
          <p:sp>
            <p:nvSpPr>
              <p:cNvPr id="228" name="TextBox 5"/>
              <p:cNvSpPr txBox="1"/>
              <p:nvPr/>
            </p:nvSpPr>
            <p:spPr>
              <a:xfrm>
                <a:off x="6336489" y="3578366"/>
                <a:ext cx="50206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Arial" pitchFamily="34" charset="0"/>
                    <a:cs typeface="Arial" pitchFamily="34" charset="0"/>
                  </a:rPr>
                  <a:t>p85</a:t>
                </a:r>
                <a:r>
                  <a:rPr lang="el-GR" sz="1100" dirty="0">
                    <a:latin typeface="Arial" pitchFamily="34" charset="0"/>
                    <a:cs typeface="Arial" pitchFamily="34" charset="0"/>
                  </a:rPr>
                  <a:t>α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" name="TextBox 5"/>
              <p:cNvSpPr txBox="1"/>
              <p:nvPr/>
            </p:nvSpPr>
            <p:spPr>
              <a:xfrm>
                <a:off x="6339585" y="4071711"/>
                <a:ext cx="68800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Arial" pitchFamily="34" charset="0"/>
                    <a:cs typeface="Arial" pitchFamily="34" charset="0"/>
                  </a:rPr>
                  <a:t>GAPDH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51061" y="5623890"/>
              <a:ext cx="2766790" cy="1344459"/>
              <a:chOff x="4178687" y="5524160"/>
              <a:chExt cx="2766790" cy="1344459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4178687" y="5524160"/>
                <a:ext cx="1425105" cy="1344459"/>
                <a:chOff x="4292987" y="5524160"/>
                <a:chExt cx="1425105" cy="1344459"/>
              </a:xfrm>
            </p:grpSpPr>
            <p:pic>
              <p:nvPicPr>
                <p:cNvPr id="231" name="图片 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292987" y="6202559"/>
                  <a:ext cx="778694" cy="666060"/>
                </a:xfrm>
                <a:prstGeom prst="rect">
                  <a:avLst/>
                </a:prstGeom>
              </p:spPr>
            </p:pic>
            <p:sp>
              <p:nvSpPr>
                <p:cNvPr id="233" name="文本框 49"/>
                <p:cNvSpPr txBox="1"/>
                <p:nvPr/>
              </p:nvSpPr>
              <p:spPr>
                <a:xfrm rot="18598409">
                  <a:off x="4378514" y="5892338"/>
                  <a:ext cx="56954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i="1" dirty="0">
                      <a:latin typeface="Arial" pitchFamily="34" charset="0"/>
                      <a:cs typeface="Arial" pitchFamily="34" charset="0"/>
                    </a:rPr>
                    <a:t>SCR</a:t>
                  </a:r>
                </a:p>
              </p:txBody>
            </p:sp>
            <p:sp>
              <p:nvSpPr>
                <p:cNvPr id="234" name="文本框 50"/>
                <p:cNvSpPr txBox="1"/>
                <p:nvPr/>
              </p:nvSpPr>
              <p:spPr>
                <a:xfrm rot="18598409">
                  <a:off x="4605589" y="5791587"/>
                  <a:ext cx="79646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i="1" dirty="0">
                      <a:latin typeface="Arial" pitchFamily="34" charset="0"/>
                      <a:cs typeface="Arial" pitchFamily="34" charset="0"/>
                    </a:rPr>
                    <a:t>shAKT1</a:t>
                  </a:r>
                </a:p>
              </p:txBody>
            </p:sp>
            <p:sp>
              <p:nvSpPr>
                <p:cNvPr id="237" name="TextBox 5"/>
                <p:cNvSpPr txBox="1"/>
                <p:nvPr/>
              </p:nvSpPr>
              <p:spPr>
                <a:xfrm>
                  <a:off x="5034602" y="6282975"/>
                  <a:ext cx="53893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latin typeface="Arial" pitchFamily="34" charset="0"/>
                      <a:cs typeface="Arial" pitchFamily="34" charset="0"/>
                    </a:rPr>
                    <a:t>AKT1</a:t>
                  </a:r>
                </a:p>
              </p:txBody>
            </p:sp>
            <p:sp>
              <p:nvSpPr>
                <p:cNvPr id="238" name="TextBox 5"/>
                <p:cNvSpPr txBox="1"/>
                <p:nvPr/>
              </p:nvSpPr>
              <p:spPr>
                <a:xfrm>
                  <a:off x="5030083" y="6560678"/>
                  <a:ext cx="688009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latin typeface="Arial" pitchFamily="34" charset="0"/>
                      <a:cs typeface="Arial" pitchFamily="34" charset="0"/>
                    </a:rPr>
                    <a:t>GAPDH</a:t>
                  </a:r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5530680" y="5553145"/>
                <a:ext cx="1414797" cy="1279461"/>
                <a:chOff x="5673555" y="5553145"/>
                <a:chExt cx="1414797" cy="1279461"/>
              </a:xfrm>
            </p:grpSpPr>
            <p:pic>
              <p:nvPicPr>
                <p:cNvPr id="232" name="图片 6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673555" y="6191125"/>
                  <a:ext cx="791076" cy="641481"/>
                </a:xfrm>
                <a:prstGeom prst="rect">
                  <a:avLst/>
                </a:prstGeom>
              </p:spPr>
            </p:pic>
            <p:sp>
              <p:nvSpPr>
                <p:cNvPr id="235" name="文本框 51"/>
                <p:cNvSpPr txBox="1"/>
                <p:nvPr/>
              </p:nvSpPr>
              <p:spPr>
                <a:xfrm rot="18598409">
                  <a:off x="5729547" y="5883350"/>
                  <a:ext cx="56954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i="1" dirty="0">
                      <a:latin typeface="Arial" pitchFamily="34" charset="0"/>
                      <a:cs typeface="Arial" pitchFamily="34" charset="0"/>
                    </a:rPr>
                    <a:t>SCR</a:t>
                  </a:r>
                </a:p>
              </p:txBody>
            </p:sp>
            <p:sp>
              <p:nvSpPr>
                <p:cNvPr id="236" name="文本框 52"/>
                <p:cNvSpPr txBox="1"/>
                <p:nvPr/>
              </p:nvSpPr>
              <p:spPr>
                <a:xfrm rot="18598409">
                  <a:off x="6035182" y="5804163"/>
                  <a:ext cx="763645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i="1" dirty="0">
                      <a:latin typeface="Arial" pitchFamily="34" charset="0"/>
                      <a:cs typeface="Arial" pitchFamily="34" charset="0"/>
                    </a:rPr>
                    <a:t>shAKT2</a:t>
                  </a:r>
                </a:p>
              </p:txBody>
            </p:sp>
            <p:sp>
              <p:nvSpPr>
                <p:cNvPr id="239" name="TextBox 5"/>
                <p:cNvSpPr txBox="1"/>
                <p:nvPr/>
              </p:nvSpPr>
              <p:spPr>
                <a:xfrm>
                  <a:off x="6415086" y="6217591"/>
                  <a:ext cx="53893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latin typeface="Arial" pitchFamily="34" charset="0"/>
                      <a:cs typeface="Arial" pitchFamily="34" charset="0"/>
                    </a:rPr>
                    <a:t>AKT2</a:t>
                  </a:r>
                </a:p>
              </p:txBody>
            </p:sp>
            <p:sp>
              <p:nvSpPr>
                <p:cNvPr id="240" name="TextBox 5"/>
                <p:cNvSpPr txBox="1"/>
                <p:nvPr/>
              </p:nvSpPr>
              <p:spPr>
                <a:xfrm>
                  <a:off x="6400343" y="6539830"/>
                  <a:ext cx="688009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latin typeface="Arial" pitchFamily="34" charset="0"/>
                      <a:cs typeface="Arial" pitchFamily="34" charset="0"/>
                    </a:rPr>
                    <a:t>GAPDH</a:t>
                  </a:r>
                </a:p>
              </p:txBody>
            </p:sp>
          </p:grpSp>
        </p:grpSp>
        <p:sp>
          <p:nvSpPr>
            <p:cNvPr id="245" name="矩形 118"/>
            <p:cNvSpPr/>
            <p:nvPr/>
          </p:nvSpPr>
          <p:spPr>
            <a:xfrm>
              <a:off x="34697" y="460519"/>
              <a:ext cx="520522" cy="3458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sp>
          <p:nvSpPr>
            <p:cNvPr id="246" name="矩形 118"/>
            <p:cNvSpPr/>
            <p:nvPr/>
          </p:nvSpPr>
          <p:spPr>
            <a:xfrm>
              <a:off x="3787479" y="2785619"/>
              <a:ext cx="520522" cy="3458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Arial" pitchFamily="34" charset="0"/>
                  <a:cs typeface="Arial" pitchFamily="34" charset="0"/>
                </a:rPr>
                <a:t>D</a:t>
              </a:r>
            </a:p>
          </p:txBody>
        </p:sp>
        <p:sp>
          <p:nvSpPr>
            <p:cNvPr id="247" name="矩形 118"/>
            <p:cNvSpPr/>
            <p:nvPr/>
          </p:nvSpPr>
          <p:spPr>
            <a:xfrm>
              <a:off x="31161" y="2733388"/>
              <a:ext cx="520522" cy="3458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  <p:sp>
          <p:nvSpPr>
            <p:cNvPr id="248" name="矩形 118"/>
            <p:cNvSpPr/>
            <p:nvPr/>
          </p:nvSpPr>
          <p:spPr>
            <a:xfrm>
              <a:off x="2030149" y="2742999"/>
              <a:ext cx="520522" cy="3458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Arial" pitchFamily="34" charset="0"/>
                  <a:cs typeface="Arial" pitchFamily="34" charset="0"/>
                </a:rPr>
                <a:t>C</a:t>
              </a:r>
            </a:p>
          </p:txBody>
        </p:sp>
        <p:sp>
          <p:nvSpPr>
            <p:cNvPr id="249" name="矩形 118"/>
            <p:cNvSpPr/>
            <p:nvPr/>
          </p:nvSpPr>
          <p:spPr>
            <a:xfrm>
              <a:off x="-7443" y="5183702"/>
              <a:ext cx="520522" cy="3458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Arial" pitchFamily="34" charset="0"/>
                  <a:cs typeface="Arial" pitchFamily="34" charset="0"/>
                </a:rPr>
                <a:t>E</a:t>
              </a: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3834517" y="3051878"/>
              <a:ext cx="2614187" cy="2097787"/>
              <a:chOff x="277571" y="3044857"/>
              <a:chExt cx="2614187" cy="2097787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10508" y="3173552"/>
                <a:ext cx="2381250" cy="1362075"/>
              </a:xfrm>
              <a:prstGeom prst="rect">
                <a:avLst/>
              </a:prstGeom>
            </p:spPr>
          </p:pic>
          <p:sp>
            <p:nvSpPr>
              <p:cNvPr id="90" name="TextBox 11"/>
              <p:cNvSpPr txBox="1"/>
              <p:nvPr/>
            </p:nvSpPr>
            <p:spPr>
              <a:xfrm rot="16200000">
                <a:off x="-365916" y="3688344"/>
                <a:ext cx="1519911" cy="232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Arial" pitchFamily="34" charset="0"/>
                    <a:cs typeface="Arial" pitchFamily="34" charset="0"/>
                  </a:rPr>
                  <a:t>Relative expression </a:t>
                </a:r>
              </a:p>
            </p:txBody>
          </p:sp>
          <p:sp>
            <p:nvSpPr>
              <p:cNvPr id="91" name="TextBox 5"/>
              <p:cNvSpPr txBox="1"/>
              <p:nvPr/>
            </p:nvSpPr>
            <p:spPr>
              <a:xfrm rot="18682255">
                <a:off x="1115738" y="4576859"/>
                <a:ext cx="518091" cy="219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Zeb-1</a:t>
                </a:r>
              </a:p>
            </p:txBody>
          </p:sp>
          <p:sp>
            <p:nvSpPr>
              <p:cNvPr id="92" name="TextBox 5"/>
              <p:cNvSpPr txBox="1"/>
              <p:nvPr/>
            </p:nvSpPr>
            <p:spPr>
              <a:xfrm rot="18682255">
                <a:off x="1389209" y="4593665"/>
                <a:ext cx="518091" cy="219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Zeb-2</a:t>
                </a:r>
              </a:p>
            </p:txBody>
          </p:sp>
          <p:sp>
            <p:nvSpPr>
              <p:cNvPr id="93" name="TextBox 5"/>
              <p:cNvSpPr txBox="1"/>
              <p:nvPr/>
            </p:nvSpPr>
            <p:spPr>
              <a:xfrm rot="18682255">
                <a:off x="1646811" y="4598107"/>
                <a:ext cx="598241" cy="219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Twist-1</a:t>
                </a:r>
              </a:p>
            </p:txBody>
          </p:sp>
          <p:sp>
            <p:nvSpPr>
              <p:cNvPr id="94" name="TextBox 5"/>
              <p:cNvSpPr txBox="1"/>
              <p:nvPr/>
            </p:nvSpPr>
            <p:spPr>
              <a:xfrm rot="18682255">
                <a:off x="1944197" y="4606696"/>
                <a:ext cx="598241" cy="219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Twist-2</a:t>
                </a:r>
              </a:p>
            </p:txBody>
          </p:sp>
          <p:sp>
            <p:nvSpPr>
              <p:cNvPr id="95" name="TextBox 5"/>
              <p:cNvSpPr txBox="1"/>
              <p:nvPr/>
            </p:nvSpPr>
            <p:spPr>
              <a:xfrm rot="18682255">
                <a:off x="2273362" y="4584221"/>
                <a:ext cx="582211" cy="219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Snail-1</a:t>
                </a:r>
              </a:p>
            </p:txBody>
          </p:sp>
          <p:sp>
            <p:nvSpPr>
              <p:cNvPr id="98" name="TextBox 5"/>
              <p:cNvSpPr txBox="1"/>
              <p:nvPr/>
            </p:nvSpPr>
            <p:spPr>
              <a:xfrm rot="18682255">
                <a:off x="291126" y="4632115"/>
                <a:ext cx="801823" cy="219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E-cadherin</a:t>
                </a:r>
              </a:p>
            </p:txBody>
          </p:sp>
          <p:sp>
            <p:nvSpPr>
              <p:cNvPr id="99" name="TextBox 5"/>
              <p:cNvSpPr txBox="1"/>
              <p:nvPr/>
            </p:nvSpPr>
            <p:spPr>
              <a:xfrm rot="18682255">
                <a:off x="698189" y="4605214"/>
                <a:ext cx="681597" cy="219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Vimentin</a:t>
                </a: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101206" y="2948804"/>
              <a:ext cx="2270349" cy="2138107"/>
              <a:chOff x="3921524" y="2709851"/>
              <a:chExt cx="2270349" cy="2138107"/>
            </a:xfrm>
          </p:grpSpPr>
          <p:pic>
            <p:nvPicPr>
              <p:cNvPr id="216" name="图片 1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269001" y="2712619"/>
                <a:ext cx="1085773" cy="1795786"/>
              </a:xfrm>
              <a:prstGeom prst="rect">
                <a:avLst/>
              </a:prstGeom>
            </p:spPr>
          </p:pic>
          <p:sp>
            <p:nvSpPr>
              <p:cNvPr id="219" name="文本框 20"/>
              <p:cNvSpPr txBox="1"/>
              <p:nvPr/>
            </p:nvSpPr>
            <p:spPr>
              <a:xfrm>
                <a:off x="4517678" y="4586348"/>
                <a:ext cx="167419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Arial" pitchFamily="34" charset="0"/>
                    <a:cs typeface="Arial" pitchFamily="34" charset="0"/>
                  </a:rPr>
                  <a:t>Non sphere-forming   </a:t>
                </a:r>
              </a:p>
            </p:txBody>
          </p:sp>
          <p:sp>
            <p:nvSpPr>
              <p:cNvPr id="221" name="文本框 19"/>
              <p:cNvSpPr txBox="1"/>
              <p:nvPr/>
            </p:nvSpPr>
            <p:spPr>
              <a:xfrm>
                <a:off x="4515054" y="4399971"/>
                <a:ext cx="1249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Arial" pitchFamily="34" charset="0"/>
                    <a:cs typeface="Arial" pitchFamily="34" charset="0"/>
                  </a:rPr>
                  <a:t>Sphere-forming  </a:t>
                </a:r>
              </a:p>
            </p:txBody>
          </p:sp>
          <p:sp>
            <p:nvSpPr>
              <p:cNvPr id="222" name="椭圆 78"/>
              <p:cNvSpPr/>
              <p:nvPr/>
            </p:nvSpPr>
            <p:spPr>
              <a:xfrm>
                <a:off x="4495645" y="4479619"/>
                <a:ext cx="95968" cy="87673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223" name="椭圆 79"/>
              <p:cNvSpPr/>
              <p:nvPr/>
            </p:nvSpPr>
            <p:spPr>
              <a:xfrm>
                <a:off x="4495645" y="4671106"/>
                <a:ext cx="95968" cy="8767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31" name="文本框 209"/>
              <p:cNvSpPr txBox="1"/>
              <p:nvPr/>
            </p:nvSpPr>
            <p:spPr>
              <a:xfrm rot="16200000">
                <a:off x="3244476" y="3386899"/>
                <a:ext cx="178498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 pitchFamily="34" charset="0"/>
                    <a:cs typeface="Arial" pitchFamily="34" charset="0"/>
                  </a:rPr>
                  <a:t>Intensity of p85</a:t>
                </a:r>
                <a:r>
                  <a:rPr lang="en-US" sz="1100" dirty="0">
                    <a:latin typeface="Symbol" pitchFamily="18" charset="2"/>
                    <a:cs typeface="Arial" pitchFamily="34" charset="0"/>
                  </a:rPr>
                  <a:t>a</a:t>
                </a:r>
                <a:r>
                  <a:rPr lang="en-US" sz="1100" dirty="0">
                    <a:latin typeface="Arial" pitchFamily="34" charset="0"/>
                    <a:cs typeface="Arial" pitchFamily="34" charset="0"/>
                  </a:rPr>
                  <a:t> normalized by GAPDH </a:t>
                </a:r>
              </a:p>
            </p:txBody>
          </p:sp>
        </p:grpSp>
        <p:sp>
          <p:nvSpPr>
            <p:cNvPr id="132" name="矩形 118"/>
            <p:cNvSpPr/>
            <p:nvPr/>
          </p:nvSpPr>
          <p:spPr>
            <a:xfrm>
              <a:off x="2825994" y="5226729"/>
              <a:ext cx="520522" cy="3458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Arial" pitchFamily="34" charset="0"/>
                  <a:cs typeface="Arial" pitchFamily="34" charset="0"/>
                </a:rPr>
                <a:t>F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4607443" y="3139133"/>
              <a:ext cx="1070829" cy="383767"/>
              <a:chOff x="940398" y="2609558"/>
              <a:chExt cx="1070829" cy="383767"/>
            </a:xfrm>
          </p:grpSpPr>
          <p:sp>
            <p:nvSpPr>
              <p:cNvPr id="100" name="文本框 20"/>
              <p:cNvSpPr txBox="1"/>
              <p:nvPr/>
            </p:nvSpPr>
            <p:spPr>
              <a:xfrm>
                <a:off x="1066434" y="2731715"/>
                <a:ext cx="94479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i="1" dirty="0">
                    <a:latin typeface="Arial" pitchFamily="34" charset="0"/>
                    <a:cs typeface="Arial" pitchFamily="34" charset="0"/>
                  </a:rPr>
                  <a:t>shPIK3R1</a:t>
                </a:r>
                <a:r>
                  <a:rPr lang="en-US" sz="1000" i="1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100" i="1" dirty="0">
                    <a:latin typeface="Arial" pitchFamily="34" charset="0"/>
                    <a:cs typeface="Arial" pitchFamily="34" charset="0"/>
                  </a:rPr>
                  <a:t>  </a:t>
                </a:r>
              </a:p>
            </p:txBody>
          </p:sp>
          <p:sp>
            <p:nvSpPr>
              <p:cNvPr id="101" name="文本框 19"/>
              <p:cNvSpPr txBox="1"/>
              <p:nvPr/>
            </p:nvSpPr>
            <p:spPr>
              <a:xfrm>
                <a:off x="1068223" y="2609558"/>
                <a:ext cx="7778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i="1" dirty="0">
                    <a:latin typeface="Arial" pitchFamily="34" charset="0"/>
                    <a:cs typeface="Arial" pitchFamily="34" charset="0"/>
                  </a:rPr>
                  <a:t>SCR</a:t>
                </a:r>
                <a:r>
                  <a:rPr lang="en-US" sz="1100" i="1" dirty="0">
                    <a:latin typeface="Arial" pitchFamily="34" charset="0"/>
                    <a:cs typeface="Arial" pitchFamily="34" charset="0"/>
                  </a:rPr>
                  <a:t>  </a:t>
                </a: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940398" y="2722477"/>
                <a:ext cx="166956" cy="8137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943722" y="2833650"/>
                <a:ext cx="166956" cy="8137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2965582" y="5537229"/>
              <a:ext cx="3331314" cy="2048377"/>
              <a:chOff x="265262" y="5532862"/>
              <a:chExt cx="3331314" cy="2048377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62851" y="5600151"/>
                <a:ext cx="3133725" cy="1371600"/>
              </a:xfrm>
              <a:prstGeom prst="rect">
                <a:avLst/>
              </a:prstGeom>
            </p:spPr>
          </p:pic>
          <p:sp>
            <p:nvSpPr>
              <p:cNvPr id="107" name="TextBox 11"/>
              <p:cNvSpPr txBox="1"/>
              <p:nvPr/>
            </p:nvSpPr>
            <p:spPr>
              <a:xfrm rot="16200000">
                <a:off x="-343999" y="6145386"/>
                <a:ext cx="148013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Arial" pitchFamily="34" charset="0"/>
                    <a:cs typeface="Arial" pitchFamily="34" charset="0"/>
                  </a:rPr>
                  <a:t>Relative expression </a:t>
                </a:r>
              </a:p>
            </p:txBody>
          </p:sp>
          <p:sp>
            <p:nvSpPr>
              <p:cNvPr id="108" name="TextBox 5"/>
              <p:cNvSpPr txBox="1"/>
              <p:nvPr/>
            </p:nvSpPr>
            <p:spPr>
              <a:xfrm rot="18682255">
                <a:off x="1360771" y="6982911"/>
                <a:ext cx="51809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Zeb-1</a:t>
                </a:r>
              </a:p>
            </p:txBody>
          </p:sp>
          <p:sp>
            <p:nvSpPr>
              <p:cNvPr id="109" name="TextBox 5"/>
              <p:cNvSpPr txBox="1"/>
              <p:nvPr/>
            </p:nvSpPr>
            <p:spPr>
              <a:xfrm rot="18682255">
                <a:off x="1794332" y="6990192"/>
                <a:ext cx="51809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Zeb-2</a:t>
                </a:r>
              </a:p>
            </p:txBody>
          </p:sp>
          <p:sp>
            <p:nvSpPr>
              <p:cNvPr id="110" name="TextBox 5"/>
              <p:cNvSpPr txBox="1"/>
              <p:nvPr/>
            </p:nvSpPr>
            <p:spPr>
              <a:xfrm rot="18682255">
                <a:off x="2133601" y="7013684"/>
                <a:ext cx="59824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Twist-1</a:t>
                </a:r>
              </a:p>
            </p:txBody>
          </p:sp>
          <p:sp>
            <p:nvSpPr>
              <p:cNvPr id="111" name="TextBox 5"/>
              <p:cNvSpPr txBox="1"/>
              <p:nvPr/>
            </p:nvSpPr>
            <p:spPr>
              <a:xfrm rot="18682255">
                <a:off x="2559380" y="7031798"/>
                <a:ext cx="59824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Twist-2</a:t>
                </a:r>
              </a:p>
            </p:txBody>
          </p:sp>
          <p:sp>
            <p:nvSpPr>
              <p:cNvPr id="112" name="TextBox 5"/>
              <p:cNvSpPr txBox="1"/>
              <p:nvPr/>
            </p:nvSpPr>
            <p:spPr>
              <a:xfrm rot="18682255">
                <a:off x="2984363" y="7009323"/>
                <a:ext cx="5822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Snail-1</a:t>
                </a:r>
              </a:p>
            </p:txBody>
          </p:sp>
          <p:sp>
            <p:nvSpPr>
              <p:cNvPr id="114" name="TextBox 5"/>
              <p:cNvSpPr txBox="1"/>
              <p:nvPr/>
            </p:nvSpPr>
            <p:spPr>
              <a:xfrm rot="18682255">
                <a:off x="311844" y="7057217"/>
                <a:ext cx="8018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E-cadherin</a:t>
                </a:r>
              </a:p>
            </p:txBody>
          </p:sp>
          <p:sp>
            <p:nvSpPr>
              <p:cNvPr id="115" name="TextBox 5"/>
              <p:cNvSpPr txBox="1"/>
              <p:nvPr/>
            </p:nvSpPr>
            <p:spPr>
              <a:xfrm rot="18682255">
                <a:off x="798846" y="7030316"/>
                <a:ext cx="68159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Vimentin</a:t>
                </a:r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779526" y="5532862"/>
                <a:ext cx="1070829" cy="485828"/>
                <a:chOff x="-1226965" y="4824458"/>
                <a:chExt cx="1070829" cy="485828"/>
              </a:xfrm>
            </p:grpSpPr>
            <p:sp>
              <p:nvSpPr>
                <p:cNvPr id="136" name="文本框 20"/>
                <p:cNvSpPr txBox="1"/>
                <p:nvPr/>
              </p:nvSpPr>
              <p:spPr>
                <a:xfrm>
                  <a:off x="-1100929" y="4931543"/>
                  <a:ext cx="944793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i="1" dirty="0">
                      <a:latin typeface="Arial" pitchFamily="34" charset="0"/>
                      <a:cs typeface="Arial" pitchFamily="34" charset="0"/>
                    </a:rPr>
                    <a:t>shAKT1</a:t>
                  </a:r>
                  <a:r>
                    <a:rPr lang="en-US" sz="1000" i="1" dirty="0"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100" i="1" dirty="0">
                      <a:latin typeface="Arial" pitchFamily="34" charset="0"/>
                      <a:cs typeface="Arial" pitchFamily="34" charset="0"/>
                    </a:rPr>
                    <a:t>  </a:t>
                  </a:r>
                </a:p>
              </p:txBody>
            </p:sp>
            <p:sp>
              <p:nvSpPr>
                <p:cNvPr id="137" name="文本框 19"/>
                <p:cNvSpPr txBox="1"/>
                <p:nvPr/>
              </p:nvSpPr>
              <p:spPr>
                <a:xfrm>
                  <a:off x="-1099140" y="4824458"/>
                  <a:ext cx="777848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i="1" dirty="0">
                      <a:latin typeface="Arial" pitchFamily="34" charset="0"/>
                      <a:cs typeface="Arial" pitchFamily="34" charset="0"/>
                    </a:rPr>
                    <a:t>SCR</a:t>
                  </a:r>
                  <a:r>
                    <a:rPr lang="en-US" sz="1100" i="1" dirty="0">
                      <a:latin typeface="Arial" pitchFamily="34" charset="0"/>
                      <a:cs typeface="Arial" pitchFamily="34" charset="0"/>
                    </a:rPr>
                    <a:t>  </a:t>
                  </a:r>
                </a:p>
              </p:txBody>
            </p:sp>
            <p:sp>
              <p:nvSpPr>
                <p:cNvPr id="138" name="Rectangle 137"/>
                <p:cNvSpPr/>
                <p:nvPr/>
              </p:nvSpPr>
              <p:spPr>
                <a:xfrm>
                  <a:off x="-1226965" y="4922305"/>
                  <a:ext cx="166956" cy="81375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" name="Rectangle 138"/>
                <p:cNvSpPr/>
                <p:nvPr/>
              </p:nvSpPr>
              <p:spPr>
                <a:xfrm>
                  <a:off x="-1223641" y="5033478"/>
                  <a:ext cx="166956" cy="81375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0" name="Rectangle 139"/>
                <p:cNvSpPr/>
                <p:nvPr/>
              </p:nvSpPr>
              <p:spPr>
                <a:xfrm>
                  <a:off x="-1226965" y="5150774"/>
                  <a:ext cx="166956" cy="72178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41" name="文本框 20"/>
                <p:cNvSpPr txBox="1"/>
                <p:nvPr/>
              </p:nvSpPr>
              <p:spPr>
                <a:xfrm>
                  <a:off x="-1106567" y="5048676"/>
                  <a:ext cx="944793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i="1" dirty="0">
                      <a:latin typeface="Arial" pitchFamily="34" charset="0"/>
                      <a:cs typeface="Arial" pitchFamily="34" charset="0"/>
                    </a:rPr>
                    <a:t>shAKT2</a:t>
                  </a:r>
                  <a:r>
                    <a:rPr lang="en-US" sz="1000" i="1" dirty="0"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100" i="1" dirty="0">
                      <a:latin typeface="Arial" pitchFamily="34" charset="0"/>
                      <a:cs typeface="Arial" pitchFamily="34" charset="0"/>
                    </a:rPr>
                    <a:t>  </a:t>
                  </a:r>
                </a:p>
              </p:txBody>
            </p:sp>
          </p:grpSp>
        </p:grpSp>
        <p:sp>
          <p:nvSpPr>
            <p:cNvPr id="96" name="文本框 30"/>
            <p:cNvSpPr txBox="1"/>
            <p:nvPr/>
          </p:nvSpPr>
          <p:spPr>
            <a:xfrm>
              <a:off x="1155466" y="749484"/>
              <a:ext cx="542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sp>
          <p:nvSpPr>
            <p:cNvPr id="97" name="文本框 30"/>
            <p:cNvSpPr txBox="1"/>
            <p:nvPr/>
          </p:nvSpPr>
          <p:spPr>
            <a:xfrm>
              <a:off x="1277742" y="749484"/>
              <a:ext cx="542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sp>
          <p:nvSpPr>
            <p:cNvPr id="102" name="文本框 30"/>
            <p:cNvSpPr txBox="1"/>
            <p:nvPr/>
          </p:nvSpPr>
          <p:spPr>
            <a:xfrm>
              <a:off x="2977451" y="774898"/>
              <a:ext cx="542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sp>
          <p:nvSpPr>
            <p:cNvPr id="103" name="文本框 30"/>
            <p:cNvSpPr txBox="1"/>
            <p:nvPr/>
          </p:nvSpPr>
          <p:spPr>
            <a:xfrm>
              <a:off x="3113038" y="748877"/>
              <a:ext cx="542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3707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10117</TotalTime>
  <Words>219</Words>
  <Application>Microsoft Office PowerPoint</Application>
  <PresentationFormat>Letter Paper (8.5x11 in)</PresentationFormat>
  <Paragraphs>172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宋体</vt:lpstr>
      <vt:lpstr>Arial</vt:lpstr>
      <vt:lpstr>Calibri</vt:lpstr>
      <vt:lpstr>Calibri Light</vt:lpstr>
      <vt:lpstr>Symbol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Lu, Shi-long</cp:lastModifiedBy>
  <cp:revision>480</cp:revision>
  <dcterms:created xsi:type="dcterms:W3CDTF">2015-05-31T20:28:46Z</dcterms:created>
  <dcterms:modified xsi:type="dcterms:W3CDTF">2019-10-04T17:52:23Z</dcterms:modified>
</cp:coreProperties>
</file>