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264275" cy="8421688"/>
  <p:notesSz cx="6858000" cy="9296400"/>
  <p:defaultTextStyle>
    <a:defPPr>
      <a:defRPr lang="en-US"/>
    </a:defPPr>
    <a:lvl1pPr marL="0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19572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39145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258717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678290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097862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517435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2937007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356580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653">
          <p15:clr>
            <a:srgbClr val="A4A3A4"/>
          </p15:clr>
        </p15:guide>
        <p15:guide id="4" pos="197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3" autoAdjust="0"/>
    <p:restoredTop sz="94660"/>
  </p:normalViewPr>
  <p:slideViewPr>
    <p:cSldViewPr>
      <p:cViewPr varScale="1">
        <p:scale>
          <a:sx n="95" d="100"/>
          <a:sy n="95" d="100"/>
        </p:scale>
        <p:origin x="2208" y="96"/>
      </p:cViewPr>
      <p:guideLst>
        <p:guide orient="horz" pos="2880"/>
        <p:guide pos="2160"/>
        <p:guide orient="horz" pos="2653"/>
        <p:guide pos="197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wang2\Dropbox\ANLN-Motility-Cancer%20Research-Andrei%20Lab\Cancer%20Research\Figure%20modification\SF3\RhoA%20GLISA\02242017-490%20nm-RhoA%20GLISA-231-N2,A1,A2,A4-1%20mg%20each%20mL\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2378326899202394"/>
          <c:y val="7.3822470304419491E-2"/>
          <c:w val="0.7139838145231846"/>
          <c:h val="0.7630774455079907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[1]Sheet1!$D$4</c:f>
              <c:strCache>
                <c:ptCount val="1"/>
                <c:pt idx="0">
                  <c:v>Control sgRNA 2</c:v>
                </c:pt>
              </c:strCache>
            </c:strRef>
          </c:tx>
          <c:spPr>
            <a:solidFill>
              <a:schemeClr val="tx1"/>
            </a:solidFill>
            <a:ln w="1905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errBars>
            <c:errBarType val="plus"/>
            <c:errValType val="cust"/>
            <c:noEndCap val="0"/>
            <c:plus>
              <c:numRef>
                <c:f>Sheet1!$E$6</c:f>
                <c:numCache>
                  <c:formatCode>General</c:formatCode>
                  <c:ptCount val="1"/>
                  <c:pt idx="0">
                    <c:v>2.0011983803475367E-2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Sheet1!$A$2</c:f>
              <c:strCache>
                <c:ptCount val="1"/>
                <c:pt idx="0">
                  <c:v>490 nm 0.1 S</c:v>
                </c:pt>
              </c:strCache>
            </c:strRef>
          </c:cat>
          <c:val>
            <c:numRef>
              <c:f>Sheet1!$D$6</c:f>
              <c:numCache>
                <c:formatCode>0.000</c:formatCode>
                <c:ptCount val="1"/>
                <c:pt idx="0">
                  <c:v>0.25969867515999068</c:v>
                </c:pt>
              </c:numCache>
            </c:numRef>
          </c:val>
        </c:ser>
        <c:ser>
          <c:idx val="1"/>
          <c:order val="1"/>
          <c:tx>
            <c:strRef>
              <c:f>[1]Sheet1!$I$4</c:f>
              <c:strCache>
                <c:ptCount val="1"/>
                <c:pt idx="0">
                  <c:v>Anillin sgRNA 1</c:v>
                </c:pt>
              </c:strCache>
            </c:strRef>
          </c:tx>
          <c:spPr>
            <a:pattFill prst="wdDn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Sheet1!$I$6</c:f>
                <c:numCache>
                  <c:formatCode>General</c:formatCode>
                  <c:ptCount val="1"/>
                  <c:pt idx="0">
                    <c:v>1.6527904635807385E-2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Sheet1!$A$2</c:f>
              <c:strCache>
                <c:ptCount val="1"/>
                <c:pt idx="0">
                  <c:v>490 nm 0.1 S</c:v>
                </c:pt>
              </c:strCache>
            </c:strRef>
          </c:cat>
          <c:val>
            <c:numRef>
              <c:f>Sheet1!$H$6</c:f>
              <c:numCache>
                <c:formatCode>0.000</c:formatCode>
                <c:ptCount val="1"/>
                <c:pt idx="0">
                  <c:v>0.27361677193107853</c:v>
                </c:pt>
              </c:numCache>
            </c:numRef>
          </c:val>
        </c:ser>
        <c:ser>
          <c:idx val="3"/>
          <c:order val="2"/>
          <c:tx>
            <c:strRef>
              <c:f>[1]Sheet1!$S$4</c:f>
              <c:strCache>
                <c:ptCount val="1"/>
                <c:pt idx="0">
                  <c:v>Anillin sgRNA 4</c:v>
                </c:pt>
              </c:strCache>
            </c:strRef>
          </c:tx>
          <c:spPr>
            <a:pattFill prst="smCheck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Sheet1!$Q$6</c:f>
                <c:numCache>
                  <c:formatCode>General</c:formatCode>
                  <c:ptCount val="1"/>
                  <c:pt idx="0">
                    <c:v>1.6405594002530013E-2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Sheet1!$A$2</c:f>
              <c:strCache>
                <c:ptCount val="1"/>
                <c:pt idx="0">
                  <c:v>490 nm 0.1 S</c:v>
                </c:pt>
              </c:strCache>
            </c:strRef>
          </c:cat>
          <c:val>
            <c:numRef>
              <c:f>Sheet1!$P$6</c:f>
              <c:numCache>
                <c:formatCode>0.000</c:formatCode>
                <c:ptCount val="1"/>
                <c:pt idx="0">
                  <c:v>0.24264098640848836</c:v>
                </c:pt>
              </c:numCache>
            </c:numRef>
          </c:val>
        </c:ser>
        <c:ser>
          <c:idx val="4"/>
          <c:order val="3"/>
          <c:tx>
            <c:strRef>
              <c:f>Sheet1!$R$4</c:f>
              <c:strCache>
                <c:ptCount val="1"/>
                <c:pt idx="0">
                  <c:v>Positive control</c:v>
                </c:pt>
              </c:strCache>
            </c:strRef>
          </c:tx>
          <c:spPr>
            <a:noFill/>
            <a:ln w="190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Sheet1!$U$6</c:f>
                <c:numCache>
                  <c:formatCode>General</c:formatCode>
                  <c:ptCount val="1"/>
                  <c:pt idx="0">
                    <c:v>5.3753622030758612E-2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Sheet1!$A$2</c:f>
              <c:strCache>
                <c:ptCount val="1"/>
                <c:pt idx="0">
                  <c:v>490 nm 0.1 S</c:v>
                </c:pt>
              </c:strCache>
            </c:strRef>
          </c:cat>
          <c:val>
            <c:numRef>
              <c:f>Sheet1!$T$6</c:f>
              <c:numCache>
                <c:formatCode>0.000</c:formatCode>
                <c:ptCount val="1"/>
                <c:pt idx="0">
                  <c:v>0.89614834215817873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50"/>
        <c:axId val="473139528"/>
        <c:axId val="473142272"/>
      </c:barChart>
      <c:catAx>
        <c:axId val="47313952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473142272"/>
        <c:crosses val="autoZero"/>
        <c:auto val="1"/>
        <c:lblAlgn val="ctr"/>
        <c:lblOffset val="100"/>
        <c:noMultiLvlLbl val="0"/>
      </c:catAx>
      <c:valAx>
        <c:axId val="47314227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2000" b="0"/>
                </a:pPr>
                <a:r>
                  <a:rPr lang="en-US" altLang="zh-CN" sz="2200" b="0" baseline="0" dirty="0"/>
                  <a:t>Absorbance, </a:t>
                </a:r>
                <a:r>
                  <a:rPr lang="en-US" altLang="zh-CN" sz="2200" b="0" baseline="0" dirty="0" smtClean="0"/>
                  <a:t>au</a:t>
                </a:r>
                <a:endParaRPr lang="en-US" altLang="zh-CN" sz="2200" b="0" baseline="-25000" dirty="0"/>
              </a:p>
            </c:rich>
          </c:tx>
          <c:layout>
            <c:manualLayout>
              <c:xMode val="edge"/>
              <c:yMode val="edge"/>
              <c:x val="0"/>
              <c:y val="0.17400485316693901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4731395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821" y="2616184"/>
            <a:ext cx="5324634" cy="180520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9641" y="4772290"/>
            <a:ext cx="4384993" cy="21522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9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39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587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78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97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17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3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56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887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887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406199" y="450327"/>
            <a:ext cx="1057097" cy="957967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4911" y="450327"/>
            <a:ext cx="3066885" cy="957967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88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302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835" y="5411715"/>
            <a:ext cx="5324634" cy="1672641"/>
          </a:xfrm>
        </p:spPr>
        <p:txBody>
          <a:bodyPr anchor="t"/>
          <a:lstStyle>
            <a:lvl1pPr algn="l">
              <a:defRPr sz="37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835" y="3569472"/>
            <a:ext cx="5324634" cy="1842243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95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3914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587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7829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9786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1743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3700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5658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748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4911" y="2620081"/>
            <a:ext cx="2061991" cy="74099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01306" y="2620081"/>
            <a:ext cx="2061991" cy="74099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549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14" y="337258"/>
            <a:ext cx="5637848" cy="140361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3214" y="1885133"/>
            <a:ext cx="2767809" cy="785634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9572" indent="0">
              <a:buNone/>
              <a:defRPr sz="1800" b="1"/>
            </a:lvl2pPr>
            <a:lvl3pPr marL="839145" indent="0">
              <a:buNone/>
              <a:defRPr sz="1700" b="1"/>
            </a:lvl3pPr>
            <a:lvl4pPr marL="1258717" indent="0">
              <a:buNone/>
              <a:defRPr sz="1500" b="1"/>
            </a:lvl4pPr>
            <a:lvl5pPr marL="1678290" indent="0">
              <a:buNone/>
              <a:defRPr sz="1500" b="1"/>
            </a:lvl5pPr>
            <a:lvl6pPr marL="2097862" indent="0">
              <a:buNone/>
              <a:defRPr sz="1500" b="1"/>
            </a:lvl6pPr>
            <a:lvl7pPr marL="2517435" indent="0">
              <a:buNone/>
              <a:defRPr sz="1500" b="1"/>
            </a:lvl7pPr>
            <a:lvl8pPr marL="2937007" indent="0">
              <a:buNone/>
              <a:defRPr sz="1500" b="1"/>
            </a:lvl8pPr>
            <a:lvl9pPr marL="3356580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3214" y="2670766"/>
            <a:ext cx="2767809" cy="485221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82166" y="1885133"/>
            <a:ext cx="2768896" cy="785634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9572" indent="0">
              <a:buNone/>
              <a:defRPr sz="1800" b="1"/>
            </a:lvl2pPr>
            <a:lvl3pPr marL="839145" indent="0">
              <a:buNone/>
              <a:defRPr sz="1700" b="1"/>
            </a:lvl3pPr>
            <a:lvl4pPr marL="1258717" indent="0">
              <a:buNone/>
              <a:defRPr sz="1500" b="1"/>
            </a:lvl4pPr>
            <a:lvl5pPr marL="1678290" indent="0">
              <a:buNone/>
              <a:defRPr sz="1500" b="1"/>
            </a:lvl5pPr>
            <a:lvl6pPr marL="2097862" indent="0">
              <a:buNone/>
              <a:defRPr sz="1500" b="1"/>
            </a:lvl6pPr>
            <a:lvl7pPr marL="2517435" indent="0">
              <a:buNone/>
              <a:defRPr sz="1500" b="1"/>
            </a:lvl7pPr>
            <a:lvl8pPr marL="2937007" indent="0">
              <a:buNone/>
              <a:defRPr sz="1500" b="1"/>
            </a:lvl8pPr>
            <a:lvl9pPr marL="3356580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82166" y="2670766"/>
            <a:ext cx="2768896" cy="485221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542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184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2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14" y="335308"/>
            <a:ext cx="2060904" cy="142700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9158" y="335309"/>
            <a:ext cx="3501904" cy="7187678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3214" y="1762317"/>
            <a:ext cx="2060904" cy="5760669"/>
          </a:xfrm>
        </p:spPr>
        <p:txBody>
          <a:bodyPr/>
          <a:lstStyle>
            <a:lvl1pPr marL="0" indent="0">
              <a:buNone/>
              <a:defRPr sz="1300"/>
            </a:lvl1pPr>
            <a:lvl2pPr marL="419572" indent="0">
              <a:buNone/>
              <a:defRPr sz="1100"/>
            </a:lvl2pPr>
            <a:lvl3pPr marL="839145" indent="0">
              <a:buNone/>
              <a:defRPr sz="900"/>
            </a:lvl3pPr>
            <a:lvl4pPr marL="1258717" indent="0">
              <a:buNone/>
              <a:defRPr sz="800"/>
            </a:lvl4pPr>
            <a:lvl5pPr marL="1678290" indent="0">
              <a:buNone/>
              <a:defRPr sz="800"/>
            </a:lvl5pPr>
            <a:lvl6pPr marL="2097862" indent="0">
              <a:buNone/>
              <a:defRPr sz="800"/>
            </a:lvl6pPr>
            <a:lvl7pPr marL="2517435" indent="0">
              <a:buNone/>
              <a:defRPr sz="800"/>
            </a:lvl7pPr>
            <a:lvl8pPr marL="2937007" indent="0">
              <a:buNone/>
              <a:defRPr sz="800"/>
            </a:lvl8pPr>
            <a:lvl9pPr marL="3356580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624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7842" y="5895182"/>
            <a:ext cx="3758565" cy="69596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27842" y="752493"/>
            <a:ext cx="3758565" cy="5053013"/>
          </a:xfrm>
        </p:spPr>
        <p:txBody>
          <a:bodyPr/>
          <a:lstStyle>
            <a:lvl1pPr marL="0" indent="0">
              <a:buNone/>
              <a:defRPr sz="2900"/>
            </a:lvl1pPr>
            <a:lvl2pPr marL="419572" indent="0">
              <a:buNone/>
              <a:defRPr sz="2600"/>
            </a:lvl2pPr>
            <a:lvl3pPr marL="839145" indent="0">
              <a:buNone/>
              <a:defRPr sz="2200"/>
            </a:lvl3pPr>
            <a:lvl4pPr marL="1258717" indent="0">
              <a:buNone/>
              <a:defRPr sz="1800"/>
            </a:lvl4pPr>
            <a:lvl5pPr marL="1678290" indent="0">
              <a:buNone/>
              <a:defRPr sz="1800"/>
            </a:lvl5pPr>
            <a:lvl6pPr marL="2097862" indent="0">
              <a:buNone/>
              <a:defRPr sz="1800"/>
            </a:lvl6pPr>
            <a:lvl7pPr marL="2517435" indent="0">
              <a:buNone/>
              <a:defRPr sz="1800"/>
            </a:lvl7pPr>
            <a:lvl8pPr marL="2937007" indent="0">
              <a:buNone/>
              <a:defRPr sz="1800"/>
            </a:lvl8pPr>
            <a:lvl9pPr marL="3356580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7842" y="6591142"/>
            <a:ext cx="3758565" cy="988378"/>
          </a:xfrm>
        </p:spPr>
        <p:txBody>
          <a:bodyPr/>
          <a:lstStyle>
            <a:lvl1pPr marL="0" indent="0">
              <a:buNone/>
              <a:defRPr sz="1300"/>
            </a:lvl1pPr>
            <a:lvl2pPr marL="419572" indent="0">
              <a:buNone/>
              <a:defRPr sz="1100"/>
            </a:lvl2pPr>
            <a:lvl3pPr marL="839145" indent="0">
              <a:buNone/>
              <a:defRPr sz="900"/>
            </a:lvl3pPr>
            <a:lvl4pPr marL="1258717" indent="0">
              <a:buNone/>
              <a:defRPr sz="800"/>
            </a:lvl4pPr>
            <a:lvl5pPr marL="1678290" indent="0">
              <a:buNone/>
              <a:defRPr sz="800"/>
            </a:lvl5pPr>
            <a:lvl6pPr marL="2097862" indent="0">
              <a:buNone/>
              <a:defRPr sz="800"/>
            </a:lvl6pPr>
            <a:lvl7pPr marL="2517435" indent="0">
              <a:buNone/>
              <a:defRPr sz="800"/>
            </a:lvl7pPr>
            <a:lvl8pPr marL="2937007" indent="0">
              <a:buNone/>
              <a:defRPr sz="800"/>
            </a:lvl8pPr>
            <a:lvl9pPr marL="3356580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82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3214" y="337258"/>
            <a:ext cx="5637848" cy="1403615"/>
          </a:xfrm>
          <a:prstGeom prst="rect">
            <a:avLst/>
          </a:prstGeom>
        </p:spPr>
        <p:txBody>
          <a:bodyPr vert="horz" lIns="83914" tIns="41957" rIns="83914" bIns="4195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3214" y="1965062"/>
            <a:ext cx="5637848" cy="5557924"/>
          </a:xfrm>
          <a:prstGeom prst="rect">
            <a:avLst/>
          </a:prstGeom>
        </p:spPr>
        <p:txBody>
          <a:bodyPr vert="horz" lIns="83914" tIns="41957" rIns="83914" bIns="4195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3214" y="7805658"/>
            <a:ext cx="1461664" cy="448377"/>
          </a:xfrm>
          <a:prstGeom prst="rect">
            <a:avLst/>
          </a:prstGeom>
        </p:spPr>
        <p:txBody>
          <a:bodyPr vert="horz" lIns="83914" tIns="41957" rIns="83914" bIns="41957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2268E-DFF1-427D-8C80-E794C677027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0294" y="7805658"/>
            <a:ext cx="1983687" cy="448377"/>
          </a:xfrm>
          <a:prstGeom prst="rect">
            <a:avLst/>
          </a:prstGeom>
        </p:spPr>
        <p:txBody>
          <a:bodyPr vert="horz" lIns="83914" tIns="41957" rIns="83914" bIns="41957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89397" y="7805658"/>
            <a:ext cx="1461664" cy="448377"/>
          </a:xfrm>
          <a:prstGeom prst="rect">
            <a:avLst/>
          </a:prstGeom>
        </p:spPr>
        <p:txBody>
          <a:bodyPr vert="horz" lIns="83914" tIns="41957" rIns="83914" bIns="41957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655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39145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4679" indent="-314679" algn="l" defTabSz="839145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81805" indent="-262233" algn="l" defTabSz="839145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48931" indent="-209786" algn="l" defTabSz="83914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68504" indent="-209786" algn="l" defTabSz="839145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88076" indent="-209786" algn="l" defTabSz="839145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07648" indent="-209786" algn="l" defTabSz="83914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7221" indent="-209786" algn="l" defTabSz="83914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46793" indent="-209786" algn="l" defTabSz="83914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66366" indent="-209786" algn="l" defTabSz="83914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19572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39145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58717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78290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97862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17435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37007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56580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7117034"/>
              </p:ext>
            </p:extLst>
          </p:nvPr>
        </p:nvGraphicFramePr>
        <p:xfrm>
          <a:off x="885806" y="795216"/>
          <a:ext cx="4410075" cy="3533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/>
          <p:cNvSpPr txBox="1"/>
          <p:nvPr/>
        </p:nvSpPr>
        <p:spPr>
          <a:xfrm rot="14019041">
            <a:off x="1740752" y="3500362"/>
            <a:ext cx="430887" cy="15124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Control 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sgRNA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4096019">
            <a:off x="2346686" y="3500870"/>
            <a:ext cx="430887" cy="15617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Anillin 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sgRNA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1</a:t>
            </a:r>
          </a:p>
        </p:txBody>
      </p:sp>
      <p:sp>
        <p:nvSpPr>
          <p:cNvPr id="15" name="TextBox 14"/>
          <p:cNvSpPr txBox="1"/>
          <p:nvPr/>
        </p:nvSpPr>
        <p:spPr>
          <a:xfrm rot="14096019">
            <a:off x="3079069" y="3538185"/>
            <a:ext cx="430887" cy="148714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Anillin 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sgRNA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4</a:t>
            </a:r>
          </a:p>
        </p:txBody>
      </p:sp>
      <p:sp>
        <p:nvSpPr>
          <p:cNvPr id="16" name="TextBox 15"/>
          <p:cNvSpPr txBox="1"/>
          <p:nvPr/>
        </p:nvSpPr>
        <p:spPr>
          <a:xfrm rot="14096019">
            <a:off x="3829200" y="3424787"/>
            <a:ext cx="430887" cy="16244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Positive control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847617"/>
            <a:ext cx="4924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ts val="1370"/>
              </a:spcBef>
              <a:buSzPct val="100000"/>
            </a:pPr>
            <a:r>
              <a:rPr lang="en-US" sz="36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</a:t>
            </a:r>
            <a:endParaRPr lang="en-US" sz="3600" dirty="0">
              <a:solidFill>
                <a:srgbClr val="000000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313127" y="5580656"/>
            <a:ext cx="1344392" cy="361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3914" tIns="41957" rIns="83914" bIns="41957">
            <a:spAutoFit/>
          </a:bodyPr>
          <a:lstStyle>
            <a:defPPr>
              <a:defRPr lang="en-US"/>
            </a:defPPr>
            <a:lvl1pPr marL="0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9572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9145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8717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8290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7862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7435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37007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56580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zh-CN" sz="1800" dirty="0" smtClean="0">
                <a:latin typeface="Arial" pitchFamily="34" charset="0"/>
                <a:ea typeface="宋体" pitchFamily="2" charset="-122"/>
                <a:cs typeface="Arial" pitchFamily="34" charset="0"/>
              </a:rPr>
              <a:t>Total Rac1</a:t>
            </a:r>
            <a:endParaRPr lang="en-US" altLang="zh-CN" sz="1800" dirty="0"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1247667" y="5081090"/>
            <a:ext cx="1418348" cy="361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3914" tIns="41957" rIns="83914" bIns="41957">
            <a:spAutoFit/>
          </a:bodyPr>
          <a:lstStyle>
            <a:defPPr>
              <a:defRPr lang="en-US"/>
            </a:defPPr>
            <a:lvl1pPr marL="0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9572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9145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8717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8290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7862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7435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37007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56580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zh-CN" sz="1800" dirty="0" smtClean="0">
                <a:latin typeface="Arial" pitchFamily="34" charset="0"/>
                <a:ea typeface="宋体" pitchFamily="2" charset="-122"/>
                <a:cs typeface="Arial" pitchFamily="34" charset="0"/>
              </a:rPr>
              <a:t>Active Rac1</a:t>
            </a:r>
            <a:endParaRPr lang="en-US" altLang="zh-CN" sz="1800" dirty="0"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1569833" y="6040662"/>
            <a:ext cx="1070092" cy="361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3914" tIns="41957" rIns="83914" bIns="41957">
            <a:spAutoFit/>
          </a:bodyPr>
          <a:lstStyle>
            <a:defPPr>
              <a:defRPr lang="en-US"/>
            </a:defPPr>
            <a:lvl1pPr marL="0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9572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9145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8717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8290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7862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7435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37007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56580" algn="l" defTabSz="839145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zh-CN" sz="1800" dirty="0" smtClean="0">
                <a:latin typeface="Arial" pitchFamily="34" charset="0"/>
                <a:ea typeface="宋体" pitchFamily="2" charset="-122"/>
                <a:cs typeface="Arial" pitchFamily="34" charset="0"/>
              </a:rPr>
              <a:t>GAPDH</a:t>
            </a:r>
            <a:endParaRPr lang="en-US" altLang="zh-CN" sz="1800" dirty="0"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pic>
        <p:nvPicPr>
          <p:cNvPr id="23" name="Picture 22"/>
          <p:cNvPicPr/>
          <p:nvPr/>
        </p:nvPicPr>
        <p:blipFill>
          <a:blip r:embed="rId3"/>
          <a:stretch>
            <a:fillRect/>
          </a:stretch>
        </p:blipFill>
        <p:spPr>
          <a:xfrm>
            <a:off x="2696554" y="6051666"/>
            <a:ext cx="1109706" cy="3397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Picture 23"/>
          <p:cNvPicPr/>
          <p:nvPr/>
        </p:nvPicPr>
        <p:blipFill>
          <a:blip r:embed="rId4"/>
          <a:stretch>
            <a:fillRect/>
          </a:stretch>
        </p:blipFill>
        <p:spPr>
          <a:xfrm>
            <a:off x="2696554" y="5067220"/>
            <a:ext cx="1091177" cy="3752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5" name="Picture 24"/>
          <p:cNvPicPr/>
          <p:nvPr/>
        </p:nvPicPr>
        <p:blipFill>
          <a:blip r:embed="rId5"/>
          <a:stretch>
            <a:fillRect/>
          </a:stretch>
        </p:blipFill>
        <p:spPr>
          <a:xfrm>
            <a:off x="2696554" y="5521474"/>
            <a:ext cx="1109706" cy="4712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1" y="4873285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ts val="1370"/>
              </a:spcBef>
              <a:buSzPct val="100000"/>
            </a:pPr>
            <a:r>
              <a:rPr lang="en-US" sz="36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B</a:t>
            </a:r>
            <a:endParaRPr lang="en-US" sz="3600" dirty="0">
              <a:solidFill>
                <a:srgbClr val="000000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rot="19324120">
            <a:off x="1531512" y="6712344"/>
            <a:ext cx="15504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Control 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sgRNA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 rot="19302961">
            <a:off x="2004039" y="6737117"/>
            <a:ext cx="15935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Anillin </a:t>
            </a:r>
            <a:r>
              <a:rPr lang="en-US" sz="16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sgRNA</a:t>
            </a:r>
            <a:r>
              <a:rPr lang="en-U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1</a:t>
            </a:r>
          </a:p>
        </p:txBody>
      </p:sp>
      <p:sp>
        <p:nvSpPr>
          <p:cNvPr id="8" name="Rectangle 7"/>
          <p:cNvSpPr/>
          <p:nvPr/>
        </p:nvSpPr>
        <p:spPr>
          <a:xfrm rot="19257706">
            <a:off x="2448044" y="6761036"/>
            <a:ext cx="15935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Anillin </a:t>
            </a:r>
            <a:r>
              <a:rPr lang="en-US" sz="16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sgRNA</a:t>
            </a:r>
            <a:r>
              <a:rPr lang="en-U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4</a:t>
            </a:r>
          </a:p>
        </p:txBody>
      </p:sp>
      <p:sp>
        <p:nvSpPr>
          <p:cNvPr id="19" name="TextBox 1"/>
          <p:cNvSpPr txBox="1"/>
          <p:nvPr/>
        </p:nvSpPr>
        <p:spPr>
          <a:xfrm>
            <a:off x="5209550" y="7979844"/>
            <a:ext cx="970587" cy="345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836493" rtl="0" eaLnBrk="1" latinLnBrk="0" hangingPunct="1">
              <a:defRPr sz="164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8247" algn="l" defTabSz="836493" rtl="0" eaLnBrk="1" latinLnBrk="0" hangingPunct="1">
              <a:defRPr sz="164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6493" algn="l" defTabSz="836493" rtl="0" eaLnBrk="1" latinLnBrk="0" hangingPunct="1">
              <a:defRPr sz="164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4740" algn="l" defTabSz="836493" rtl="0" eaLnBrk="1" latinLnBrk="0" hangingPunct="1">
              <a:defRPr sz="164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2986" algn="l" defTabSz="836493" rtl="0" eaLnBrk="1" latinLnBrk="0" hangingPunct="1">
              <a:defRPr sz="164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1233" algn="l" defTabSz="836493" rtl="0" eaLnBrk="1" latinLnBrk="0" hangingPunct="1">
              <a:defRPr sz="164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09479" algn="l" defTabSz="836493" rtl="0" eaLnBrk="1" latinLnBrk="0" hangingPunct="1">
              <a:defRPr sz="164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7726" algn="l" defTabSz="836493" rtl="0" eaLnBrk="1" latinLnBrk="0" hangingPunct="1">
              <a:defRPr sz="164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45972" algn="l" defTabSz="836493" rtl="0" eaLnBrk="1" latinLnBrk="0" hangingPunct="1">
              <a:defRPr sz="164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Figure </a:t>
            </a:r>
            <a:r>
              <a:rPr lang="en-US" dirty="0" smtClean="0"/>
              <a:t>S9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88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2880</TotalTime>
  <Words>30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 Unicode MS</vt:lpstr>
      <vt:lpstr>宋体</vt:lpstr>
      <vt:lpstr>Arial</vt:lpstr>
      <vt:lpstr>Calibri</vt:lpstr>
      <vt:lpstr>Office Theme</vt:lpstr>
      <vt:lpstr>PowerPoint Presentation</vt:lpstr>
    </vt:vector>
  </TitlesOfParts>
  <Company>School of Medicine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somtech</dc:creator>
  <cp:lastModifiedBy>Naydenov, Nayden</cp:lastModifiedBy>
  <cp:revision>153</cp:revision>
  <cp:lastPrinted>2019-04-01T14:49:51Z</cp:lastPrinted>
  <dcterms:created xsi:type="dcterms:W3CDTF">2012-06-22T16:30:39Z</dcterms:created>
  <dcterms:modified xsi:type="dcterms:W3CDTF">2019-11-13T22:00:42Z</dcterms:modified>
</cp:coreProperties>
</file>