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264275" cy="8421688"/>
  <p:notesSz cx="6858000" cy="9296400"/>
  <p:defaultTextStyle>
    <a:defPPr>
      <a:defRPr lang="en-US"/>
    </a:defPPr>
    <a:lvl1pPr marL="0" algn="l" defTabSz="83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19572" algn="l" defTabSz="83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39145" algn="l" defTabSz="83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258717" algn="l" defTabSz="83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678290" algn="l" defTabSz="83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097862" algn="l" defTabSz="83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517435" algn="l" defTabSz="83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2937007" algn="l" defTabSz="83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356580" algn="l" defTabSz="83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653">
          <p15:clr>
            <a:srgbClr val="A4A3A4"/>
          </p15:clr>
        </p15:guide>
        <p15:guide id="4" pos="197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3" autoAdjust="0"/>
    <p:restoredTop sz="94660"/>
  </p:normalViewPr>
  <p:slideViewPr>
    <p:cSldViewPr>
      <p:cViewPr varScale="1">
        <p:scale>
          <a:sx n="95" d="100"/>
          <a:sy n="95" d="100"/>
        </p:scale>
        <p:origin x="2934" y="96"/>
      </p:cViewPr>
      <p:guideLst>
        <p:guide orient="horz" pos="2880"/>
        <p:guide pos="2160"/>
        <p:guide orient="horz" pos="2653"/>
        <p:guide pos="197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rams.adp.vcu.edu\SOM\Home\Genetics\dwang5\Experiment%20records\Cell%20image%20or%20assay%20with%20images\Invasion%20assay\20160603-Invasion-10A-ANLN-1,10%5e5-24%20h\20160603-Invasion-10A-ANLN-1,10%5e5-24%20h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rams.adp.vcu.edu\SOM\Home\Genetics\dwang5\Experiment%20records\Cell%20image\Soft%20Agar%20Colony%20Formation%20Assay\ANLN\MCF10AneoT\20160225-GFP,ANLN-Before,After-10000cells%20-20D\20160225-GFP,ANLN-Before,After-10000cells%20-20D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846307563827248"/>
          <c:y val="8.171512541514836E-2"/>
          <c:w val="0.72968654723083859"/>
          <c:h val="0.7020717047676237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</c:spPr>
          <c:invertIfNegative val="0"/>
          <c:dPt>
            <c:idx val="0"/>
            <c:invertIfNegative val="0"/>
            <c:bubble3D val="0"/>
            <c:spPr>
              <a:noFill/>
              <a:ln>
                <a:solidFill>
                  <a:sysClr val="windowText" lastClr="00000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F1B-4AED-91D6-3453CDC4A2F7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F1B-4AED-91D6-3453CDC4A2F7}"/>
              </c:ext>
            </c:extLst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>
                <a:solidFill>
                  <a:sysClr val="windowText" lastClr="00000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F1B-4AED-91D6-3453CDC4A2F7}"/>
              </c:ext>
            </c:extLst>
          </c:dPt>
          <c:errBars>
            <c:errBarType val="plus"/>
            <c:errValType val="cust"/>
            <c:noEndCap val="0"/>
            <c:plus>
              <c:numRef>
                <c:f>'[20160603-Invasion-10A-ANLN-1,10^5-24 h.xlsx]Sheet1'!$B$10,'[20160603-Invasion-10A-ANLN-1,10^5-24 h.xlsx]Sheet1'!$F$10</c:f>
                <c:numCache>
                  <c:formatCode>General</c:formatCode>
                  <c:ptCount val="2"/>
                  <c:pt idx="0">
                    <c:v>10.769555855899227</c:v>
                  </c:pt>
                  <c:pt idx="1">
                    <c:v>27.426264783962107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'[20160603-Invasion-10A-ANLN-1,10^5-24 h.xlsx]Sheet1'!$C$13:$C$14</c:f>
              <c:strCache>
                <c:ptCount val="2"/>
                <c:pt idx="0">
                  <c:v>Control GFP</c:v>
                </c:pt>
                <c:pt idx="1">
                  <c:v>Anillin GFP</c:v>
                </c:pt>
              </c:strCache>
            </c:strRef>
          </c:cat>
          <c:val>
            <c:numRef>
              <c:f>'[20160603-Invasion-10A-ANLN-1,10^5-24 h.xlsx]Sheet1'!$B$9,'[20160603-Invasion-10A-ANLN-1,10^5-24 h.xlsx]Sheet1'!$F$9</c:f>
              <c:numCache>
                <c:formatCode>0</c:formatCode>
                <c:ptCount val="2"/>
                <c:pt idx="0">
                  <c:v>121.5</c:v>
                </c:pt>
                <c:pt idx="1">
                  <c:v>274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FF1B-4AED-91D6-3453CDC4A2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1804992"/>
        <c:axId val="131808520"/>
      </c:barChart>
      <c:catAx>
        <c:axId val="13180499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31808520"/>
        <c:crosses val="autoZero"/>
        <c:auto val="1"/>
        <c:lblAlgn val="ctr"/>
        <c:lblOffset val="100"/>
        <c:noMultiLvlLbl val="0"/>
      </c:catAx>
      <c:valAx>
        <c:axId val="131808520"/>
        <c:scaling>
          <c:orientation val="minMax"/>
        </c:scaling>
        <c:delete val="0"/>
        <c:axPos val="l"/>
        <c:numFmt formatCode="0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1318049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0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30160089815362673"/>
          <c:y val="7.3085136202634862E-2"/>
          <c:w val="0.6678436727201007"/>
          <c:h val="0.7740267903405277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</c:spPr>
          <c:invertIfNegative val="0"/>
          <c:dPt>
            <c:idx val="0"/>
            <c:invertIfNegative val="0"/>
            <c:bubble3D val="0"/>
            <c:spPr>
              <a:noFill/>
              <a:ln>
                <a:solidFill>
                  <a:sysClr val="windowText" lastClr="00000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D33-4666-9771-9D05E98796D0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Text" lastClr="000000"/>
              </a:solidFill>
              <a:ln>
                <a:solidFill>
                  <a:sysClr val="windowText" lastClr="00000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D33-4666-9771-9D05E98796D0}"/>
              </c:ext>
            </c:extLst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>
                <a:solidFill>
                  <a:sysClr val="windowText" lastClr="00000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D33-4666-9771-9D05E98796D0}"/>
              </c:ext>
            </c:extLst>
          </c:dPt>
          <c:errBars>
            <c:errBarType val="plus"/>
            <c:errValType val="cust"/>
            <c:noEndCap val="0"/>
            <c:plus>
              <c:numRef>
                <c:f>(Sheet1!$F$6,Sheet1!$F$8)</c:f>
                <c:numCache>
                  <c:formatCode>General</c:formatCode>
                  <c:ptCount val="2"/>
                  <c:pt idx="0">
                    <c:v>49.499999999999993</c:v>
                  </c:pt>
                  <c:pt idx="1">
                    <c:v>50.999999999999993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Sheet1!$M$6:$M$7</c:f>
              <c:strCache>
                <c:ptCount val="2"/>
                <c:pt idx="0">
                  <c:v>Control GFP</c:v>
                </c:pt>
                <c:pt idx="1">
                  <c:v>Anillin GFP</c:v>
                </c:pt>
              </c:strCache>
            </c:strRef>
          </c:cat>
          <c:val>
            <c:numRef>
              <c:f>(Sheet1!$E$6,Sheet1!$E$8)</c:f>
              <c:numCache>
                <c:formatCode>General</c:formatCode>
                <c:ptCount val="2"/>
                <c:pt idx="0">
                  <c:v>349.5</c:v>
                </c:pt>
                <c:pt idx="1">
                  <c:v>582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AD33-4666-9771-9D05E98796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1808912"/>
        <c:axId val="131809304"/>
      </c:barChart>
      <c:catAx>
        <c:axId val="13180891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31809304"/>
        <c:crosses val="autoZero"/>
        <c:auto val="1"/>
        <c:lblAlgn val="ctr"/>
        <c:lblOffset val="100"/>
        <c:noMultiLvlLbl val="0"/>
      </c:catAx>
      <c:valAx>
        <c:axId val="1318093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1318089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821" y="2616184"/>
            <a:ext cx="5324634" cy="180520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9641" y="4772290"/>
            <a:ext cx="4384993" cy="21522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95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39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587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78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97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17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3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56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887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887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406199" y="450327"/>
            <a:ext cx="1057097" cy="957967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4911" y="450327"/>
            <a:ext cx="3066885" cy="957967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88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302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835" y="5411715"/>
            <a:ext cx="5324634" cy="1672641"/>
          </a:xfrm>
        </p:spPr>
        <p:txBody>
          <a:bodyPr anchor="t"/>
          <a:lstStyle>
            <a:lvl1pPr algn="l">
              <a:defRPr sz="37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835" y="3569472"/>
            <a:ext cx="5324634" cy="1842243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957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3914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587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7829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9786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1743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3700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5658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748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4911" y="2620081"/>
            <a:ext cx="2061991" cy="74099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01306" y="2620081"/>
            <a:ext cx="2061991" cy="74099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549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14" y="337258"/>
            <a:ext cx="5637848" cy="140361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3214" y="1885133"/>
            <a:ext cx="2767809" cy="785634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9572" indent="0">
              <a:buNone/>
              <a:defRPr sz="1800" b="1"/>
            </a:lvl2pPr>
            <a:lvl3pPr marL="839145" indent="0">
              <a:buNone/>
              <a:defRPr sz="1700" b="1"/>
            </a:lvl3pPr>
            <a:lvl4pPr marL="1258717" indent="0">
              <a:buNone/>
              <a:defRPr sz="1500" b="1"/>
            </a:lvl4pPr>
            <a:lvl5pPr marL="1678290" indent="0">
              <a:buNone/>
              <a:defRPr sz="1500" b="1"/>
            </a:lvl5pPr>
            <a:lvl6pPr marL="2097862" indent="0">
              <a:buNone/>
              <a:defRPr sz="1500" b="1"/>
            </a:lvl6pPr>
            <a:lvl7pPr marL="2517435" indent="0">
              <a:buNone/>
              <a:defRPr sz="1500" b="1"/>
            </a:lvl7pPr>
            <a:lvl8pPr marL="2937007" indent="0">
              <a:buNone/>
              <a:defRPr sz="1500" b="1"/>
            </a:lvl8pPr>
            <a:lvl9pPr marL="3356580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3214" y="2670766"/>
            <a:ext cx="2767809" cy="485221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82166" y="1885133"/>
            <a:ext cx="2768896" cy="785634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9572" indent="0">
              <a:buNone/>
              <a:defRPr sz="1800" b="1"/>
            </a:lvl2pPr>
            <a:lvl3pPr marL="839145" indent="0">
              <a:buNone/>
              <a:defRPr sz="1700" b="1"/>
            </a:lvl3pPr>
            <a:lvl4pPr marL="1258717" indent="0">
              <a:buNone/>
              <a:defRPr sz="1500" b="1"/>
            </a:lvl4pPr>
            <a:lvl5pPr marL="1678290" indent="0">
              <a:buNone/>
              <a:defRPr sz="1500" b="1"/>
            </a:lvl5pPr>
            <a:lvl6pPr marL="2097862" indent="0">
              <a:buNone/>
              <a:defRPr sz="1500" b="1"/>
            </a:lvl6pPr>
            <a:lvl7pPr marL="2517435" indent="0">
              <a:buNone/>
              <a:defRPr sz="1500" b="1"/>
            </a:lvl7pPr>
            <a:lvl8pPr marL="2937007" indent="0">
              <a:buNone/>
              <a:defRPr sz="1500" b="1"/>
            </a:lvl8pPr>
            <a:lvl9pPr marL="3356580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82166" y="2670766"/>
            <a:ext cx="2768896" cy="485221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542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184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92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14" y="335308"/>
            <a:ext cx="2060904" cy="142700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9158" y="335309"/>
            <a:ext cx="3501904" cy="7187678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3214" y="1762317"/>
            <a:ext cx="2060904" cy="5760669"/>
          </a:xfrm>
        </p:spPr>
        <p:txBody>
          <a:bodyPr/>
          <a:lstStyle>
            <a:lvl1pPr marL="0" indent="0">
              <a:buNone/>
              <a:defRPr sz="1300"/>
            </a:lvl1pPr>
            <a:lvl2pPr marL="419572" indent="0">
              <a:buNone/>
              <a:defRPr sz="1100"/>
            </a:lvl2pPr>
            <a:lvl3pPr marL="839145" indent="0">
              <a:buNone/>
              <a:defRPr sz="900"/>
            </a:lvl3pPr>
            <a:lvl4pPr marL="1258717" indent="0">
              <a:buNone/>
              <a:defRPr sz="800"/>
            </a:lvl4pPr>
            <a:lvl5pPr marL="1678290" indent="0">
              <a:buNone/>
              <a:defRPr sz="800"/>
            </a:lvl5pPr>
            <a:lvl6pPr marL="2097862" indent="0">
              <a:buNone/>
              <a:defRPr sz="800"/>
            </a:lvl6pPr>
            <a:lvl7pPr marL="2517435" indent="0">
              <a:buNone/>
              <a:defRPr sz="800"/>
            </a:lvl7pPr>
            <a:lvl8pPr marL="2937007" indent="0">
              <a:buNone/>
              <a:defRPr sz="800"/>
            </a:lvl8pPr>
            <a:lvl9pPr marL="3356580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624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7842" y="5895182"/>
            <a:ext cx="3758565" cy="69596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27842" y="752493"/>
            <a:ext cx="3758565" cy="5053013"/>
          </a:xfrm>
        </p:spPr>
        <p:txBody>
          <a:bodyPr/>
          <a:lstStyle>
            <a:lvl1pPr marL="0" indent="0">
              <a:buNone/>
              <a:defRPr sz="2900"/>
            </a:lvl1pPr>
            <a:lvl2pPr marL="419572" indent="0">
              <a:buNone/>
              <a:defRPr sz="2600"/>
            </a:lvl2pPr>
            <a:lvl3pPr marL="839145" indent="0">
              <a:buNone/>
              <a:defRPr sz="2200"/>
            </a:lvl3pPr>
            <a:lvl4pPr marL="1258717" indent="0">
              <a:buNone/>
              <a:defRPr sz="1800"/>
            </a:lvl4pPr>
            <a:lvl5pPr marL="1678290" indent="0">
              <a:buNone/>
              <a:defRPr sz="1800"/>
            </a:lvl5pPr>
            <a:lvl6pPr marL="2097862" indent="0">
              <a:buNone/>
              <a:defRPr sz="1800"/>
            </a:lvl6pPr>
            <a:lvl7pPr marL="2517435" indent="0">
              <a:buNone/>
              <a:defRPr sz="1800"/>
            </a:lvl7pPr>
            <a:lvl8pPr marL="2937007" indent="0">
              <a:buNone/>
              <a:defRPr sz="1800"/>
            </a:lvl8pPr>
            <a:lvl9pPr marL="3356580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7842" y="6591142"/>
            <a:ext cx="3758565" cy="988378"/>
          </a:xfrm>
        </p:spPr>
        <p:txBody>
          <a:bodyPr/>
          <a:lstStyle>
            <a:lvl1pPr marL="0" indent="0">
              <a:buNone/>
              <a:defRPr sz="1300"/>
            </a:lvl1pPr>
            <a:lvl2pPr marL="419572" indent="0">
              <a:buNone/>
              <a:defRPr sz="1100"/>
            </a:lvl2pPr>
            <a:lvl3pPr marL="839145" indent="0">
              <a:buNone/>
              <a:defRPr sz="900"/>
            </a:lvl3pPr>
            <a:lvl4pPr marL="1258717" indent="0">
              <a:buNone/>
              <a:defRPr sz="800"/>
            </a:lvl4pPr>
            <a:lvl5pPr marL="1678290" indent="0">
              <a:buNone/>
              <a:defRPr sz="800"/>
            </a:lvl5pPr>
            <a:lvl6pPr marL="2097862" indent="0">
              <a:buNone/>
              <a:defRPr sz="800"/>
            </a:lvl6pPr>
            <a:lvl7pPr marL="2517435" indent="0">
              <a:buNone/>
              <a:defRPr sz="800"/>
            </a:lvl7pPr>
            <a:lvl8pPr marL="2937007" indent="0">
              <a:buNone/>
              <a:defRPr sz="800"/>
            </a:lvl8pPr>
            <a:lvl9pPr marL="3356580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268E-DFF1-427D-8C80-E794C6770276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982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3214" y="337258"/>
            <a:ext cx="5637848" cy="1403615"/>
          </a:xfrm>
          <a:prstGeom prst="rect">
            <a:avLst/>
          </a:prstGeom>
        </p:spPr>
        <p:txBody>
          <a:bodyPr vert="horz" lIns="83914" tIns="41957" rIns="83914" bIns="4195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3214" y="1965062"/>
            <a:ext cx="5637848" cy="5557924"/>
          </a:xfrm>
          <a:prstGeom prst="rect">
            <a:avLst/>
          </a:prstGeom>
        </p:spPr>
        <p:txBody>
          <a:bodyPr vert="horz" lIns="83914" tIns="41957" rIns="83914" bIns="4195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3214" y="7805658"/>
            <a:ext cx="1461664" cy="448377"/>
          </a:xfrm>
          <a:prstGeom prst="rect">
            <a:avLst/>
          </a:prstGeom>
        </p:spPr>
        <p:txBody>
          <a:bodyPr vert="horz" lIns="83914" tIns="41957" rIns="83914" bIns="41957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2268E-DFF1-427D-8C80-E794C6770276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0294" y="7805658"/>
            <a:ext cx="1983687" cy="448377"/>
          </a:xfrm>
          <a:prstGeom prst="rect">
            <a:avLst/>
          </a:prstGeom>
        </p:spPr>
        <p:txBody>
          <a:bodyPr vert="horz" lIns="83914" tIns="41957" rIns="83914" bIns="41957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89397" y="7805658"/>
            <a:ext cx="1461664" cy="448377"/>
          </a:xfrm>
          <a:prstGeom prst="rect">
            <a:avLst/>
          </a:prstGeom>
        </p:spPr>
        <p:txBody>
          <a:bodyPr vert="horz" lIns="83914" tIns="41957" rIns="83914" bIns="41957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0DC5B-71F7-4C7D-A612-37A46BE7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655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39145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4679" indent="-314679" algn="l" defTabSz="839145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81805" indent="-262233" algn="l" defTabSz="839145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48931" indent="-209786" algn="l" defTabSz="83914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68504" indent="-209786" algn="l" defTabSz="839145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88076" indent="-209786" algn="l" defTabSz="839145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07648" indent="-209786" algn="l" defTabSz="83914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7221" indent="-209786" algn="l" defTabSz="83914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46793" indent="-209786" algn="l" defTabSz="83914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66366" indent="-209786" algn="l" defTabSz="83914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3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19572" algn="l" defTabSz="83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39145" algn="l" defTabSz="83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58717" algn="l" defTabSz="83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78290" algn="l" defTabSz="83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097862" algn="l" defTabSz="83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17435" algn="l" defTabSz="83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37007" algn="l" defTabSz="83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56580" algn="l" defTabSz="83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tiff"/><Relationship Id="rId13" Type="http://schemas.openxmlformats.org/officeDocument/2006/relationships/image" Target="../media/image2.wmf"/><Relationship Id="rId18" Type="http://schemas.openxmlformats.org/officeDocument/2006/relationships/oleObject" Target="../embeddings/oleObject5.bin"/><Relationship Id="rId3" Type="http://schemas.openxmlformats.org/officeDocument/2006/relationships/image" Target="../media/image7.png"/><Relationship Id="rId21" Type="http://schemas.openxmlformats.org/officeDocument/2006/relationships/image" Target="../media/image6.wmf"/><Relationship Id="rId7" Type="http://schemas.openxmlformats.org/officeDocument/2006/relationships/image" Target="../media/image9.tiff"/><Relationship Id="rId12" Type="http://schemas.openxmlformats.org/officeDocument/2006/relationships/oleObject" Target="../embeddings/oleObject2.bin"/><Relationship Id="rId17" Type="http://schemas.openxmlformats.org/officeDocument/2006/relationships/image" Target="../media/image4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4.bin"/><Relationship Id="rId20" Type="http://schemas.openxmlformats.org/officeDocument/2006/relationships/oleObject" Target="../embeddings/oleObject6.bin"/><Relationship Id="rId1" Type="http://schemas.openxmlformats.org/officeDocument/2006/relationships/vmlDrawing" Target="../drawings/vmlDrawing1.vml"/><Relationship Id="rId6" Type="http://schemas.openxmlformats.org/officeDocument/2006/relationships/chart" Target="../charts/chart1.xml"/><Relationship Id="rId11" Type="http://schemas.openxmlformats.org/officeDocument/2006/relationships/image" Target="../media/image1.wmf"/><Relationship Id="rId5" Type="http://schemas.microsoft.com/office/2007/relationships/hdphoto" Target="../media/hdphoto1.wdp"/><Relationship Id="rId15" Type="http://schemas.openxmlformats.org/officeDocument/2006/relationships/image" Target="../media/image3.wmf"/><Relationship Id="rId10" Type="http://schemas.openxmlformats.org/officeDocument/2006/relationships/oleObject" Target="../embeddings/oleObject1.bin"/><Relationship Id="rId19" Type="http://schemas.openxmlformats.org/officeDocument/2006/relationships/image" Target="../media/image5.wmf"/><Relationship Id="rId4" Type="http://schemas.openxmlformats.org/officeDocument/2006/relationships/image" Target="../media/image8.png"/><Relationship Id="rId9" Type="http://schemas.openxmlformats.org/officeDocument/2006/relationships/chart" Target="../charts/chart2.xml"/><Relationship Id="rId1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>
          <a:xfrm>
            <a:off x="-57372" y="-80483"/>
            <a:ext cx="5261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370"/>
              </a:spcBef>
              <a:buSzPct val="100000"/>
            </a:pPr>
            <a:r>
              <a:rPr lang="en-US" sz="4000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A</a:t>
            </a:r>
            <a:endParaRPr lang="en-US" sz="4000" dirty="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74818" y="3823509"/>
            <a:ext cx="2194560" cy="164592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0"/>
                    </a14:imgEffect>
                    <a14:imgEffect>
                      <a14:saturation sat="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92857" y="3826274"/>
            <a:ext cx="2194560" cy="1645920"/>
          </a:xfrm>
          <a:prstGeom prst="rect">
            <a:avLst/>
          </a:prstGeom>
        </p:spPr>
      </p:pic>
      <p:graphicFrame>
        <p:nvGraphicFramePr>
          <p:cNvPr id="46" name="Chart 4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3018432"/>
              </p:ext>
            </p:extLst>
          </p:nvPr>
        </p:nvGraphicFramePr>
        <p:xfrm>
          <a:off x="3975567" y="3370002"/>
          <a:ext cx="2126737" cy="23231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5389612" y="3497404"/>
            <a:ext cx="82792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 smtClean="0">
                <a:latin typeface="Arial" pitchFamily="34" charset="0"/>
                <a:cs typeface="Arial" pitchFamily="34" charset="0"/>
                <a:sym typeface="Symbol"/>
              </a:rPr>
              <a:t></a:t>
            </a:r>
            <a:endParaRPr lang="en-US" sz="2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16200000">
            <a:off x="2753117" y="4061376"/>
            <a:ext cx="1983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Invaded cells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Box 26"/>
          <p:cNvSpPr txBox="1">
            <a:spLocks noChangeAspect="1" noChangeArrowheads="1"/>
          </p:cNvSpPr>
          <p:nvPr/>
        </p:nvSpPr>
        <p:spPr bwMode="auto">
          <a:xfrm>
            <a:off x="16155" y="2594602"/>
            <a:ext cx="453655" cy="701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82167" tIns="42727" rIns="82167" bIns="42727">
            <a:spAutoFit/>
          </a:bodyPr>
          <a:lstStyle>
            <a:lvl1pPr defTabSz="4572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1370"/>
              </a:spcBef>
              <a:buSzPct val="100000"/>
            </a:pPr>
            <a:r>
              <a:rPr lang="en-US" altLang="zh-CN" sz="40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B</a:t>
            </a:r>
            <a:endParaRPr lang="en-US" sz="4000" dirty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1178" y="6196201"/>
            <a:ext cx="18380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Arial" pitchFamily="34" charset="0"/>
                <a:cs typeface="Arial" pitchFamily="34" charset="0"/>
              </a:rPr>
              <a:t>Control GFP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843834" y="6216486"/>
            <a:ext cx="17555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tAnillin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GFP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826" y="6598659"/>
            <a:ext cx="1746647" cy="173736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6" y="6598658"/>
            <a:ext cx="1704138" cy="173736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aphicFrame>
        <p:nvGraphicFramePr>
          <p:cNvPr id="33" name="Chart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590171"/>
              </p:ext>
            </p:extLst>
          </p:nvPr>
        </p:nvGraphicFramePr>
        <p:xfrm>
          <a:off x="4106948" y="5963444"/>
          <a:ext cx="1842126" cy="1675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4" name="TextBox 33"/>
          <p:cNvSpPr txBox="1"/>
          <p:nvPr/>
        </p:nvSpPr>
        <p:spPr>
          <a:xfrm rot="16200000">
            <a:off x="2610718" y="6713463"/>
            <a:ext cx="2571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Colony number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98740" y="6078307"/>
            <a:ext cx="51318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>
                <a:latin typeface="Arial" pitchFamily="34" charset="0"/>
                <a:cs typeface="Arial" pitchFamily="34" charset="0"/>
                <a:sym typeface="Symbol"/>
              </a:rPr>
              <a:t></a:t>
            </a:r>
            <a:endParaRPr lang="en-US" sz="2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361788" y="7403893"/>
            <a:ext cx="10823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Control </a:t>
            </a:r>
            <a:endParaRPr lang="en-US" altLang="zh-CN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n-US" altLang="zh-CN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GFP</a:t>
            </a:r>
            <a:endParaRPr lang="en-US" altLang="zh-CN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21388" y="7409954"/>
            <a:ext cx="9428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dirty="0" smtClean="0">
                <a:latin typeface="Arial" pitchFamily="34" charset="0"/>
                <a:cs typeface="Arial" pitchFamily="34" charset="0"/>
              </a:rPr>
              <a:t>tAnillin</a:t>
            </a:r>
          </a:p>
          <a:p>
            <a:pPr algn="ctr"/>
            <a:r>
              <a:rPr lang="en-US" altLang="zh-CN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sz="2000" dirty="0">
                <a:latin typeface="Arial" pitchFamily="34" charset="0"/>
                <a:cs typeface="Arial" pitchFamily="34" charset="0"/>
              </a:rPr>
              <a:t>GFP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937" y="3137372"/>
            <a:ext cx="18380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Arial" pitchFamily="34" charset="0"/>
                <a:cs typeface="Arial" pitchFamily="34" charset="0"/>
              </a:rPr>
              <a:t>Control GFP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760593" y="3157657"/>
            <a:ext cx="17555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tAnillin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GFP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351337" y="5163344"/>
            <a:ext cx="10823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Control </a:t>
            </a:r>
            <a:endParaRPr lang="en-US" altLang="zh-CN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n-US" altLang="zh-CN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GFP</a:t>
            </a:r>
            <a:endParaRPr lang="en-US" altLang="zh-CN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10937" y="5169405"/>
            <a:ext cx="9428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dirty="0" smtClean="0">
                <a:latin typeface="Arial" pitchFamily="34" charset="0"/>
                <a:cs typeface="Arial" pitchFamily="34" charset="0"/>
              </a:rPr>
              <a:t>tAnillin</a:t>
            </a:r>
          </a:p>
          <a:p>
            <a:pPr algn="ctr"/>
            <a:r>
              <a:rPr lang="en-US" altLang="zh-CN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sz="2000" dirty="0">
                <a:latin typeface="Arial" pitchFamily="34" charset="0"/>
                <a:cs typeface="Arial" pitchFamily="34" charset="0"/>
              </a:rPr>
              <a:t>GFP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678849" y="2003491"/>
            <a:ext cx="6062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</a:p>
        </p:txBody>
      </p:sp>
      <p:sp>
        <p:nvSpPr>
          <p:cNvPr id="40" name="Rectangle 39"/>
          <p:cNvSpPr/>
          <p:nvPr/>
        </p:nvSpPr>
        <p:spPr>
          <a:xfrm>
            <a:off x="5397275" y="2282902"/>
            <a:ext cx="4122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5295375" y="2446110"/>
            <a:ext cx="13858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397275" y="1971752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5295143" y="2132183"/>
            <a:ext cx="13858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397592" y="1735280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>
            <a:off x="5295460" y="1895711"/>
            <a:ext cx="13858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9654269"/>
              </p:ext>
            </p:extLst>
          </p:nvPr>
        </p:nvGraphicFramePr>
        <p:xfrm>
          <a:off x="4288586" y="676252"/>
          <a:ext cx="1016068" cy="11593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2" r:id="rId10" imgW="853200" imgH="1974600" progId="">
                  <p:embed/>
                </p:oleObj>
              </mc:Choice>
              <mc:Fallback>
                <p:oleObj r:id="rId10" imgW="853200" imgH="19746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288586" y="676252"/>
                        <a:ext cx="1016068" cy="1159397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416583" y="542849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>
            <a:off x="5314451" y="741380"/>
            <a:ext cx="13858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5409343" y="822242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>
            <a:off x="5307211" y="1020773"/>
            <a:ext cx="13858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5405470" y="1277435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>
            <a:off x="5315104" y="1690701"/>
            <a:ext cx="13858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5405470" y="1518887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>
            <a:off x="5304992" y="1446441"/>
            <a:ext cx="13858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3508158" y="1083825"/>
            <a:ext cx="7280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Anillin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401008" y="2503068"/>
            <a:ext cx="9124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3" name="Object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8202792"/>
              </p:ext>
            </p:extLst>
          </p:nvPr>
        </p:nvGraphicFramePr>
        <p:xfrm>
          <a:off x="4285105" y="2549407"/>
          <a:ext cx="1029076" cy="2454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3" r:id="rId12" imgW="731160" imgH="356400" progId="">
                  <p:embed/>
                </p:oleObj>
              </mc:Choice>
              <mc:Fallback>
                <p:oleObj r:id="rId12" imgW="731160" imgH="3564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285105" y="2549407"/>
                        <a:ext cx="1029076" cy="2454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" name="TextBox 63"/>
          <p:cNvSpPr txBox="1"/>
          <p:nvPr/>
        </p:nvSpPr>
        <p:spPr>
          <a:xfrm>
            <a:off x="5392855" y="2571458"/>
            <a:ext cx="5835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36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/>
        </p:nvCxnSpPr>
        <p:spPr>
          <a:xfrm>
            <a:off x="5313583" y="2731889"/>
            <a:ext cx="10517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4036100" y="116877"/>
            <a:ext cx="9028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Control </a:t>
            </a:r>
            <a:endParaRPr lang="en-US" altLang="zh-CN" sz="16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n-US" altLang="zh-CN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GFP</a:t>
            </a:r>
            <a:endParaRPr lang="en-US" altLang="zh-CN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4738052" y="116877"/>
            <a:ext cx="7857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dirty="0" smtClean="0">
                <a:latin typeface="Arial" pitchFamily="34" charset="0"/>
                <a:cs typeface="Arial" pitchFamily="34" charset="0"/>
              </a:rPr>
              <a:t>tAnillin</a:t>
            </a:r>
          </a:p>
          <a:p>
            <a:pPr algn="ctr"/>
            <a:r>
              <a:rPr lang="en-US" altLang="zh-CN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sz="1600" dirty="0">
                <a:latin typeface="Arial" pitchFamily="34" charset="0"/>
                <a:cs typeface="Arial" pitchFamily="34" charset="0"/>
              </a:rPr>
              <a:t>GFP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8247893"/>
              </p:ext>
            </p:extLst>
          </p:nvPr>
        </p:nvGraphicFramePr>
        <p:xfrm>
          <a:off x="4293349" y="1868735"/>
          <a:ext cx="1016068" cy="6465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4" r:id="rId14" imgW="1231560" imgH="1307880" progId="">
                  <p:embed/>
                </p:oleObj>
              </mc:Choice>
              <mc:Fallback>
                <p:oleObj r:id="rId14" imgW="1231560" imgH="130788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293349" y="1868735"/>
                        <a:ext cx="1016068" cy="646583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" name="Text Box 26"/>
          <p:cNvSpPr txBox="1">
            <a:spLocks noChangeAspect="1" noChangeArrowheads="1"/>
          </p:cNvSpPr>
          <p:nvPr/>
        </p:nvSpPr>
        <p:spPr bwMode="auto">
          <a:xfrm>
            <a:off x="7937" y="5655302"/>
            <a:ext cx="453655" cy="701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82167" tIns="42727" rIns="82167" bIns="42727">
            <a:spAutoFit/>
          </a:bodyPr>
          <a:lstStyle>
            <a:lvl1pPr defTabSz="4572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1370"/>
              </a:spcBef>
              <a:buSzPct val="100000"/>
            </a:pPr>
            <a:r>
              <a:rPr lang="en-US" sz="40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C</a:t>
            </a:r>
          </a:p>
        </p:txBody>
      </p:sp>
      <p:sp>
        <p:nvSpPr>
          <p:cNvPr id="50" name="Rectangle 6"/>
          <p:cNvSpPr>
            <a:spLocks noChangeArrowheads="1"/>
          </p:cNvSpPr>
          <p:nvPr/>
        </p:nvSpPr>
        <p:spPr bwMode="auto">
          <a:xfrm>
            <a:off x="998142" y="135158"/>
            <a:ext cx="903680" cy="577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3914" tIns="41957" rIns="83914" bIns="41957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zh-CN" sz="1600" dirty="0">
                <a:latin typeface="Arial" pitchFamily="34" charset="0"/>
                <a:ea typeface="宋体" pitchFamily="2" charset="-122"/>
                <a:cs typeface="Arial" pitchFamily="34" charset="0"/>
              </a:rPr>
              <a:t>Control GFP</a:t>
            </a:r>
          </a:p>
        </p:txBody>
      </p:sp>
      <p:sp>
        <p:nvSpPr>
          <p:cNvPr id="51" name="Rectangle 6"/>
          <p:cNvSpPr>
            <a:spLocks noChangeArrowheads="1"/>
          </p:cNvSpPr>
          <p:nvPr/>
        </p:nvSpPr>
        <p:spPr bwMode="auto">
          <a:xfrm>
            <a:off x="1807841" y="139870"/>
            <a:ext cx="792991" cy="577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3914" tIns="41957" rIns="83914" bIns="41957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zh-CN" sz="1600" dirty="0" err="1" smtClean="0">
                <a:latin typeface="Arial" pitchFamily="34" charset="0"/>
                <a:ea typeface="宋体" pitchFamily="2" charset="-122"/>
                <a:cs typeface="Arial" pitchFamily="34" charset="0"/>
              </a:rPr>
              <a:t>Anillin</a:t>
            </a:r>
            <a:r>
              <a:rPr lang="en-US" altLang="zh-CN" sz="1600" dirty="0" smtClean="0">
                <a:latin typeface="Arial" pitchFamily="34" charset="0"/>
                <a:ea typeface="宋体" pitchFamily="2" charset="-122"/>
                <a:cs typeface="Arial" pitchFamily="34" charset="0"/>
              </a:rPr>
              <a:t> </a:t>
            </a:r>
            <a:r>
              <a:rPr lang="en-US" altLang="zh-CN" sz="1600" dirty="0">
                <a:latin typeface="Arial" pitchFamily="34" charset="0"/>
                <a:ea typeface="宋体" pitchFamily="2" charset="-122"/>
                <a:cs typeface="Arial" pitchFamily="34" charset="0"/>
              </a:rPr>
              <a:t>GFP</a:t>
            </a:r>
          </a:p>
        </p:txBody>
      </p:sp>
      <p:graphicFrame>
        <p:nvGraphicFramePr>
          <p:cNvPr id="69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8296377"/>
              </p:ext>
            </p:extLst>
          </p:nvPr>
        </p:nvGraphicFramePr>
        <p:xfrm>
          <a:off x="1250655" y="690846"/>
          <a:ext cx="1200789" cy="4845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5" name="Image" r:id="rId16" imgW="566640" imgH="278640" progId="Photoshop.Image.13">
                  <p:embed/>
                </p:oleObj>
              </mc:Choice>
              <mc:Fallback>
                <p:oleObj name="Image" r:id="rId16" imgW="566640" imgH="278640" progId="Photoshop.Image.13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250655" y="690846"/>
                        <a:ext cx="1200789" cy="484539"/>
                      </a:xfrm>
                      <a:prstGeom prst="rect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ct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3850213"/>
              </p:ext>
            </p:extLst>
          </p:nvPr>
        </p:nvGraphicFramePr>
        <p:xfrm>
          <a:off x="1250654" y="1233013"/>
          <a:ext cx="1197864" cy="4956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6" name="Image" r:id="rId18" imgW="566640" imgH="278640" progId="Photoshop.Image.13">
                  <p:embed/>
                </p:oleObj>
              </mc:Choice>
              <mc:Fallback>
                <p:oleObj name="Image" r:id="rId18" imgW="566640" imgH="278640" progId="Photoshop.Image.13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250654" y="1233013"/>
                        <a:ext cx="1197864" cy="495698"/>
                      </a:xfrm>
                      <a:prstGeom prst="rect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" name="Object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3404308"/>
              </p:ext>
            </p:extLst>
          </p:nvPr>
        </p:nvGraphicFramePr>
        <p:xfrm>
          <a:off x="1254552" y="1790008"/>
          <a:ext cx="1197864" cy="5395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" name="Image" r:id="rId20" imgW="566640" imgH="278640" progId="Photoshop.Image.13">
                  <p:embed/>
                </p:oleObj>
              </mc:Choice>
              <mc:Fallback>
                <p:oleObj name="Image" r:id="rId20" imgW="566640" imgH="278640" progId="Photoshop.Image.13">
                  <p:embed/>
                  <p:pic>
                    <p:nvPicPr>
                      <p:cNvPr id="47" name="Object 46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254552" y="1790008"/>
                        <a:ext cx="1197864" cy="539561"/>
                      </a:xfrm>
                      <a:prstGeom prst="rect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" name="Text Box 7"/>
          <p:cNvSpPr txBox="1">
            <a:spLocks noChangeArrowheads="1"/>
          </p:cNvSpPr>
          <p:nvPr/>
        </p:nvSpPr>
        <p:spPr bwMode="auto">
          <a:xfrm>
            <a:off x="380397" y="765932"/>
            <a:ext cx="788779" cy="34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3914" tIns="41957" rIns="83914" bIns="41957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zh-CN" dirty="0" err="1">
                <a:latin typeface="Arial" pitchFamily="34" charset="0"/>
                <a:ea typeface="宋体" pitchFamily="2" charset="-122"/>
                <a:cs typeface="Arial" pitchFamily="34" charset="0"/>
              </a:rPr>
              <a:t>Anillin</a:t>
            </a:r>
            <a:endParaRPr lang="en-US" altLang="zh-CN" dirty="0"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sp>
        <p:nvSpPr>
          <p:cNvPr id="73" name="Text Box 15"/>
          <p:cNvSpPr txBox="1">
            <a:spLocks noChangeArrowheads="1"/>
          </p:cNvSpPr>
          <p:nvPr/>
        </p:nvSpPr>
        <p:spPr bwMode="auto">
          <a:xfrm>
            <a:off x="236048" y="1893279"/>
            <a:ext cx="963392" cy="34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3914" tIns="41957" rIns="83914" bIns="41957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zh-CN" dirty="0">
                <a:latin typeface="Arial" pitchFamily="34" charset="0"/>
                <a:ea typeface="宋体" pitchFamily="2" charset="-122"/>
                <a:cs typeface="Arial" pitchFamily="34" charset="0"/>
              </a:rPr>
              <a:t>GAPDH</a:t>
            </a:r>
          </a:p>
        </p:txBody>
      </p:sp>
      <p:sp>
        <p:nvSpPr>
          <p:cNvPr id="76" name="Text Box 15"/>
          <p:cNvSpPr txBox="1">
            <a:spLocks noChangeArrowheads="1"/>
          </p:cNvSpPr>
          <p:nvPr/>
        </p:nvSpPr>
        <p:spPr bwMode="auto">
          <a:xfrm>
            <a:off x="468733" y="1313892"/>
            <a:ext cx="686819" cy="34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3914" tIns="41957" rIns="83914" bIns="41957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zh-CN" dirty="0">
                <a:latin typeface="Arial" pitchFamily="34" charset="0"/>
                <a:ea typeface="宋体" pitchFamily="2" charset="-122"/>
                <a:cs typeface="Arial" pitchFamily="34" charset="0"/>
              </a:rPr>
              <a:t>GFP</a:t>
            </a:r>
          </a:p>
        </p:txBody>
      </p:sp>
      <p:sp>
        <p:nvSpPr>
          <p:cNvPr id="80" name="Text Box 7"/>
          <p:cNvSpPr txBox="1">
            <a:spLocks noChangeArrowheads="1"/>
          </p:cNvSpPr>
          <p:nvPr/>
        </p:nvSpPr>
        <p:spPr bwMode="auto">
          <a:xfrm>
            <a:off x="2485847" y="372809"/>
            <a:ext cx="710283" cy="330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3914" tIns="41957" rIns="83914" bIns="41957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dirty="0" err="1">
                <a:latin typeface="Arial" pitchFamily="34" charset="0"/>
                <a:ea typeface="宋体" pitchFamily="2" charset="-122"/>
                <a:cs typeface="Arial" pitchFamily="34" charset="0"/>
              </a:rPr>
              <a:t>kDa</a:t>
            </a:r>
            <a:endParaRPr lang="en-US" altLang="zh-CN" sz="1600" dirty="0"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grpSp>
        <p:nvGrpSpPr>
          <p:cNvPr id="81" name="Group 80"/>
          <p:cNvGrpSpPr/>
          <p:nvPr/>
        </p:nvGrpSpPr>
        <p:grpSpPr>
          <a:xfrm>
            <a:off x="2475585" y="979252"/>
            <a:ext cx="681530" cy="338554"/>
            <a:chOff x="2241550" y="1409833"/>
            <a:chExt cx="746125" cy="367591"/>
          </a:xfrm>
        </p:grpSpPr>
        <p:cxnSp>
          <p:nvCxnSpPr>
            <p:cNvPr id="82" name="Straight Connector 81"/>
            <p:cNvCxnSpPr/>
            <p:nvPr/>
          </p:nvCxnSpPr>
          <p:spPr>
            <a:xfrm>
              <a:off x="2241550" y="1629548"/>
              <a:ext cx="211238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 Box 7"/>
            <p:cNvSpPr txBox="1">
              <a:spLocks noChangeArrowheads="1"/>
            </p:cNvSpPr>
            <p:nvPr/>
          </p:nvSpPr>
          <p:spPr bwMode="auto">
            <a:xfrm>
              <a:off x="2362221" y="1409833"/>
              <a:ext cx="625454" cy="3675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Arial" pitchFamily="34" charset="0"/>
                  <a:ea typeface="宋体" pitchFamily="2" charset="-122"/>
                  <a:cs typeface="Arial" pitchFamily="34" charset="0"/>
                </a:rPr>
                <a:t>130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462882" y="1390980"/>
            <a:ext cx="681530" cy="338554"/>
            <a:chOff x="2241550" y="1431653"/>
            <a:chExt cx="746125" cy="367591"/>
          </a:xfrm>
        </p:grpSpPr>
        <p:cxnSp>
          <p:nvCxnSpPr>
            <p:cNvPr id="85" name="Straight Connector 84"/>
            <p:cNvCxnSpPr/>
            <p:nvPr/>
          </p:nvCxnSpPr>
          <p:spPr>
            <a:xfrm>
              <a:off x="2241550" y="1629548"/>
              <a:ext cx="211238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 Box 7"/>
            <p:cNvSpPr txBox="1">
              <a:spLocks noChangeArrowheads="1"/>
            </p:cNvSpPr>
            <p:nvPr/>
          </p:nvSpPr>
          <p:spPr bwMode="auto">
            <a:xfrm>
              <a:off x="2362221" y="1431653"/>
              <a:ext cx="625454" cy="3675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dirty="0" smtClean="0">
                  <a:latin typeface="Arial" pitchFamily="34" charset="0"/>
                  <a:ea typeface="宋体" pitchFamily="2" charset="-122"/>
                  <a:cs typeface="Arial" pitchFamily="34" charset="0"/>
                </a:rPr>
                <a:t>28</a:t>
              </a:r>
              <a:endParaRPr lang="en-US" altLang="zh-CN" sz="1600" dirty="0"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475585" y="2020819"/>
            <a:ext cx="681530" cy="338554"/>
            <a:chOff x="2241550" y="1420743"/>
            <a:chExt cx="746125" cy="367591"/>
          </a:xfrm>
        </p:grpSpPr>
        <p:cxnSp>
          <p:nvCxnSpPr>
            <p:cNvPr id="88" name="Straight Connector 87"/>
            <p:cNvCxnSpPr/>
            <p:nvPr/>
          </p:nvCxnSpPr>
          <p:spPr>
            <a:xfrm>
              <a:off x="2241550" y="1629548"/>
              <a:ext cx="211238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 Box 7"/>
            <p:cNvSpPr txBox="1">
              <a:spLocks noChangeArrowheads="1"/>
            </p:cNvSpPr>
            <p:nvPr/>
          </p:nvSpPr>
          <p:spPr bwMode="auto">
            <a:xfrm>
              <a:off x="2362221" y="1420743"/>
              <a:ext cx="625454" cy="3675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dirty="0" smtClean="0">
                  <a:latin typeface="Arial" pitchFamily="34" charset="0"/>
                  <a:ea typeface="宋体" pitchFamily="2" charset="-122"/>
                  <a:cs typeface="Arial" pitchFamily="34" charset="0"/>
                </a:rPr>
                <a:t>36</a:t>
              </a:r>
              <a:endParaRPr lang="en-US" altLang="zh-CN" sz="1600" dirty="0"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</p:grpSp>
      <p:sp>
        <p:nvSpPr>
          <p:cNvPr id="91" name="Text Box 7"/>
          <p:cNvSpPr txBox="1">
            <a:spLocks noChangeArrowheads="1"/>
          </p:cNvSpPr>
          <p:nvPr/>
        </p:nvSpPr>
        <p:spPr bwMode="auto">
          <a:xfrm>
            <a:off x="1267329" y="2375376"/>
            <a:ext cx="1181225" cy="33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4" tIns="45712" rIns="91424" bIns="45712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dirty="0" smtClean="0">
                <a:latin typeface="Arial" pitchFamily="34" charset="0"/>
                <a:ea typeface="宋体" pitchFamily="2" charset="-122"/>
                <a:cs typeface="Arial" pitchFamily="34" charset="0"/>
              </a:rPr>
              <a:t>Passage 2</a:t>
            </a:r>
            <a:endParaRPr lang="en-US" altLang="zh-CN" sz="1600" dirty="0"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sp>
        <p:nvSpPr>
          <p:cNvPr id="92" name="Text Box 7"/>
          <p:cNvSpPr txBox="1">
            <a:spLocks noChangeArrowheads="1"/>
          </p:cNvSpPr>
          <p:nvPr/>
        </p:nvSpPr>
        <p:spPr bwMode="auto">
          <a:xfrm>
            <a:off x="5435018" y="330057"/>
            <a:ext cx="710283" cy="300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3914" tIns="41957" rIns="83914" bIns="41957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400" dirty="0" err="1">
                <a:latin typeface="Arial" pitchFamily="34" charset="0"/>
                <a:ea typeface="宋体" pitchFamily="2" charset="-122"/>
                <a:cs typeface="Arial" pitchFamily="34" charset="0"/>
              </a:rPr>
              <a:t>kDa</a:t>
            </a:r>
            <a:endParaRPr lang="en-US" altLang="zh-CN" sz="1400" dirty="0"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sp>
        <p:nvSpPr>
          <p:cNvPr id="74" name="Text Box 7"/>
          <p:cNvSpPr txBox="1">
            <a:spLocks noChangeArrowheads="1"/>
          </p:cNvSpPr>
          <p:nvPr/>
        </p:nvSpPr>
        <p:spPr bwMode="auto">
          <a:xfrm>
            <a:off x="4253157" y="2850131"/>
            <a:ext cx="1181225" cy="33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4" tIns="45712" rIns="91424" bIns="45712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dirty="0" smtClean="0">
                <a:latin typeface="Arial" pitchFamily="34" charset="0"/>
                <a:ea typeface="宋体" pitchFamily="2" charset="-122"/>
                <a:cs typeface="Arial" pitchFamily="34" charset="0"/>
              </a:rPr>
              <a:t>Passage </a:t>
            </a:r>
            <a:r>
              <a:rPr lang="en-US" altLang="zh-CN" sz="1600" dirty="0">
                <a:latin typeface="Arial" pitchFamily="34" charset="0"/>
                <a:ea typeface="宋体" pitchFamily="2" charset="-122"/>
                <a:cs typeface="Arial" pitchFamily="34" charset="0"/>
              </a:rPr>
              <a:t>6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4721846" y="8077194"/>
            <a:ext cx="99129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65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3112</TotalTime>
  <Words>61</Words>
  <Application>Microsoft Office PowerPoint</Application>
  <PresentationFormat>Custom</PresentationFormat>
  <Paragraphs>47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 Unicode MS</vt:lpstr>
      <vt:lpstr>宋体</vt:lpstr>
      <vt:lpstr>Arial</vt:lpstr>
      <vt:lpstr>Calibri</vt:lpstr>
      <vt:lpstr>Symbol</vt:lpstr>
      <vt:lpstr>Office Theme</vt:lpstr>
      <vt:lpstr>Image</vt:lpstr>
      <vt:lpstr>PowerPoint Presentation</vt:lpstr>
    </vt:vector>
  </TitlesOfParts>
  <Company>School of Medicine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somtech</dc:creator>
  <cp:lastModifiedBy>Naydenov, Nayden</cp:lastModifiedBy>
  <cp:revision>160</cp:revision>
  <cp:lastPrinted>2019-10-21T20:19:57Z</cp:lastPrinted>
  <dcterms:created xsi:type="dcterms:W3CDTF">2012-06-22T16:30:39Z</dcterms:created>
  <dcterms:modified xsi:type="dcterms:W3CDTF">2019-11-17T16:24:50Z</dcterms:modified>
</cp:coreProperties>
</file>