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9601200" cy="12801600" type="A3"/>
  <p:notesSz cx="6858000" cy="9144000"/>
  <p:defaultTextStyle>
    <a:defPPr>
      <a:defRPr lang="ko-KR"/>
    </a:defPPr>
    <a:lvl1pPr marL="0" algn="l" defTabSz="1280160" rtl="0" eaLnBrk="1" latinLnBrk="1" hangingPunct="1">
      <a:defRPr sz="252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2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2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2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2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2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2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2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97">
          <p15:clr>
            <a:srgbClr val="A4A3A4"/>
          </p15:clr>
        </p15:guide>
        <p15:guide id="2" orient="horz" pos="1797">
          <p15:clr>
            <a:srgbClr val="A4A3A4"/>
          </p15:clr>
        </p15:guide>
        <p15:guide id="3" orient="horz" pos="3175">
          <p15:clr>
            <a:srgbClr val="A4A3A4"/>
          </p15:clr>
        </p15:guide>
        <p15:guide id="4" orient="horz" pos="2884">
          <p15:clr>
            <a:srgbClr val="A4A3A4"/>
          </p15:clr>
        </p15:guide>
        <p15:guide id="5" pos="1756">
          <p15:clr>
            <a:srgbClr val="A4A3A4"/>
          </p15:clr>
        </p15:guide>
        <p15:guide id="6" pos="47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8ED5"/>
    <a:srgbClr val="C0504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3" autoAdjust="0"/>
    <p:restoredTop sz="94660"/>
  </p:normalViewPr>
  <p:slideViewPr>
    <p:cSldViewPr snapToGrid="0">
      <p:cViewPr>
        <p:scale>
          <a:sx n="75" d="100"/>
          <a:sy n="75" d="100"/>
        </p:scale>
        <p:origin x="-1848" y="-48"/>
      </p:cViewPr>
      <p:guideLst>
        <p:guide orient="horz" pos="2797"/>
        <p:guide orient="horz" pos="1797"/>
        <p:guide orient="horz" pos="3175"/>
        <p:guide orient="horz" pos="2884"/>
        <p:guide pos="1756"/>
        <p:guide pos="47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presProps" Target="presProps.xml"/>
   <Relationship Id="rId5" Type="http://schemas.openxmlformats.org/officeDocument/2006/relationships/viewProps" Target="viewProps.xml"/>
   <Relationship Id="rId6" Type="http://schemas.openxmlformats.org/officeDocument/2006/relationships/theme" Target="theme/theme1.xml"/>
   <Relationship Id="rId7" Type="http://schemas.openxmlformats.org/officeDocument/2006/relationships/tableStyles" Target="tableStyles.xml"/>
</Relationships>
</file>

<file path=ppt/charts/_rels/chart1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file:///C:/Users/user/Desktop/Cathepsin%20K-1/Redox%20revision/Cathepsin%20K%20FACS%20DATA%20(191210).xlsx"/>
   <Relationship Id="rId2" Type="http://schemas.microsoft.com/office/2011/relationships/chartColorStyle" Target="colors1.xml"/>
   <Relationship Id="rId3" Type="http://schemas.microsoft.com/office/2011/relationships/chartStyle" Target="style1.xml"/>
</Relationships>
</file>

<file path=ppt/charts/_rels/chart2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file:///F:/Cathepsin%20K%20(redox%20biology)-191121/Cathepsin%20K%20FACS%20DATA%20(191210)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Sheet1!$E$432:$E$433</c:f>
                <c:numCache>
                  <c:formatCode>General</c:formatCode>
                  <c:ptCount val="2"/>
                  <c:pt idx="0">
                    <c:v>0.6</c:v>
                  </c:pt>
                  <c:pt idx="1">
                    <c:v>3.9</c:v>
                  </c:pt>
                </c:numCache>
              </c:numRef>
            </c:plus>
            <c:minus>
              <c:numRef>
                <c:f>Sheet1!$E$432:$E$433</c:f>
                <c:numCache>
                  <c:formatCode>General</c:formatCode>
                  <c:ptCount val="2"/>
                  <c:pt idx="0">
                    <c:v>0.6</c:v>
                  </c:pt>
                  <c:pt idx="1">
                    <c:v>3.9</c:v>
                  </c:pt>
                </c:numCache>
              </c:numRef>
            </c:minus>
            <c:spPr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/>
            </c:spPr>
          </c:errBars>
          <c:val>
            <c:numRef>
              <c:f>Sheet1!$C$432:$C$433</c:f>
              <c:numCache>
                <c:formatCode>General</c:formatCode>
                <c:ptCount val="2"/>
                <c:pt idx="0">
                  <c:v>6.47</c:v>
                </c:pt>
                <c:pt idx="1">
                  <c:v>38.799999999999997</c:v>
                </c:pt>
              </c:numCache>
            </c:numRef>
          </c:val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Sheet1!$F$432:$F$433</c:f>
                <c:numCache>
                  <c:formatCode>General</c:formatCode>
                  <c:ptCount val="2"/>
                  <c:pt idx="0">
                    <c:v>1.2</c:v>
                  </c:pt>
                  <c:pt idx="1">
                    <c:v>1.9</c:v>
                  </c:pt>
                </c:numCache>
              </c:numRef>
            </c:plus>
            <c:minus>
              <c:numRef>
                <c:f>Sheet1!$F$432:$F$433</c:f>
                <c:numCache>
                  <c:formatCode>General</c:formatCode>
                  <c:ptCount val="2"/>
                  <c:pt idx="0">
                    <c:v>1.2</c:v>
                  </c:pt>
                  <c:pt idx="1">
                    <c:v>1.9</c:v>
                  </c:pt>
                </c:numCache>
              </c:numRef>
            </c:minus>
            <c:spPr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/>
            </c:spPr>
          </c:errBars>
          <c:val>
            <c:numRef>
              <c:f>Sheet1!$D$432:$D$433</c:f>
              <c:numCache>
                <c:formatCode>General</c:formatCode>
                <c:ptCount val="2"/>
                <c:pt idx="0">
                  <c:v>5.6</c:v>
                </c:pt>
                <c:pt idx="1">
                  <c:v>14.7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36836608"/>
        <c:axId val="179207488"/>
      </c:barChart>
      <c:catAx>
        <c:axId val="136836608"/>
        <c:scaling>
          <c:orientation val="minMax"/>
        </c:scaling>
        <c:delete val="0"/>
        <c:axPos val="b"/>
        <c:majorTickMark val="in"/>
        <c:minorTickMark val="none"/>
        <c:tickLblPos val="none"/>
        <c:spPr>
          <a:noFill/>
          <a:ln w="1270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9207488"/>
        <c:crosses val="autoZero"/>
        <c:auto val="1"/>
        <c:lblAlgn val="ctr"/>
        <c:lblOffset val="100"/>
        <c:noMultiLvlLbl val="0"/>
      </c:catAx>
      <c:valAx>
        <c:axId val="179207488"/>
        <c:scaling>
          <c:orientation val="minMax"/>
          <c:max val="50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o-KR"/>
          </a:p>
        </c:txPr>
        <c:crossAx val="13683660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errBars>
            <c:errBarType val="both"/>
            <c:errValType val="cust"/>
            <c:noEndCap val="0"/>
            <c:plus>
              <c:numRef>
                <c:f>Sheet1!$H$440:$H$445</c:f>
                <c:numCache>
                  <c:formatCode>General</c:formatCode>
                  <c:ptCount val="6"/>
                  <c:pt idx="0">
                    <c:v>0.1</c:v>
                  </c:pt>
                  <c:pt idx="1">
                    <c:v>7.0000000000000007E-2</c:v>
                  </c:pt>
                  <c:pt idx="2">
                    <c:v>0.08</c:v>
                  </c:pt>
                  <c:pt idx="3">
                    <c:v>0.06</c:v>
                  </c:pt>
                  <c:pt idx="4">
                    <c:v>7.0000000000000007E-2</c:v>
                  </c:pt>
                  <c:pt idx="5">
                    <c:v>0.09</c:v>
                  </c:pt>
                </c:numCache>
              </c:numRef>
            </c:plus>
            <c:minus>
              <c:numRef>
                <c:f>Sheet1!$H$440:$H$445</c:f>
                <c:numCache>
                  <c:formatCode>General</c:formatCode>
                  <c:ptCount val="6"/>
                  <c:pt idx="0">
                    <c:v>0.1</c:v>
                  </c:pt>
                  <c:pt idx="1">
                    <c:v>7.0000000000000007E-2</c:v>
                  </c:pt>
                  <c:pt idx="2">
                    <c:v>0.08</c:v>
                  </c:pt>
                  <c:pt idx="3">
                    <c:v>0.06</c:v>
                  </c:pt>
                  <c:pt idx="4">
                    <c:v>7.0000000000000007E-2</c:v>
                  </c:pt>
                  <c:pt idx="5">
                    <c:v>0.09</c:v>
                  </c:pt>
                </c:numCache>
              </c:numRef>
            </c:minus>
            <c:spPr>
              <a:ln w="12700">
                <a:solidFill>
                  <a:schemeClr val="tx1"/>
                </a:solidFill>
              </a:ln>
            </c:spPr>
          </c:errBars>
          <c:val>
            <c:numRef>
              <c:f>Sheet1!$G$440:$G$445</c:f>
              <c:numCache>
                <c:formatCode>General</c:formatCode>
                <c:ptCount val="6"/>
                <c:pt idx="0">
                  <c:v>1</c:v>
                </c:pt>
                <c:pt idx="1">
                  <c:v>0.84674531236252804</c:v>
                </c:pt>
                <c:pt idx="2">
                  <c:v>0.94605764672559456</c:v>
                </c:pt>
                <c:pt idx="3">
                  <c:v>0.74226178531452469</c:v>
                </c:pt>
                <c:pt idx="4">
                  <c:v>0.86453723130786475</c:v>
                </c:pt>
                <c:pt idx="5">
                  <c:v>0.95263799804393712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543808"/>
        <c:axId val="190266688"/>
      </c:barChart>
      <c:catAx>
        <c:axId val="143543808"/>
        <c:scaling>
          <c:orientation val="minMax"/>
        </c:scaling>
        <c:delete val="0"/>
        <c:axPos val="b"/>
        <c:majorTickMark val="in"/>
        <c:minorTickMark val="none"/>
        <c:tickLblPos val="none"/>
        <c:spPr>
          <a:ln w="12700">
            <a:solidFill>
              <a:schemeClr val="tx1"/>
            </a:solidFill>
          </a:ln>
        </c:spPr>
        <c:crossAx val="190266688"/>
        <c:crosses val="autoZero"/>
        <c:auto val="1"/>
        <c:lblAlgn val="ctr"/>
        <c:lblOffset val="100"/>
        <c:noMultiLvlLbl val="0"/>
      </c:catAx>
      <c:valAx>
        <c:axId val="190266688"/>
        <c:scaling>
          <c:orientation val="minMax"/>
          <c:max val="3"/>
        </c:scaling>
        <c:delete val="0"/>
        <c:axPos val="l"/>
        <c:numFmt formatCode="General" sourceLinked="1"/>
        <c:majorTickMark val="in"/>
        <c:minorTickMark val="none"/>
        <c:tickLblPos val="nextTo"/>
        <c:spPr>
          <a:ln w="12700">
            <a:solidFill>
              <a:schemeClr val="tx1"/>
            </a:solidFill>
          </a:ln>
        </c:spPr>
        <c:crossAx val="143543808"/>
        <c:crosses val="autoZero"/>
        <c:crossBetween val="between"/>
        <c:majorUnit val="1"/>
      </c:valAx>
    </c:plotArea>
    <c:plotVisOnly val="1"/>
    <c:dispBlanksAs val="gap"/>
    <c:showDLblsOverMax val="0"/>
  </c:chart>
  <c:txPr>
    <a:bodyPr/>
    <a:lstStyle/>
    <a:p>
      <a:pPr>
        <a:defRPr b="1">
          <a:latin typeface="Arial" panose="020B0604020202020204" pitchFamily="34" charset="0"/>
          <a:cs typeface="Arial" panose="020B0604020202020204" pitchFamily="34" charset="0"/>
        </a:defRPr>
      </a:pPr>
      <a:endParaRPr lang="ko-K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6E46-78EC-492D-8FE8-B8C63998EF96}" type="datetimeFigureOut">
              <a:rPr lang="ko-KR" altLang="en-US" smtClean="0"/>
              <a:t>2019-12-23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33B9-9637-43D3-AFF4-A318E681A7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6437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6E46-78EC-492D-8FE8-B8C63998EF96}" type="datetimeFigureOut">
              <a:rPr lang="ko-KR" altLang="en-US" smtClean="0"/>
              <a:t>2019-12-23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33B9-9637-43D3-AFF4-A318E681A7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3093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6E46-78EC-492D-8FE8-B8C63998EF96}" type="datetimeFigureOut">
              <a:rPr lang="ko-KR" altLang="en-US" smtClean="0"/>
              <a:t>2019-12-23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33B9-9637-43D3-AFF4-A318E681A7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072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6E46-78EC-492D-8FE8-B8C63998EF96}" type="datetimeFigureOut">
              <a:rPr lang="ko-KR" altLang="en-US" smtClean="0"/>
              <a:t>2019-12-23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33B9-9637-43D3-AFF4-A318E681A7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8994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6E46-78EC-492D-8FE8-B8C63998EF96}" type="datetimeFigureOut">
              <a:rPr lang="ko-KR" altLang="en-US" smtClean="0"/>
              <a:t>2019-12-23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33B9-9637-43D3-AFF4-A318E681A7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647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6E46-78EC-492D-8FE8-B8C63998EF96}" type="datetimeFigureOut">
              <a:rPr lang="ko-KR" altLang="en-US" smtClean="0"/>
              <a:t>2019-12-23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33B9-9637-43D3-AFF4-A318E681A7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9655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6E46-78EC-492D-8FE8-B8C63998EF96}" type="datetimeFigureOut">
              <a:rPr lang="ko-KR" altLang="en-US" smtClean="0"/>
              <a:t>2019-12-23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33B9-9637-43D3-AFF4-A318E681A7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4530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6E46-78EC-492D-8FE8-B8C63998EF96}" type="datetimeFigureOut">
              <a:rPr lang="ko-KR" altLang="en-US" smtClean="0"/>
              <a:t>2019-12-23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33B9-9637-43D3-AFF4-A318E681A7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4571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6E46-78EC-492D-8FE8-B8C63998EF96}" type="datetimeFigureOut">
              <a:rPr lang="ko-KR" altLang="en-US" smtClean="0"/>
              <a:t>2019-12-23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33B9-9637-43D3-AFF4-A318E681A7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2185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6E46-78EC-492D-8FE8-B8C63998EF96}" type="datetimeFigureOut">
              <a:rPr lang="ko-KR" altLang="en-US" smtClean="0"/>
              <a:t>2019-12-23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33B9-9637-43D3-AFF4-A318E681A7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9017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6E46-78EC-492D-8FE8-B8C63998EF96}" type="datetimeFigureOut">
              <a:rPr lang="ko-KR" altLang="en-US" smtClean="0"/>
              <a:t>2019-12-23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33B9-9637-43D3-AFF4-A318E681A7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1253915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66E46-78EC-492D-8FE8-B8C63998EF96}" type="datetimeFigureOut">
              <a:rPr lang="ko-KR" altLang="en-US" smtClean="0"/>
              <a:t>2019-12-23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E33B9-9637-43D3-AFF4-A318E681A7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224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60120" rtl="0" eaLnBrk="1" latinLnBrk="1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1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chart" Target="../charts/chart1.xml"/>
   <Relationship Id="rId3" Type="http://schemas.openxmlformats.org/officeDocument/2006/relationships/image" Target="../media/image1.jpeg"/>
   <Relationship Id="rId4" Type="http://schemas.openxmlformats.org/officeDocument/2006/relationships/image" Target="../media/image2.jpeg"/>
   <Relationship Id="rId5" Type="http://schemas.openxmlformats.org/officeDocument/2006/relationships/image" Target="../media/image3.jpeg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4.jpeg"/>
   <Relationship Id="rId3" Type="http://schemas.microsoft.com/office/2007/relationships/hdphoto" Target="../media/hdphoto1.wdp"/>
   <Relationship Id="rId4" Type="http://schemas.openxmlformats.org/officeDocument/2006/relationships/image" Target="../media/image5.jpeg"/>
   <Relationship Id="rId5" Type="http://schemas.microsoft.com/office/2007/relationships/hdphoto" Target="../media/hdphoto2.wdp"/>
   <Relationship Id="rId6" Type="http://schemas.openxmlformats.org/officeDocument/2006/relationships/chart" Target="../charts/chart2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차트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7626551"/>
              </p:ext>
            </p:extLst>
          </p:nvPr>
        </p:nvGraphicFramePr>
        <p:xfrm>
          <a:off x="2318891" y="2407880"/>
          <a:ext cx="1587600" cy="1202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Text Box 263"/>
          <p:cNvSpPr txBox="1">
            <a:spLocks noChangeArrowheads="1"/>
          </p:cNvSpPr>
          <p:nvPr/>
        </p:nvSpPr>
        <p:spPr bwMode="auto">
          <a:xfrm>
            <a:off x="3825245" y="2730674"/>
            <a:ext cx="58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45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9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1000" b="1" dirty="0" err="1" smtClean="0">
                <a:latin typeface="Arial" charset="0"/>
                <a:ea typeface="굴림" charset="-127"/>
                <a:cs typeface="Arial" charset="0"/>
              </a:rPr>
              <a:t>siCont</a:t>
            </a:r>
            <a:endParaRPr lang="en-US" altLang="ko-KR" sz="1000" b="1" dirty="0">
              <a:latin typeface="Arial" charset="0"/>
              <a:ea typeface="굴림" charset="-127"/>
              <a:cs typeface="Arial" charset="0"/>
            </a:endParaRPr>
          </a:p>
        </p:txBody>
      </p:sp>
      <p:sp>
        <p:nvSpPr>
          <p:cNvPr id="26" name="Text Box 264"/>
          <p:cNvSpPr txBox="1">
            <a:spLocks noChangeArrowheads="1"/>
          </p:cNvSpPr>
          <p:nvPr/>
        </p:nvSpPr>
        <p:spPr bwMode="auto">
          <a:xfrm>
            <a:off x="3825245" y="2878311"/>
            <a:ext cx="53251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45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9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1000" b="1" dirty="0" err="1" smtClean="0">
                <a:latin typeface="Arial" charset="0"/>
                <a:ea typeface="굴림" charset="-127"/>
                <a:cs typeface="Arial" charset="0"/>
              </a:rPr>
              <a:t>siBim</a:t>
            </a:r>
            <a:endParaRPr lang="en-US" altLang="ko-KR" sz="1000" b="1" dirty="0">
              <a:latin typeface="Arial" charset="0"/>
              <a:ea typeface="굴림" charset="-127"/>
              <a:cs typeface="Arial" charset="0"/>
            </a:endParaRPr>
          </a:p>
        </p:txBody>
      </p:sp>
      <p:sp>
        <p:nvSpPr>
          <p:cNvPr id="27" name="Text Box 380"/>
          <p:cNvSpPr txBox="1">
            <a:spLocks noChangeArrowheads="1"/>
          </p:cNvSpPr>
          <p:nvPr/>
        </p:nvSpPr>
        <p:spPr bwMode="auto">
          <a:xfrm>
            <a:off x="2817263" y="3488000"/>
            <a:ext cx="902811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45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9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ko-KR" sz="1000" b="1" dirty="0">
                <a:latin typeface="Arial" charset="0"/>
                <a:ea typeface="굴림" charset="-127"/>
                <a:cs typeface="Arial" charset="0"/>
              </a:rPr>
              <a:t>-        </a:t>
            </a:r>
            <a:r>
              <a:rPr lang="en-US" altLang="ko-KR" sz="1000" b="1" dirty="0" smtClean="0">
                <a:latin typeface="Arial" charset="0"/>
                <a:ea typeface="굴림" charset="-127"/>
                <a:cs typeface="Arial" charset="0"/>
              </a:rPr>
              <a:t>      +   </a:t>
            </a:r>
            <a:endParaRPr lang="en-US" altLang="ko-KR" sz="1000" b="1" dirty="0">
              <a:latin typeface="Arial" charset="0"/>
              <a:ea typeface="굴림" charset="-127"/>
              <a:cs typeface="Arial" charset="0"/>
            </a:endParaRPr>
          </a:p>
        </p:txBody>
      </p:sp>
      <p:sp>
        <p:nvSpPr>
          <p:cNvPr id="28" name="Rectangle 86"/>
          <p:cNvSpPr>
            <a:spLocks noChangeArrowheads="1"/>
          </p:cNvSpPr>
          <p:nvPr/>
        </p:nvSpPr>
        <p:spPr bwMode="auto">
          <a:xfrm rot="16200000">
            <a:off x="1946147" y="2941816"/>
            <a:ext cx="676275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45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9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000" b="1" dirty="0">
                <a:solidFill>
                  <a:srgbClr val="000000"/>
                </a:solidFill>
                <a:latin typeface="Arial" charset="0"/>
                <a:ea typeface="돋움" pitchFamily="50" charset="-127"/>
                <a:cs typeface="Arial" charset="0"/>
              </a:rPr>
              <a:t>sub-G1 (%)</a:t>
            </a:r>
            <a:endParaRPr lang="en-US" altLang="ko-KR" sz="1000" b="1" dirty="0">
              <a:latin typeface="Arial" charset="0"/>
              <a:ea typeface="돋움" pitchFamily="50" charset="-127"/>
              <a:cs typeface="Arial" charset="0"/>
            </a:endParaRPr>
          </a:p>
        </p:txBody>
      </p:sp>
      <p:sp>
        <p:nvSpPr>
          <p:cNvPr id="29" name="Text Box 380"/>
          <p:cNvSpPr txBox="1">
            <a:spLocks noChangeArrowheads="1"/>
          </p:cNvSpPr>
          <p:nvPr/>
        </p:nvSpPr>
        <p:spPr bwMode="auto">
          <a:xfrm>
            <a:off x="2635911" y="3707710"/>
            <a:ext cx="117051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45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9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ko-KR" sz="1000" b="1" dirty="0" err="1" smtClean="0">
                <a:latin typeface="Arial" charset="0"/>
                <a:ea typeface="굴림" charset="-127"/>
                <a:cs typeface="Arial" charset="0"/>
              </a:rPr>
              <a:t>Balicatib+TRAIL</a:t>
            </a:r>
            <a:endParaRPr lang="en-US" altLang="ko-KR" sz="1000" b="1" dirty="0">
              <a:latin typeface="Arial" charset="0"/>
              <a:ea typeface="굴림" charset="-127"/>
              <a:cs typeface="Arial" charset="0"/>
            </a:endParaRPr>
          </a:p>
        </p:txBody>
      </p:sp>
      <p:sp>
        <p:nvSpPr>
          <p:cNvPr id="30" name="Line 85"/>
          <p:cNvSpPr>
            <a:spLocks noChangeShapeType="1"/>
          </p:cNvSpPr>
          <p:nvPr/>
        </p:nvSpPr>
        <p:spPr bwMode="auto">
          <a:xfrm>
            <a:off x="2718411" y="3665165"/>
            <a:ext cx="97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1" name="Rectangle 501"/>
          <p:cNvSpPr>
            <a:spLocks noChangeArrowheads="1"/>
          </p:cNvSpPr>
          <p:nvPr/>
        </p:nvSpPr>
        <p:spPr bwMode="auto">
          <a:xfrm>
            <a:off x="3777733" y="2829809"/>
            <a:ext cx="90000" cy="90000"/>
          </a:xfrm>
          <a:prstGeom prst="rect">
            <a:avLst/>
          </a:prstGeom>
          <a:solidFill>
            <a:srgbClr val="558ED5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45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9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000" b="1">
              <a:latin typeface="Arial" charset="0"/>
              <a:ea typeface="굴림" charset="-127"/>
              <a:cs typeface="Arial" charset="0"/>
            </a:endParaRPr>
          </a:p>
        </p:txBody>
      </p:sp>
      <p:sp>
        <p:nvSpPr>
          <p:cNvPr id="32" name="Rectangle 502"/>
          <p:cNvSpPr>
            <a:spLocks noChangeArrowheads="1"/>
          </p:cNvSpPr>
          <p:nvPr/>
        </p:nvSpPr>
        <p:spPr bwMode="auto">
          <a:xfrm>
            <a:off x="3777733" y="2972684"/>
            <a:ext cx="90000" cy="90000"/>
          </a:xfrm>
          <a:prstGeom prst="rect">
            <a:avLst/>
          </a:prstGeom>
          <a:solidFill>
            <a:srgbClr val="C0504D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45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9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000" b="1">
              <a:latin typeface="Arial" charset="0"/>
              <a:ea typeface="굴림" charset="-127"/>
              <a:cs typeface="Arial" charset="0"/>
            </a:endParaRPr>
          </a:p>
        </p:txBody>
      </p:sp>
      <p:sp>
        <p:nvSpPr>
          <p:cNvPr id="33" name="Text Box 326"/>
          <p:cNvSpPr txBox="1">
            <a:spLocks noChangeArrowheads="1"/>
          </p:cNvSpPr>
          <p:nvPr/>
        </p:nvSpPr>
        <p:spPr bwMode="auto">
          <a:xfrm>
            <a:off x="5461507" y="2512596"/>
            <a:ext cx="583814" cy="202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45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9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ko-KR" sz="1000" b="1" dirty="0" err="1" smtClean="0">
                <a:latin typeface="Arial" charset="0"/>
                <a:ea typeface="굴림" charset="-127"/>
                <a:cs typeface="Arial" charset="0"/>
              </a:rPr>
              <a:t>siCont</a:t>
            </a:r>
            <a:endParaRPr lang="en-US" altLang="ko-KR" sz="1000" b="1" dirty="0">
              <a:latin typeface="Arial" charset="0"/>
              <a:ea typeface="굴림" charset="-127"/>
              <a:cs typeface="Arial" charset="0"/>
            </a:endParaRPr>
          </a:p>
        </p:txBody>
      </p:sp>
      <p:sp>
        <p:nvSpPr>
          <p:cNvPr id="34" name="Line 328"/>
          <p:cNvSpPr>
            <a:spLocks noChangeShapeType="1"/>
          </p:cNvSpPr>
          <p:nvPr/>
        </p:nvSpPr>
        <p:spPr bwMode="auto">
          <a:xfrm>
            <a:off x="5567677" y="2691206"/>
            <a:ext cx="323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5" name="Line 329"/>
          <p:cNvSpPr>
            <a:spLocks noChangeShapeType="1"/>
          </p:cNvSpPr>
          <p:nvPr/>
        </p:nvSpPr>
        <p:spPr bwMode="auto">
          <a:xfrm>
            <a:off x="6064265" y="2691206"/>
            <a:ext cx="323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6" name="Text Box 334"/>
          <p:cNvSpPr txBox="1">
            <a:spLocks noChangeArrowheads="1"/>
          </p:cNvSpPr>
          <p:nvPr/>
        </p:nvSpPr>
        <p:spPr bwMode="auto">
          <a:xfrm>
            <a:off x="5927686" y="2512596"/>
            <a:ext cx="532518" cy="202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45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9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ko-KR" sz="1000" b="1" dirty="0" err="1" smtClean="0">
                <a:latin typeface="Arial" charset="0"/>
                <a:ea typeface="굴림" charset="-127"/>
                <a:cs typeface="Arial" charset="0"/>
              </a:rPr>
              <a:t>siBim</a:t>
            </a:r>
            <a:endParaRPr lang="en-US" altLang="ko-KR" sz="1000" b="1" dirty="0">
              <a:latin typeface="Arial" charset="0"/>
              <a:ea typeface="굴림" charset="-127"/>
              <a:cs typeface="Arial" charset="0"/>
            </a:endParaRPr>
          </a:p>
        </p:txBody>
      </p:sp>
      <p:sp>
        <p:nvSpPr>
          <p:cNvPr id="37" name="Text Box 380"/>
          <p:cNvSpPr txBox="1">
            <a:spLocks noChangeArrowheads="1"/>
          </p:cNvSpPr>
          <p:nvPr/>
        </p:nvSpPr>
        <p:spPr bwMode="auto">
          <a:xfrm>
            <a:off x="5505586" y="2692794"/>
            <a:ext cx="2042547" cy="202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45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9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ko-KR" sz="1000" b="1" dirty="0">
                <a:latin typeface="Arial" charset="0"/>
                <a:ea typeface="굴림" charset="-127"/>
                <a:cs typeface="Arial" charset="0"/>
              </a:rPr>
              <a:t>-   </a:t>
            </a:r>
            <a:r>
              <a:rPr lang="en-US" altLang="ko-KR" sz="1000" b="1" dirty="0" smtClean="0">
                <a:latin typeface="Arial" charset="0"/>
                <a:ea typeface="굴림" charset="-127"/>
                <a:cs typeface="Arial" charset="0"/>
              </a:rPr>
              <a:t> +       </a:t>
            </a:r>
            <a:r>
              <a:rPr lang="en-US" altLang="ko-KR" sz="1000" b="1" dirty="0">
                <a:latin typeface="Arial" charset="0"/>
                <a:ea typeface="굴림" charset="-127"/>
                <a:cs typeface="Arial" charset="0"/>
              </a:rPr>
              <a:t>- </a:t>
            </a:r>
            <a:r>
              <a:rPr lang="en-US" altLang="ko-KR" sz="1000" b="1" dirty="0" smtClean="0">
                <a:latin typeface="Arial" charset="0"/>
                <a:ea typeface="굴림" charset="-127"/>
                <a:cs typeface="Arial" charset="0"/>
              </a:rPr>
              <a:t>  </a:t>
            </a:r>
            <a:r>
              <a:rPr lang="en-US" altLang="ko-KR" sz="1000" b="1" dirty="0">
                <a:latin typeface="Arial" charset="0"/>
                <a:ea typeface="굴림" charset="-127"/>
                <a:cs typeface="Arial" charset="0"/>
              </a:rPr>
              <a:t>+  </a:t>
            </a:r>
            <a:r>
              <a:rPr lang="en-US" altLang="ko-KR" sz="1000" b="1" dirty="0" smtClean="0">
                <a:latin typeface="Arial" charset="0"/>
                <a:ea typeface="굴림" charset="-127"/>
                <a:cs typeface="Arial" charset="0"/>
              </a:rPr>
              <a:t> </a:t>
            </a:r>
            <a:r>
              <a:rPr lang="en-US" altLang="ko-KR" sz="1000" b="1" dirty="0" err="1" smtClean="0">
                <a:latin typeface="Arial" charset="0"/>
                <a:ea typeface="굴림" charset="-127"/>
                <a:cs typeface="Arial" charset="0"/>
              </a:rPr>
              <a:t>Balicatib+TRAIL</a:t>
            </a:r>
            <a:r>
              <a:rPr lang="en-US" altLang="ko-KR" sz="1000" b="1" dirty="0" smtClean="0">
                <a:latin typeface="Arial" charset="0"/>
                <a:ea typeface="굴림" charset="-127"/>
                <a:cs typeface="Arial" charset="0"/>
              </a:rPr>
              <a:t> </a:t>
            </a:r>
            <a:endParaRPr lang="en-US" altLang="ko-KR" sz="1000" b="1" dirty="0">
              <a:latin typeface="Arial" charset="0"/>
              <a:ea typeface="굴림" charset="-127"/>
              <a:cs typeface="Arial" charset="0"/>
            </a:endParaRPr>
          </a:p>
        </p:txBody>
      </p:sp>
      <p:sp>
        <p:nvSpPr>
          <p:cNvPr id="38" name="Text Box 332"/>
          <p:cNvSpPr txBox="1">
            <a:spLocks noChangeArrowheads="1"/>
          </p:cNvSpPr>
          <p:nvPr/>
        </p:nvSpPr>
        <p:spPr bwMode="auto">
          <a:xfrm>
            <a:off x="6369132" y="2902396"/>
            <a:ext cx="54053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45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9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1000" b="1" dirty="0">
                <a:latin typeface="Arial" charset="0"/>
                <a:ea typeface="굴림" charset="-127"/>
                <a:cs typeface="Arial" charset="0"/>
              </a:rPr>
              <a:t>PARP</a:t>
            </a:r>
          </a:p>
        </p:txBody>
      </p:sp>
      <p:sp>
        <p:nvSpPr>
          <p:cNvPr id="39" name="Text Box 332"/>
          <p:cNvSpPr txBox="1">
            <a:spLocks noChangeArrowheads="1"/>
          </p:cNvSpPr>
          <p:nvPr/>
        </p:nvSpPr>
        <p:spPr bwMode="auto">
          <a:xfrm>
            <a:off x="6369132" y="3525234"/>
            <a:ext cx="4828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45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9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1000" b="1">
                <a:latin typeface="Arial" charset="0"/>
                <a:ea typeface="굴림" charset="-127"/>
                <a:cs typeface="Arial" charset="0"/>
              </a:rPr>
              <a:t>actin</a:t>
            </a:r>
          </a:p>
        </p:txBody>
      </p:sp>
      <p:sp>
        <p:nvSpPr>
          <p:cNvPr id="40" name="Text Box 332"/>
          <p:cNvSpPr txBox="1">
            <a:spLocks noChangeArrowheads="1"/>
          </p:cNvSpPr>
          <p:nvPr/>
        </p:nvSpPr>
        <p:spPr bwMode="auto">
          <a:xfrm>
            <a:off x="6369132" y="3213815"/>
            <a:ext cx="42672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45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9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1000" b="1">
                <a:latin typeface="Arial" charset="0"/>
                <a:ea typeface="굴림" charset="-127"/>
                <a:cs typeface="Arial" charset="0"/>
              </a:rPr>
              <a:t>Bim</a:t>
            </a:r>
          </a:p>
        </p:txBody>
      </p:sp>
      <p:pic>
        <p:nvPicPr>
          <p:cNvPr id="41" name="Picture 13" descr="C:\Users\user\Desktop\그림10.jpg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8" t="26410" r="33000" b="47503"/>
          <a:stretch/>
        </p:blipFill>
        <p:spPr bwMode="auto">
          <a:xfrm>
            <a:off x="5501070" y="3199968"/>
            <a:ext cx="910800" cy="2736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4" descr="C:\Users\user\Desktop\그림9.jpg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4" t="38134" r="34533" b="37671"/>
          <a:stretch/>
        </p:blipFill>
        <p:spPr bwMode="auto">
          <a:xfrm>
            <a:off x="5501070" y="2888619"/>
            <a:ext cx="910800" cy="2736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5" descr="C:\Users\user\Desktop\그림11.jpg"/>
          <p:cNvPicPr>
            <a:picLocks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1" t="50711" r="45576" b="14506"/>
          <a:stretch/>
        </p:blipFill>
        <p:spPr bwMode="auto">
          <a:xfrm>
            <a:off x="5501070" y="3511317"/>
            <a:ext cx="910800" cy="2736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직사각형 44"/>
          <p:cNvSpPr/>
          <p:nvPr/>
        </p:nvSpPr>
        <p:spPr>
          <a:xfrm>
            <a:off x="757104" y="4695666"/>
            <a:ext cx="83868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Times New Roman" panose="02020603050405020304" pitchFamily="18" charset="0"/>
              </a:rPr>
              <a:t>Supplementary Figure S1. Knock-down of </a:t>
            </a:r>
            <a:r>
              <a:rPr lang="en-US" altLang="ko-KR" sz="1200" b="1" dirty="0" err="1" smtClean="0">
                <a:latin typeface="Times New Roman" panose="02020603050405020304" pitchFamily="18" charset="0"/>
              </a:rPr>
              <a:t>Bim</a:t>
            </a:r>
            <a:r>
              <a:rPr lang="en-US" altLang="ko-KR" sz="1200" b="1" dirty="0" smtClean="0">
                <a:latin typeface="Times New Roman" panose="02020603050405020304" pitchFamily="18" charset="0"/>
              </a:rPr>
              <a:t> inhibits </a:t>
            </a:r>
            <a:r>
              <a:rPr lang="en-US" altLang="ko-KR" sz="1200" b="1" dirty="0" err="1" smtClean="0">
                <a:latin typeface="Times New Roman" panose="02020603050405020304" pitchFamily="18" charset="0"/>
              </a:rPr>
              <a:t>balicatib</a:t>
            </a:r>
            <a:r>
              <a:rPr lang="en-US" altLang="ko-KR" sz="1200" b="1" dirty="0" smtClean="0">
                <a:latin typeface="Times New Roman" panose="02020603050405020304" pitchFamily="18" charset="0"/>
              </a:rPr>
              <a:t> plus TRAIL-induced apoptosis. </a:t>
            </a:r>
            <a:r>
              <a:rPr lang="en-US" altLang="ko-KR" sz="1200" dirty="0" err="1" smtClean="0">
                <a:latin typeface="Times New Roman" panose="02020603050405020304" pitchFamily="18" charset="0"/>
              </a:rPr>
              <a:t>Caki</a:t>
            </a:r>
            <a:r>
              <a:rPr lang="en-US" altLang="ko-KR" sz="1200" dirty="0" smtClean="0">
                <a:latin typeface="Times New Roman" panose="02020603050405020304" pitchFamily="18" charset="0"/>
              </a:rPr>
              <a:t> </a:t>
            </a:r>
            <a:r>
              <a:rPr lang="en-US" altLang="ko-KR" sz="1200" dirty="0">
                <a:latin typeface="Times New Roman" panose="02020603050405020304" pitchFamily="18" charset="0"/>
              </a:rPr>
              <a:t>cells were transfected with </a:t>
            </a:r>
            <a:r>
              <a:rPr lang="en-US" altLang="ko-KR" sz="1200" dirty="0" err="1">
                <a:latin typeface="Times New Roman" panose="02020603050405020304" pitchFamily="18" charset="0"/>
              </a:rPr>
              <a:t>siCont</a:t>
            </a:r>
            <a:r>
              <a:rPr lang="en-US" altLang="ko-KR" sz="1200" dirty="0">
                <a:latin typeface="Times New Roman" panose="02020603050405020304" pitchFamily="18" charset="0"/>
              </a:rPr>
              <a:t> or </a:t>
            </a:r>
            <a:r>
              <a:rPr lang="en-US" altLang="ko-KR" sz="1200" dirty="0" err="1">
                <a:latin typeface="Times New Roman" panose="02020603050405020304" pitchFamily="18" charset="0"/>
              </a:rPr>
              <a:t>Bim</a:t>
            </a:r>
            <a:r>
              <a:rPr lang="en-US" altLang="ko-KR" sz="1200" dirty="0">
                <a:latin typeface="Times New Roman" panose="02020603050405020304" pitchFamily="18" charset="0"/>
              </a:rPr>
              <a:t> </a:t>
            </a:r>
            <a:r>
              <a:rPr lang="en-US" altLang="ko-KR" sz="1200" dirty="0" err="1">
                <a:latin typeface="Times New Roman" panose="02020603050405020304" pitchFamily="18" charset="0"/>
              </a:rPr>
              <a:t>siRNA</a:t>
            </a:r>
            <a:r>
              <a:rPr lang="en-US" altLang="ko-KR" sz="1200" dirty="0">
                <a:latin typeface="Times New Roman" panose="02020603050405020304" pitchFamily="18" charset="0"/>
              </a:rPr>
              <a:t> (</a:t>
            </a:r>
            <a:r>
              <a:rPr lang="en-US" altLang="ko-KR" sz="1200" dirty="0" err="1">
                <a:latin typeface="Times New Roman" panose="02020603050405020304" pitchFamily="18" charset="0"/>
              </a:rPr>
              <a:t>siBim</a:t>
            </a:r>
            <a:r>
              <a:rPr lang="en-US" altLang="ko-KR" sz="1200" dirty="0">
                <a:latin typeface="Times New Roman" panose="02020603050405020304" pitchFamily="18" charset="0"/>
              </a:rPr>
              <a:t>) and treated with/without </a:t>
            </a:r>
            <a:r>
              <a:rPr lang="en-US" altLang="ko-KR" sz="1200" dirty="0" smtClean="0">
                <a:latin typeface="Times New Roman" panose="02020603050405020304" pitchFamily="18" charset="0"/>
              </a:rPr>
              <a:t>20 </a:t>
            </a:r>
            <a:r>
              <a:rPr lang="en-US" altLang="ko-KR" sz="1200" dirty="0" err="1">
                <a:latin typeface="Symbol" panose="05050102010706020507" pitchFamily="18" charset="2"/>
                <a:cs typeface="Times New Roman" panose="02020603050405020304" pitchFamily="18" charset="0"/>
              </a:rPr>
              <a:t>m</a:t>
            </a:r>
            <a:r>
              <a:rPr lang="en-US" altLang="ko-KR" sz="1200" dirty="0" err="1">
                <a:latin typeface="Times New Roman" panose="02020603050405020304" pitchFamily="18" charset="0"/>
              </a:rPr>
              <a:t>M</a:t>
            </a:r>
            <a:r>
              <a:rPr lang="en-US" altLang="ko-KR" sz="1200" dirty="0">
                <a:latin typeface="Times New Roman" panose="02020603050405020304" pitchFamily="18" charset="0"/>
              </a:rPr>
              <a:t> </a:t>
            </a:r>
            <a:r>
              <a:rPr lang="en-US" altLang="ko-KR" sz="1200" dirty="0" err="1" smtClean="0">
                <a:latin typeface="Times New Roman" panose="02020603050405020304" pitchFamily="18" charset="0"/>
              </a:rPr>
              <a:t>balicatib</a:t>
            </a:r>
            <a:r>
              <a:rPr lang="en-US" altLang="ko-KR" sz="1200" dirty="0" smtClean="0">
                <a:latin typeface="Times New Roman" panose="02020603050405020304" pitchFamily="18" charset="0"/>
              </a:rPr>
              <a:t> </a:t>
            </a:r>
            <a:r>
              <a:rPr lang="en-US" altLang="ko-KR" sz="1200" dirty="0">
                <a:latin typeface="Times New Roman" panose="02020603050405020304" pitchFamily="18" charset="0"/>
              </a:rPr>
              <a:t>plus 50 </a:t>
            </a:r>
            <a:r>
              <a:rPr lang="en-US" altLang="ko-KR" sz="1200" dirty="0" err="1">
                <a:latin typeface="Times New Roman" panose="02020603050405020304" pitchFamily="18" charset="0"/>
              </a:rPr>
              <a:t>ng</a:t>
            </a:r>
            <a:r>
              <a:rPr lang="en-US" altLang="ko-KR" sz="1200" dirty="0">
                <a:latin typeface="Times New Roman" panose="02020603050405020304" pitchFamily="18" charset="0"/>
              </a:rPr>
              <a:t>/mL TRAIL for 24 h. Apoptosis and protein expression were measured by flow </a:t>
            </a:r>
            <a:r>
              <a:rPr lang="en-US" altLang="ko-KR" sz="1200" dirty="0" err="1">
                <a:latin typeface="Times New Roman" panose="02020603050405020304" pitchFamily="18" charset="0"/>
              </a:rPr>
              <a:t>cytometry</a:t>
            </a:r>
            <a:r>
              <a:rPr lang="en-US" altLang="ko-KR" sz="1200" dirty="0">
                <a:latin typeface="Times New Roman" panose="02020603050405020304" pitchFamily="18" charset="0"/>
              </a:rPr>
              <a:t> and western blotting, respectively. </a:t>
            </a:r>
            <a:endParaRPr lang="ko-KR" altLang="en-US" sz="1200" dirty="0"/>
          </a:p>
        </p:txBody>
      </p:sp>
      <p:sp>
        <p:nvSpPr>
          <p:cNvPr id="23" name="TextBox 358"/>
          <p:cNvSpPr txBox="1">
            <a:spLocks noChangeArrowheads="1"/>
          </p:cNvSpPr>
          <p:nvPr/>
        </p:nvSpPr>
        <p:spPr bwMode="auto">
          <a:xfrm>
            <a:off x="5006279" y="2925049"/>
            <a:ext cx="5180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>
              <a:defRPr kumimoji="1" sz="28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en-US" altLang="ko-KR" sz="800" b="1" dirty="0" smtClean="0">
                <a:latin typeface="Arial" charset="0"/>
                <a:cs typeface="Arial" charset="0"/>
              </a:rPr>
              <a:t>100 </a:t>
            </a:r>
            <a:r>
              <a:rPr lang="en-US" altLang="ko-KR" sz="800" b="1" dirty="0" err="1">
                <a:latin typeface="Arial" charset="0"/>
                <a:cs typeface="Arial" charset="0"/>
              </a:rPr>
              <a:t>kD</a:t>
            </a:r>
            <a:endParaRPr lang="ko-KR" altLang="en-US" sz="800" b="1" dirty="0">
              <a:latin typeface="Arial" charset="0"/>
              <a:cs typeface="Arial" charset="0"/>
            </a:endParaRPr>
          </a:p>
        </p:txBody>
      </p:sp>
      <p:cxnSp>
        <p:nvCxnSpPr>
          <p:cNvPr id="44" name="직선 연결선 43"/>
          <p:cNvCxnSpPr/>
          <p:nvPr/>
        </p:nvCxnSpPr>
        <p:spPr bwMode="auto">
          <a:xfrm>
            <a:off x="5438853" y="3035748"/>
            <a:ext cx="539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 bwMode="auto">
          <a:xfrm>
            <a:off x="5438853" y="3147665"/>
            <a:ext cx="539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359"/>
          <p:cNvSpPr txBox="1">
            <a:spLocks noChangeArrowheads="1"/>
          </p:cNvSpPr>
          <p:nvPr/>
        </p:nvSpPr>
        <p:spPr bwMode="auto">
          <a:xfrm>
            <a:off x="5063988" y="3042550"/>
            <a:ext cx="46038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>
              <a:defRPr kumimoji="1" sz="28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en-US" altLang="ko-KR" sz="800" b="1" dirty="0" smtClean="0">
                <a:latin typeface="Arial" charset="0"/>
                <a:cs typeface="Arial" charset="0"/>
              </a:rPr>
              <a:t>75 </a:t>
            </a:r>
            <a:r>
              <a:rPr lang="en-US" altLang="ko-KR" sz="800" b="1" dirty="0" err="1">
                <a:latin typeface="Arial" charset="0"/>
                <a:cs typeface="Arial" charset="0"/>
              </a:rPr>
              <a:t>kD</a:t>
            </a:r>
            <a:endParaRPr lang="ko-KR" altLang="en-US" sz="800" b="1" dirty="0">
              <a:latin typeface="Arial" charset="0"/>
              <a:cs typeface="Arial" charset="0"/>
            </a:endParaRPr>
          </a:p>
        </p:txBody>
      </p:sp>
      <p:cxnSp>
        <p:nvCxnSpPr>
          <p:cNvPr id="48" name="직선 연결선 47"/>
          <p:cNvCxnSpPr/>
          <p:nvPr/>
        </p:nvCxnSpPr>
        <p:spPr bwMode="auto">
          <a:xfrm>
            <a:off x="5438853" y="3305699"/>
            <a:ext cx="539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362"/>
          <p:cNvSpPr txBox="1">
            <a:spLocks noChangeArrowheads="1"/>
          </p:cNvSpPr>
          <p:nvPr/>
        </p:nvSpPr>
        <p:spPr bwMode="auto">
          <a:xfrm>
            <a:off x="5063988" y="3192238"/>
            <a:ext cx="46038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>
              <a:defRPr kumimoji="1" sz="28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en-US" altLang="ko-KR" sz="800" b="1" dirty="0" smtClean="0">
                <a:latin typeface="Arial" charset="0"/>
                <a:cs typeface="Arial" charset="0"/>
              </a:rPr>
              <a:t>25 </a:t>
            </a:r>
            <a:r>
              <a:rPr lang="en-US" altLang="ko-KR" sz="800" b="1" dirty="0" err="1">
                <a:latin typeface="Arial" charset="0"/>
                <a:cs typeface="Arial" charset="0"/>
              </a:rPr>
              <a:t>kD</a:t>
            </a:r>
            <a:endParaRPr lang="ko-KR" altLang="en-US" sz="800" b="1" dirty="0">
              <a:latin typeface="Arial" charset="0"/>
              <a:cs typeface="Arial" charset="0"/>
            </a:endParaRPr>
          </a:p>
        </p:txBody>
      </p:sp>
      <p:cxnSp>
        <p:nvCxnSpPr>
          <p:cNvPr id="50" name="직선 연결선 49"/>
          <p:cNvCxnSpPr/>
          <p:nvPr/>
        </p:nvCxnSpPr>
        <p:spPr bwMode="auto">
          <a:xfrm>
            <a:off x="5438853" y="3766299"/>
            <a:ext cx="539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364"/>
          <p:cNvSpPr txBox="1">
            <a:spLocks noChangeArrowheads="1"/>
          </p:cNvSpPr>
          <p:nvPr/>
        </p:nvSpPr>
        <p:spPr bwMode="auto">
          <a:xfrm>
            <a:off x="5063988" y="3664496"/>
            <a:ext cx="46038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>
              <a:defRPr kumimoji="1" sz="28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en-US" altLang="ko-KR" sz="800" b="1" dirty="0" smtClean="0">
                <a:latin typeface="Arial" charset="0"/>
                <a:cs typeface="Arial" charset="0"/>
              </a:rPr>
              <a:t>37 </a:t>
            </a:r>
            <a:r>
              <a:rPr lang="en-US" altLang="ko-KR" sz="800" b="1" dirty="0" err="1" smtClean="0">
                <a:latin typeface="Arial" charset="0"/>
                <a:cs typeface="Arial" charset="0"/>
              </a:rPr>
              <a:t>kD</a:t>
            </a:r>
            <a:endParaRPr lang="ko-KR" altLang="en-US" sz="8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18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9"/>
          <p:cNvSpPr txBox="1">
            <a:spLocks noChangeArrowheads="1"/>
          </p:cNvSpPr>
          <p:nvPr/>
        </p:nvSpPr>
        <p:spPr bwMode="auto">
          <a:xfrm>
            <a:off x="3943320" y="2474349"/>
            <a:ext cx="810046" cy="30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45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9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1000" b="1" dirty="0" smtClean="0">
                <a:latin typeface="Arial" charset="0"/>
                <a:ea typeface="굴림" charset="-127"/>
                <a:cs typeface="Arial" charset="0"/>
              </a:rPr>
              <a:t>USP27x</a:t>
            </a:r>
            <a:endParaRPr lang="en-US" altLang="ko-KR" sz="1000" b="1" dirty="0">
              <a:latin typeface="Arial" charset="0"/>
              <a:ea typeface="굴림" charset="-127"/>
              <a:cs typeface="Arial" charset="0"/>
            </a:endParaRPr>
          </a:p>
        </p:txBody>
      </p:sp>
      <p:sp>
        <p:nvSpPr>
          <p:cNvPr id="3" name="Text Box 16"/>
          <p:cNvSpPr txBox="1">
            <a:spLocks noChangeArrowheads="1"/>
          </p:cNvSpPr>
          <p:nvPr/>
        </p:nvSpPr>
        <p:spPr bwMode="auto">
          <a:xfrm>
            <a:off x="3943320" y="2753329"/>
            <a:ext cx="593075" cy="302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45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9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1000" b="1">
                <a:latin typeface="Arial" charset="0"/>
                <a:ea typeface="굴림" charset="-127"/>
                <a:cs typeface="Arial" charset="0"/>
              </a:rPr>
              <a:t>actin</a:t>
            </a:r>
          </a:p>
        </p:txBody>
      </p:sp>
      <p:cxnSp>
        <p:nvCxnSpPr>
          <p:cNvPr id="4" name="직선 연결선 3"/>
          <p:cNvCxnSpPr/>
          <p:nvPr/>
        </p:nvCxnSpPr>
        <p:spPr>
          <a:xfrm>
            <a:off x="2378762" y="2592997"/>
            <a:ext cx="62407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5" name="직선 연결선 4"/>
          <p:cNvCxnSpPr/>
          <p:nvPr/>
        </p:nvCxnSpPr>
        <p:spPr>
          <a:xfrm>
            <a:off x="2378762" y="2670933"/>
            <a:ext cx="62407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6" name="TextBox 293"/>
          <p:cNvSpPr txBox="1">
            <a:spLocks noChangeArrowheads="1"/>
          </p:cNvSpPr>
          <p:nvPr/>
        </p:nvSpPr>
        <p:spPr bwMode="auto">
          <a:xfrm>
            <a:off x="1915080" y="2471891"/>
            <a:ext cx="54053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>
              <a:defRPr kumimoji="1" sz="28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en-US" altLang="ko-KR" sz="800" b="1" dirty="0" smtClean="0">
                <a:latin typeface="Arial" charset="0"/>
                <a:cs typeface="Arial" charset="0"/>
              </a:rPr>
              <a:t>400 </a:t>
            </a:r>
            <a:r>
              <a:rPr lang="en-US" altLang="ko-KR" sz="800" b="1" dirty="0" err="1" smtClean="0">
                <a:latin typeface="Arial" charset="0"/>
                <a:cs typeface="Arial" charset="0"/>
              </a:rPr>
              <a:t>bp</a:t>
            </a:r>
            <a:r>
              <a:rPr lang="en-US" altLang="ko-KR" sz="800" b="1" dirty="0" smtClean="0">
                <a:latin typeface="Arial" charset="0"/>
                <a:cs typeface="Arial" charset="0"/>
              </a:rPr>
              <a:t> </a:t>
            </a:r>
            <a:endParaRPr lang="ko-KR" altLang="en-US" sz="800" b="1" dirty="0">
              <a:latin typeface="Arial" charset="0"/>
              <a:cs typeface="Arial" charset="0"/>
            </a:endParaRPr>
          </a:p>
        </p:txBody>
      </p:sp>
      <p:sp>
        <p:nvSpPr>
          <p:cNvPr id="7" name="TextBox 294"/>
          <p:cNvSpPr txBox="1">
            <a:spLocks noChangeArrowheads="1"/>
          </p:cNvSpPr>
          <p:nvPr/>
        </p:nvSpPr>
        <p:spPr bwMode="auto">
          <a:xfrm>
            <a:off x="1910081" y="2595558"/>
            <a:ext cx="54053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>
              <a:defRPr kumimoji="1" sz="28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en-US" altLang="ko-KR" sz="800" b="1" dirty="0" smtClean="0">
                <a:latin typeface="Arial" charset="0"/>
                <a:cs typeface="Arial" charset="0"/>
              </a:rPr>
              <a:t>300 </a:t>
            </a:r>
            <a:r>
              <a:rPr lang="en-US" altLang="ko-KR" sz="800" b="1" dirty="0" err="1" smtClean="0">
                <a:latin typeface="Arial" charset="0"/>
                <a:cs typeface="Arial" charset="0"/>
              </a:rPr>
              <a:t>bp</a:t>
            </a:r>
            <a:r>
              <a:rPr lang="en-US" altLang="ko-KR" sz="800" b="1" dirty="0" smtClean="0">
                <a:latin typeface="Arial" charset="0"/>
                <a:cs typeface="Arial" charset="0"/>
              </a:rPr>
              <a:t> </a:t>
            </a:r>
            <a:endParaRPr lang="ko-KR" altLang="en-US" sz="800" b="1" dirty="0">
              <a:latin typeface="Arial" charset="0"/>
              <a:cs typeface="Arial" charset="0"/>
            </a:endParaRPr>
          </a:p>
        </p:txBody>
      </p:sp>
      <p:cxnSp>
        <p:nvCxnSpPr>
          <p:cNvPr id="8" name="직선 연결선 7"/>
          <p:cNvCxnSpPr/>
          <p:nvPr/>
        </p:nvCxnSpPr>
        <p:spPr>
          <a:xfrm flipH="1">
            <a:off x="2342052" y="2670933"/>
            <a:ext cx="36710" cy="42226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9" name="직선 연결선 8"/>
          <p:cNvCxnSpPr/>
          <p:nvPr/>
        </p:nvCxnSpPr>
        <p:spPr>
          <a:xfrm>
            <a:off x="2378762" y="2861400"/>
            <a:ext cx="62407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0" name="직선 연결선 9"/>
          <p:cNvCxnSpPr/>
          <p:nvPr/>
        </p:nvCxnSpPr>
        <p:spPr>
          <a:xfrm>
            <a:off x="2378762" y="2924704"/>
            <a:ext cx="62407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11" name="TextBox 293"/>
          <p:cNvSpPr txBox="1">
            <a:spLocks noChangeArrowheads="1"/>
          </p:cNvSpPr>
          <p:nvPr/>
        </p:nvSpPr>
        <p:spPr bwMode="auto">
          <a:xfrm>
            <a:off x="1915080" y="2744464"/>
            <a:ext cx="54053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>
              <a:defRPr kumimoji="1" sz="28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en-US" altLang="ko-KR" sz="800" b="1" dirty="0">
                <a:latin typeface="Arial" charset="0"/>
                <a:cs typeface="Arial" charset="0"/>
              </a:rPr>
              <a:t>500 </a:t>
            </a:r>
            <a:r>
              <a:rPr lang="en-US" altLang="ko-KR" sz="800" b="1" dirty="0" err="1" smtClean="0">
                <a:latin typeface="Arial" charset="0"/>
                <a:cs typeface="Arial" charset="0"/>
              </a:rPr>
              <a:t>bp</a:t>
            </a:r>
            <a:r>
              <a:rPr lang="en-US" altLang="ko-KR" sz="800" b="1" dirty="0" smtClean="0">
                <a:latin typeface="Arial" charset="0"/>
                <a:cs typeface="Arial" charset="0"/>
              </a:rPr>
              <a:t> </a:t>
            </a:r>
            <a:endParaRPr lang="ko-KR" altLang="en-US" sz="800" b="1" dirty="0">
              <a:latin typeface="Arial" charset="0"/>
              <a:cs typeface="Arial" charset="0"/>
            </a:endParaRPr>
          </a:p>
        </p:txBody>
      </p:sp>
      <p:sp>
        <p:nvSpPr>
          <p:cNvPr id="12" name="TextBox 294"/>
          <p:cNvSpPr txBox="1">
            <a:spLocks noChangeArrowheads="1"/>
          </p:cNvSpPr>
          <p:nvPr/>
        </p:nvSpPr>
        <p:spPr bwMode="auto">
          <a:xfrm>
            <a:off x="1916222" y="2872408"/>
            <a:ext cx="54053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>
              <a:defRPr kumimoji="1" sz="28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en-US" altLang="ko-KR" sz="800" b="1" dirty="0">
                <a:latin typeface="Arial" charset="0"/>
                <a:cs typeface="Arial" charset="0"/>
              </a:rPr>
              <a:t>400 </a:t>
            </a:r>
            <a:r>
              <a:rPr lang="en-US" altLang="ko-KR" sz="800" b="1" dirty="0" err="1" smtClean="0">
                <a:latin typeface="Arial" charset="0"/>
                <a:cs typeface="Arial" charset="0"/>
              </a:rPr>
              <a:t>bp</a:t>
            </a:r>
            <a:r>
              <a:rPr lang="en-US" altLang="ko-KR" sz="800" b="1" dirty="0" smtClean="0">
                <a:latin typeface="Arial" charset="0"/>
                <a:cs typeface="Arial" charset="0"/>
              </a:rPr>
              <a:t> </a:t>
            </a:r>
            <a:endParaRPr lang="ko-KR" altLang="en-US" sz="800" b="1" dirty="0">
              <a:latin typeface="Arial" charset="0"/>
              <a:cs typeface="Arial" charset="0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 flipH="1">
            <a:off x="2342052" y="2924704"/>
            <a:ext cx="36710" cy="42226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pic>
        <p:nvPicPr>
          <p:cNvPr id="20" name="Picture 18" descr="C:\Users\user\Desktop\그림12.jpg"/>
          <p:cNvPicPr>
            <a:picLocks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61" t="42215" r="14326" b="46570"/>
          <a:stretch/>
        </p:blipFill>
        <p:spPr bwMode="auto">
          <a:xfrm>
            <a:off x="2443807" y="2766985"/>
            <a:ext cx="1539585" cy="26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9" descr="C:\Users\user\Desktop\그림13.jpg"/>
          <p:cNvPicPr>
            <a:picLocks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53" t="44117" r="19429" b="45251"/>
          <a:stretch/>
        </p:blipFill>
        <p:spPr bwMode="auto">
          <a:xfrm>
            <a:off x="2443807" y="2472243"/>
            <a:ext cx="1539585" cy="26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Box 221"/>
          <p:cNvSpPr txBox="1">
            <a:spLocks noChangeArrowheads="1"/>
          </p:cNvSpPr>
          <p:nvPr/>
        </p:nvSpPr>
        <p:spPr bwMode="auto">
          <a:xfrm>
            <a:off x="2701554" y="2264888"/>
            <a:ext cx="1468761" cy="219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0" tIns="32645" rIns="65290" bIns="32645">
            <a:spAutoFit/>
          </a:bodyPr>
          <a:lstStyle>
            <a:lvl1pPr eaLnBrk="0" hangingPunct="0"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-    3     6    9  12  24 (h)</a:t>
            </a:r>
            <a:endParaRPr lang="en-US" altLang="ko-KR" sz="10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3" name="Text Box 221"/>
          <p:cNvSpPr txBox="1">
            <a:spLocks noChangeArrowheads="1"/>
          </p:cNvSpPr>
          <p:nvPr/>
        </p:nvSpPr>
        <p:spPr bwMode="auto">
          <a:xfrm>
            <a:off x="3028987" y="2058391"/>
            <a:ext cx="951992" cy="270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0" tIns="32645" rIns="65290" bIns="32645">
            <a:spAutoFit/>
          </a:bodyPr>
          <a:lstStyle>
            <a:lvl1pPr eaLnBrk="0" hangingPunct="0"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ODN 2 </a:t>
            </a:r>
            <a:r>
              <a:rPr lang="en-US" altLang="ko-KR" sz="1000" dirty="0" err="1" smtClean="0">
                <a:solidFill>
                  <a:prstClr val="black"/>
                </a:solidFill>
                <a:latin typeface="Symbol" panose="05050102010706020507" pitchFamily="18" charset="2"/>
                <a:cs typeface="Arial" charset="0"/>
              </a:rPr>
              <a:t>m</a:t>
            </a:r>
            <a:r>
              <a:rPr lang="en-US" altLang="ko-KR" sz="10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M</a:t>
            </a:r>
            <a:r>
              <a:rPr lang="en-US" altLang="ko-KR" sz="10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endParaRPr lang="en-US" altLang="ko-KR" sz="10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>
            <a:off x="2874258" y="2245413"/>
            <a:ext cx="106178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757104" y="4695666"/>
            <a:ext cx="83868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Times New Roman" panose="02020603050405020304" pitchFamily="18" charset="0"/>
              </a:rPr>
              <a:t>Supplementary Figure S2. ODN had no effect on USP27x mRNA expression. </a:t>
            </a:r>
            <a:r>
              <a:rPr lang="en-US" altLang="ko-KR" sz="1200" dirty="0" err="1" smtClean="0">
                <a:latin typeface="Times New Roman" panose="02020603050405020304" pitchFamily="18" charset="0"/>
              </a:rPr>
              <a:t>Caki</a:t>
            </a:r>
            <a:r>
              <a:rPr lang="en-US" altLang="ko-KR" sz="1200" dirty="0" smtClean="0">
                <a:latin typeface="Times New Roman" panose="02020603050405020304" pitchFamily="18" charset="0"/>
              </a:rPr>
              <a:t> cells were treated with 2 </a:t>
            </a:r>
            <a:r>
              <a:rPr lang="en-US" altLang="ko-KR" sz="1200" dirty="0" err="1" smtClean="0">
                <a:latin typeface="Symbol" panose="05050102010706020507" pitchFamily="18" charset="2"/>
              </a:rPr>
              <a:t>m</a:t>
            </a:r>
            <a:r>
              <a:rPr lang="en-US" altLang="ko-KR" sz="1200" dirty="0" err="1" smtClean="0">
                <a:latin typeface="Times New Roman" panose="02020603050405020304" pitchFamily="18" charset="0"/>
              </a:rPr>
              <a:t>M</a:t>
            </a:r>
            <a:r>
              <a:rPr lang="en-US" altLang="ko-KR" sz="1200" dirty="0" smtClean="0">
                <a:latin typeface="Times New Roman" panose="02020603050405020304" pitchFamily="18" charset="0"/>
              </a:rPr>
              <a:t> ODN for the indicated time periods. USP27x mRNA expression </a:t>
            </a:r>
            <a:r>
              <a:rPr lang="en-US" altLang="ko-KR" sz="1200" dirty="0">
                <a:latin typeface="Times New Roman" panose="02020603050405020304" pitchFamily="18" charset="0"/>
              </a:rPr>
              <a:t>were measured by </a:t>
            </a:r>
            <a:r>
              <a:rPr lang="en-US" altLang="ko-KR" sz="1200" dirty="0" smtClean="0">
                <a:latin typeface="Times New Roman" panose="02020603050405020304" pitchFamily="18" charset="0"/>
              </a:rPr>
              <a:t>RT-PCR (left panel) and real-time PCR (right panel). </a:t>
            </a:r>
            <a:endParaRPr lang="ko-KR" altLang="en-US" sz="1200" dirty="0"/>
          </a:p>
        </p:txBody>
      </p:sp>
      <p:sp>
        <p:nvSpPr>
          <p:cNvPr id="26" name="Text Box 16"/>
          <p:cNvSpPr txBox="1">
            <a:spLocks noChangeArrowheads="1"/>
          </p:cNvSpPr>
          <p:nvPr/>
        </p:nvSpPr>
        <p:spPr bwMode="auto">
          <a:xfrm rot="16200000">
            <a:off x="4851027" y="2351183"/>
            <a:ext cx="112242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fontAlgn="base" hangingPunct="1">
              <a:spcBef>
                <a:spcPts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ko-KR" sz="1000" b="1" kern="5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USP27x  mRNA</a:t>
            </a:r>
          </a:p>
          <a:p>
            <a:pPr algn="ctr" eaLnBrk="1" fontAlgn="base" hangingPunct="1">
              <a:spcBef>
                <a:spcPts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ko-KR" sz="1000" b="1" kern="5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(Relative folds)</a:t>
            </a:r>
          </a:p>
        </p:txBody>
      </p:sp>
      <p:sp>
        <p:nvSpPr>
          <p:cNvPr id="28" name="Text Box 221"/>
          <p:cNvSpPr txBox="1">
            <a:spLocks noChangeArrowheads="1"/>
          </p:cNvSpPr>
          <p:nvPr/>
        </p:nvSpPr>
        <p:spPr bwMode="auto">
          <a:xfrm>
            <a:off x="5865842" y="3125692"/>
            <a:ext cx="1409449" cy="219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0" tIns="32645" rIns="65290" bIns="32645">
            <a:spAutoFit/>
          </a:bodyPr>
          <a:lstStyle>
            <a:lvl1pPr eaLnBrk="0" hangingPunct="0"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-     3     6    9    12  24</a:t>
            </a:r>
            <a:endParaRPr lang="en-US" altLang="ko-KR" sz="10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9" name="Text Box 221"/>
          <p:cNvSpPr txBox="1">
            <a:spLocks noChangeArrowheads="1"/>
          </p:cNvSpPr>
          <p:nvPr/>
        </p:nvSpPr>
        <p:spPr bwMode="auto">
          <a:xfrm>
            <a:off x="6319319" y="3339335"/>
            <a:ext cx="774660" cy="219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0" tIns="32645" rIns="65290" bIns="32645">
            <a:spAutoFit/>
          </a:bodyPr>
          <a:lstStyle>
            <a:lvl1pPr eaLnBrk="0" hangingPunct="0"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ODN 2 </a:t>
            </a:r>
            <a:r>
              <a:rPr lang="en-US" altLang="ko-KR" sz="1000" dirty="0" err="1" smtClean="0">
                <a:solidFill>
                  <a:prstClr val="black"/>
                </a:solidFill>
                <a:latin typeface="Symbol" panose="05050102010706020507" pitchFamily="18" charset="2"/>
                <a:cs typeface="Arial" charset="0"/>
              </a:rPr>
              <a:t>m</a:t>
            </a:r>
            <a:r>
              <a:rPr lang="en-US" altLang="ko-KR" sz="10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M</a:t>
            </a:r>
            <a:r>
              <a:rPr lang="en-US" altLang="ko-KR" sz="10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endParaRPr lang="en-US" altLang="ko-KR" sz="10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6114622" y="3331614"/>
            <a:ext cx="10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차트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1671084"/>
              </p:ext>
            </p:extLst>
          </p:nvPr>
        </p:nvGraphicFramePr>
        <p:xfrm>
          <a:off x="5584953" y="1724249"/>
          <a:ext cx="1774800" cy="1519200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</p:spTree>
    <p:extLst>
      <p:ext uri="{BB962C8B-B14F-4D97-AF65-F5344CB8AC3E}">
        <p14:creationId xmlns:p14="http://schemas.microsoft.com/office/powerpoint/2010/main" val="299218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</TotalTime>
  <Words>161</Words>
  <Application>Microsoft Office PowerPoint</Application>
  <PresentationFormat>A3 용지(297x420mm)</PresentationFormat>
  <Paragraphs>29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  <Company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