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57"/>
    <p:restoredTop sz="94629"/>
  </p:normalViewPr>
  <p:slideViewPr>
    <p:cSldViewPr snapToGrid="0" snapToObjects="1">
      <p:cViewPr>
        <p:scale>
          <a:sx n="84" d="100"/>
          <a:sy n="84" d="100"/>
        </p:scale>
        <p:origin x="257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80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66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53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07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834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887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69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29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61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15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05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64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B3822128-5EE1-1349-98AD-1B6C4D3495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884" y="6858656"/>
            <a:ext cx="1984801" cy="138359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DA77A54-A777-374E-AEBD-56B1595F44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309"/>
          <a:stretch/>
        </p:blipFill>
        <p:spPr>
          <a:xfrm>
            <a:off x="680178" y="586352"/>
            <a:ext cx="1926347" cy="138721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003815-4769-F940-905F-49D9B254D9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178" y="2693789"/>
            <a:ext cx="2056056" cy="13872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62033AA-58F2-A04D-A763-47421CE0D5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554" y="4728804"/>
            <a:ext cx="1989998" cy="138721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457A721-6BF9-EA4A-A417-40A336951548}"/>
              </a:ext>
            </a:extLst>
          </p:cNvPr>
          <p:cNvSpPr txBox="1"/>
          <p:nvPr/>
        </p:nvSpPr>
        <p:spPr>
          <a:xfrm>
            <a:off x="913166" y="181300"/>
            <a:ext cx="1873185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0-12 months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B9EBE92-F81F-A744-9C41-603D686F20E9}"/>
              </a:ext>
            </a:extLst>
          </p:cNvPr>
          <p:cNvSpPr txBox="1"/>
          <p:nvPr/>
        </p:nvSpPr>
        <p:spPr>
          <a:xfrm>
            <a:off x="2889421" y="181300"/>
            <a:ext cx="1882062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12-24 months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A2FAD66-5D17-6E42-9E6E-49809E950AEB}"/>
              </a:ext>
            </a:extLst>
          </p:cNvPr>
          <p:cNvSpPr txBox="1"/>
          <p:nvPr/>
        </p:nvSpPr>
        <p:spPr>
          <a:xfrm>
            <a:off x="4903128" y="181300"/>
            <a:ext cx="1837678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24-36 months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359466D-6F20-FA48-8D56-68592E867AF4}"/>
              </a:ext>
            </a:extLst>
          </p:cNvPr>
          <p:cNvSpPr txBox="1"/>
          <p:nvPr/>
        </p:nvSpPr>
        <p:spPr>
          <a:xfrm rot="16200000">
            <a:off x="-602636" y="1132704"/>
            <a:ext cx="16693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ACT score  change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858F49-404E-7042-AE46-2E3EFCA4CC91}"/>
              </a:ext>
            </a:extLst>
          </p:cNvPr>
          <p:cNvSpPr txBox="1"/>
          <p:nvPr/>
        </p:nvSpPr>
        <p:spPr>
          <a:xfrm rot="16200000">
            <a:off x="-665378" y="3138327"/>
            <a:ext cx="17861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FEV</a:t>
            </a:r>
            <a:r>
              <a:rPr lang="en-US" sz="1200" baseline="-25000" dirty="0"/>
              <a:t>1</a:t>
            </a:r>
            <a:r>
              <a:rPr lang="en-US" sz="1200" dirty="0"/>
              <a:t> change</a:t>
            </a:r>
          </a:p>
          <a:p>
            <a:pPr algn="ctr"/>
            <a:r>
              <a:rPr lang="en-US" sz="1200" dirty="0"/>
              <a:t>(absolute % difference)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F3B735-58AC-3A4C-B8F3-10AC16B7373E}"/>
              </a:ext>
            </a:extLst>
          </p:cNvPr>
          <p:cNvSpPr txBox="1"/>
          <p:nvPr/>
        </p:nvSpPr>
        <p:spPr>
          <a:xfrm rot="16200000">
            <a:off x="-627449" y="5237162"/>
            <a:ext cx="1737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Medication change</a:t>
            </a:r>
          </a:p>
          <a:p>
            <a:pPr algn="ctr"/>
            <a:r>
              <a:rPr lang="en-US" sz="1200" dirty="0"/>
              <a:t>(number of controllers)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932D27A-03D7-3F4F-8F51-80C3F8AB923B}"/>
              </a:ext>
            </a:extLst>
          </p:cNvPr>
          <p:cNvSpPr txBox="1"/>
          <p:nvPr/>
        </p:nvSpPr>
        <p:spPr>
          <a:xfrm rot="16200000">
            <a:off x="-770163" y="7425419"/>
            <a:ext cx="2004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AQLQ total score change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174D7BF-0A43-9D41-AB86-56CC3BCAD687}"/>
              </a:ext>
            </a:extLst>
          </p:cNvPr>
          <p:cNvCxnSpPr>
            <a:cxnSpLocks/>
          </p:cNvCxnSpPr>
          <p:nvPr/>
        </p:nvCxnSpPr>
        <p:spPr>
          <a:xfrm>
            <a:off x="375271" y="1383242"/>
            <a:ext cx="0" cy="53386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52BC416-96E7-D246-94F2-4B4046988152}"/>
              </a:ext>
            </a:extLst>
          </p:cNvPr>
          <p:cNvSpPr txBox="1"/>
          <p:nvPr/>
        </p:nvSpPr>
        <p:spPr>
          <a:xfrm rot="16200000">
            <a:off x="122564" y="1549917"/>
            <a:ext cx="905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Worsening control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60EFD59C-F41D-1844-8D36-D2841A348B52}"/>
              </a:ext>
            </a:extLst>
          </p:cNvPr>
          <p:cNvCxnSpPr>
            <a:cxnSpLocks/>
          </p:cNvCxnSpPr>
          <p:nvPr/>
        </p:nvCxnSpPr>
        <p:spPr>
          <a:xfrm>
            <a:off x="438642" y="3530513"/>
            <a:ext cx="0" cy="53386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C62CA89E-649C-5B49-AB2D-5CD153C49E61}"/>
              </a:ext>
            </a:extLst>
          </p:cNvPr>
          <p:cNvSpPr txBox="1"/>
          <p:nvPr/>
        </p:nvSpPr>
        <p:spPr>
          <a:xfrm rot="16200000">
            <a:off x="-16136" y="3864118"/>
            <a:ext cx="1173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Worsening FEV</a:t>
            </a:r>
            <a:r>
              <a:rPr lang="en-US" sz="1000" baseline="-25000" dirty="0"/>
              <a:t>1</a:t>
            </a:r>
            <a:endParaRPr lang="en-US" sz="1000" dirty="0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6AA796D-10E7-174A-BCC0-26B674D3C9E4}"/>
              </a:ext>
            </a:extLst>
          </p:cNvPr>
          <p:cNvCxnSpPr>
            <a:cxnSpLocks/>
          </p:cNvCxnSpPr>
          <p:nvPr/>
        </p:nvCxnSpPr>
        <p:spPr>
          <a:xfrm>
            <a:off x="456748" y="5586281"/>
            <a:ext cx="0" cy="53386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E3EE879A-B672-8A46-9BCF-1A08AF76A33F}"/>
              </a:ext>
            </a:extLst>
          </p:cNvPr>
          <p:cNvSpPr txBox="1"/>
          <p:nvPr/>
        </p:nvSpPr>
        <p:spPr>
          <a:xfrm rot="16200000">
            <a:off x="9178" y="5974610"/>
            <a:ext cx="1280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More  </a:t>
            </a:r>
          </a:p>
          <a:p>
            <a:pPr algn="r"/>
            <a:r>
              <a:rPr lang="en-US" sz="1000" dirty="0"/>
              <a:t>controllers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E921139B-9999-3947-BADF-55B62286A089}"/>
              </a:ext>
            </a:extLst>
          </p:cNvPr>
          <p:cNvCxnSpPr>
            <a:cxnSpLocks/>
          </p:cNvCxnSpPr>
          <p:nvPr/>
        </p:nvCxnSpPr>
        <p:spPr>
          <a:xfrm>
            <a:off x="375270" y="7627607"/>
            <a:ext cx="0" cy="53386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639D3E6B-C530-0B41-AD89-08A3FCCACCC5}"/>
              </a:ext>
            </a:extLst>
          </p:cNvPr>
          <p:cNvSpPr txBox="1"/>
          <p:nvPr/>
        </p:nvSpPr>
        <p:spPr>
          <a:xfrm rot="16200000">
            <a:off x="116376" y="7807134"/>
            <a:ext cx="905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Worsening quality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90AA7B4-0776-CF40-94DC-36FAD36C6103}"/>
              </a:ext>
            </a:extLst>
          </p:cNvPr>
          <p:cNvCxnSpPr>
            <a:cxnSpLocks/>
          </p:cNvCxnSpPr>
          <p:nvPr/>
        </p:nvCxnSpPr>
        <p:spPr>
          <a:xfrm flipH="1" flipV="1">
            <a:off x="373668" y="661070"/>
            <a:ext cx="1" cy="52803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B5588EE-CC0E-C04A-A649-0048A7101BA4}"/>
              </a:ext>
            </a:extLst>
          </p:cNvPr>
          <p:cNvSpPr txBox="1"/>
          <p:nvPr/>
        </p:nvSpPr>
        <p:spPr>
          <a:xfrm rot="16200000">
            <a:off x="114710" y="587216"/>
            <a:ext cx="905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Better</a:t>
            </a:r>
          </a:p>
          <a:p>
            <a:r>
              <a:rPr lang="en-US" sz="1000" dirty="0"/>
              <a:t>control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8A2767E-A8C2-1D4F-AD8A-B686BD649A84}"/>
              </a:ext>
            </a:extLst>
          </p:cNvPr>
          <p:cNvCxnSpPr>
            <a:cxnSpLocks/>
          </p:cNvCxnSpPr>
          <p:nvPr/>
        </p:nvCxnSpPr>
        <p:spPr>
          <a:xfrm flipH="1" flipV="1">
            <a:off x="437039" y="2709858"/>
            <a:ext cx="1" cy="52803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27E10C57-8577-D548-A6A8-3C5695D50F27}"/>
              </a:ext>
            </a:extLst>
          </p:cNvPr>
          <p:cNvSpPr txBox="1"/>
          <p:nvPr/>
        </p:nvSpPr>
        <p:spPr>
          <a:xfrm rot="16200000">
            <a:off x="-6300" y="2671365"/>
            <a:ext cx="11834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Better FEV</a:t>
            </a:r>
            <a:r>
              <a:rPr lang="en-US" sz="1000" baseline="-25000" dirty="0"/>
              <a:t>1</a:t>
            </a:r>
            <a:endParaRPr lang="en-US" sz="1000" dirty="0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5C004BB-9F8F-1143-AE8D-45CE987E9DDB}"/>
              </a:ext>
            </a:extLst>
          </p:cNvPr>
          <p:cNvCxnSpPr>
            <a:cxnSpLocks/>
          </p:cNvCxnSpPr>
          <p:nvPr/>
        </p:nvCxnSpPr>
        <p:spPr>
          <a:xfrm flipH="1" flipV="1">
            <a:off x="455146" y="4870673"/>
            <a:ext cx="1" cy="52803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C2859E13-53D0-8F45-84B0-A92AA28CB976}"/>
              </a:ext>
            </a:extLst>
          </p:cNvPr>
          <p:cNvSpPr txBox="1"/>
          <p:nvPr/>
        </p:nvSpPr>
        <p:spPr>
          <a:xfrm rot="16200000">
            <a:off x="199431" y="4749817"/>
            <a:ext cx="905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Fewer controllers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CFA89F3C-A952-A04D-8A96-3670CC25643A}"/>
              </a:ext>
            </a:extLst>
          </p:cNvPr>
          <p:cNvCxnSpPr>
            <a:cxnSpLocks/>
          </p:cNvCxnSpPr>
          <p:nvPr/>
        </p:nvCxnSpPr>
        <p:spPr>
          <a:xfrm flipH="1" flipV="1">
            <a:off x="373668" y="6762107"/>
            <a:ext cx="8562" cy="62410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024179D2-4020-9649-9CB4-8081D52EC9A2}"/>
              </a:ext>
            </a:extLst>
          </p:cNvPr>
          <p:cNvSpPr txBox="1"/>
          <p:nvPr/>
        </p:nvSpPr>
        <p:spPr>
          <a:xfrm rot="16200000">
            <a:off x="75668" y="6695977"/>
            <a:ext cx="9923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Better </a:t>
            </a:r>
          </a:p>
          <a:p>
            <a:r>
              <a:rPr lang="en-US" sz="1000" dirty="0"/>
              <a:t>quality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A896683-BC44-104F-A142-500A1C1A963C}"/>
              </a:ext>
            </a:extLst>
          </p:cNvPr>
          <p:cNvSpPr txBox="1"/>
          <p:nvPr/>
        </p:nvSpPr>
        <p:spPr>
          <a:xfrm>
            <a:off x="1839640" y="610168"/>
            <a:ext cx="8212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p</a:t>
            </a:r>
            <a:r>
              <a:rPr lang="en-US" sz="1000" i="1" dirty="0"/>
              <a:t> </a:t>
            </a:r>
            <a:r>
              <a:rPr lang="en-US" sz="1000" dirty="0"/>
              <a:t>= 0.092</a:t>
            </a:r>
            <a:endParaRPr lang="en-US" sz="1000" i="1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0CE5A9D-1375-204B-A187-24763F64B0DD}"/>
              </a:ext>
            </a:extLst>
          </p:cNvPr>
          <p:cNvSpPr txBox="1"/>
          <p:nvPr/>
        </p:nvSpPr>
        <p:spPr>
          <a:xfrm>
            <a:off x="1861043" y="2543451"/>
            <a:ext cx="7783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</a:t>
            </a:r>
            <a:r>
              <a:rPr lang="en-US" sz="1000" i="1" dirty="0"/>
              <a:t> </a:t>
            </a:r>
            <a:r>
              <a:rPr lang="en-US" sz="1000" dirty="0"/>
              <a:t>= 0.087</a:t>
            </a:r>
            <a:endParaRPr lang="en-US" sz="1000" i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5319171-3808-424E-B386-E7B83EDD7A91}"/>
              </a:ext>
            </a:extLst>
          </p:cNvPr>
          <p:cNvSpPr txBox="1"/>
          <p:nvPr/>
        </p:nvSpPr>
        <p:spPr>
          <a:xfrm>
            <a:off x="1881820" y="4740022"/>
            <a:ext cx="7368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</a:t>
            </a:r>
            <a:r>
              <a:rPr lang="en-US" sz="1000" i="1" dirty="0"/>
              <a:t> </a:t>
            </a:r>
            <a:r>
              <a:rPr lang="en-US" sz="1000" dirty="0"/>
              <a:t>= 0.175</a:t>
            </a:r>
            <a:endParaRPr lang="en-US" sz="1000" i="1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59AB713-2B81-3144-B4D3-A4843AF71950}"/>
              </a:ext>
            </a:extLst>
          </p:cNvPr>
          <p:cNvSpPr txBox="1"/>
          <p:nvPr/>
        </p:nvSpPr>
        <p:spPr>
          <a:xfrm>
            <a:off x="1861043" y="6674000"/>
            <a:ext cx="7783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 = 0.457</a:t>
            </a:r>
            <a:endParaRPr lang="en-US" sz="1000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D01AD3-1CFF-974A-B49C-33567C2EEBB2}"/>
              </a:ext>
            </a:extLst>
          </p:cNvPr>
          <p:cNvSpPr txBox="1"/>
          <p:nvPr/>
        </p:nvSpPr>
        <p:spPr>
          <a:xfrm>
            <a:off x="993480" y="1887843"/>
            <a:ext cx="94614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Non-severe</a:t>
            </a:r>
          </a:p>
          <a:p>
            <a:pPr algn="ctr"/>
            <a:r>
              <a:rPr lang="en-US" sz="1050" dirty="0"/>
              <a:t> at baseline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AC77148-8905-1747-9384-98FE2E3E4359}"/>
              </a:ext>
            </a:extLst>
          </p:cNvPr>
          <p:cNvSpPr txBox="1"/>
          <p:nvPr/>
        </p:nvSpPr>
        <p:spPr>
          <a:xfrm>
            <a:off x="1795553" y="1898672"/>
            <a:ext cx="94614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Severe at baseline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74F7CA3-10C6-564C-965C-00193BE76F75}"/>
              </a:ext>
            </a:extLst>
          </p:cNvPr>
          <p:cNvSpPr txBox="1"/>
          <p:nvPr/>
        </p:nvSpPr>
        <p:spPr>
          <a:xfrm>
            <a:off x="993480" y="4029088"/>
            <a:ext cx="94614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Non-severe</a:t>
            </a:r>
          </a:p>
          <a:p>
            <a:pPr algn="ctr"/>
            <a:r>
              <a:rPr lang="en-US" sz="1050" dirty="0"/>
              <a:t> at baseline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06E8326-2068-344A-BD02-B21BE306A38A}"/>
              </a:ext>
            </a:extLst>
          </p:cNvPr>
          <p:cNvSpPr txBox="1"/>
          <p:nvPr/>
        </p:nvSpPr>
        <p:spPr>
          <a:xfrm>
            <a:off x="1795553" y="4029088"/>
            <a:ext cx="94614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Severe at baseline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959F67A-0F06-8B4E-81C7-E945FB969661}"/>
              </a:ext>
            </a:extLst>
          </p:cNvPr>
          <p:cNvSpPr txBox="1"/>
          <p:nvPr/>
        </p:nvSpPr>
        <p:spPr>
          <a:xfrm>
            <a:off x="993480" y="6020555"/>
            <a:ext cx="94614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Non-severe</a:t>
            </a:r>
          </a:p>
          <a:p>
            <a:pPr algn="ctr"/>
            <a:r>
              <a:rPr lang="en-US" sz="1050" dirty="0"/>
              <a:t> at baseline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D56E136-D9E5-2044-B0BD-66F4DDA4A028}"/>
              </a:ext>
            </a:extLst>
          </p:cNvPr>
          <p:cNvSpPr txBox="1"/>
          <p:nvPr/>
        </p:nvSpPr>
        <p:spPr>
          <a:xfrm>
            <a:off x="1795553" y="6031384"/>
            <a:ext cx="94614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Severe at baseline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D2999E5-63D7-184B-9C8B-EA5E1224ECE5}"/>
              </a:ext>
            </a:extLst>
          </p:cNvPr>
          <p:cNvSpPr txBox="1"/>
          <p:nvPr/>
        </p:nvSpPr>
        <p:spPr>
          <a:xfrm>
            <a:off x="993480" y="8150644"/>
            <a:ext cx="94614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Non-severe</a:t>
            </a:r>
          </a:p>
          <a:p>
            <a:pPr algn="ctr"/>
            <a:r>
              <a:rPr lang="en-US" sz="1050" dirty="0"/>
              <a:t> at baseline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1FB4E07-6584-E544-9498-1C02E126071C}"/>
              </a:ext>
            </a:extLst>
          </p:cNvPr>
          <p:cNvSpPr txBox="1"/>
          <p:nvPr/>
        </p:nvSpPr>
        <p:spPr>
          <a:xfrm>
            <a:off x="1795553" y="8161473"/>
            <a:ext cx="94614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Severe at baseline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1188C0-E829-AD4E-9EA0-253AD08557A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6551"/>
          <a:stretch/>
        </p:blipFill>
        <p:spPr>
          <a:xfrm>
            <a:off x="2746541" y="586352"/>
            <a:ext cx="1921361" cy="13872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759B50C-6CDD-E04F-BDE1-C35D3CDA64B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6709"/>
          <a:stretch/>
        </p:blipFill>
        <p:spPr>
          <a:xfrm>
            <a:off x="2795004" y="2724146"/>
            <a:ext cx="1872898" cy="13545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22198C9-CE75-9D41-B3ED-43BFE191CC1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6779"/>
          <a:stretch/>
        </p:blipFill>
        <p:spPr>
          <a:xfrm>
            <a:off x="2815884" y="4726343"/>
            <a:ext cx="1852018" cy="138492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CD76398-6813-AC42-952C-F75FCD3F39B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6070"/>
          <a:stretch/>
        </p:blipFill>
        <p:spPr>
          <a:xfrm>
            <a:off x="2746181" y="6844368"/>
            <a:ext cx="1900318" cy="1410313"/>
          </a:xfrm>
          <a:prstGeom prst="rect">
            <a:avLst/>
          </a:prstGeom>
        </p:spPr>
      </p:pic>
      <p:sp>
        <p:nvSpPr>
          <p:cNvPr id="88" name="TextBox 87">
            <a:extLst>
              <a:ext uri="{FF2B5EF4-FFF2-40B4-BE49-F238E27FC236}">
                <a16:creationId xmlns:a16="http://schemas.microsoft.com/office/drawing/2014/main" id="{6790E757-0196-AF42-AD58-7B29CF66D337}"/>
              </a:ext>
            </a:extLst>
          </p:cNvPr>
          <p:cNvSpPr txBox="1"/>
          <p:nvPr/>
        </p:nvSpPr>
        <p:spPr>
          <a:xfrm>
            <a:off x="2960991" y="1887321"/>
            <a:ext cx="9949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Non-severe</a:t>
            </a:r>
          </a:p>
          <a:p>
            <a:pPr algn="ctr"/>
            <a:r>
              <a:rPr lang="en-US" sz="1050" dirty="0"/>
              <a:t> at 12 months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26DF974-83F0-8942-BC6E-B8F62FEC263C}"/>
              </a:ext>
            </a:extLst>
          </p:cNvPr>
          <p:cNvSpPr txBox="1"/>
          <p:nvPr/>
        </p:nvSpPr>
        <p:spPr>
          <a:xfrm>
            <a:off x="3797630" y="1898150"/>
            <a:ext cx="9075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Severe at 12 months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30AA33D-B2F0-7048-B195-2CEC167491B0}"/>
              </a:ext>
            </a:extLst>
          </p:cNvPr>
          <p:cNvSpPr txBox="1"/>
          <p:nvPr/>
        </p:nvSpPr>
        <p:spPr>
          <a:xfrm>
            <a:off x="2956763" y="4029088"/>
            <a:ext cx="9949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Non-severe</a:t>
            </a:r>
          </a:p>
          <a:p>
            <a:pPr algn="ctr"/>
            <a:r>
              <a:rPr lang="en-US" sz="1050" dirty="0"/>
              <a:t> at 12 months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E018DAB-4FB1-B143-958D-78A65901B388}"/>
              </a:ext>
            </a:extLst>
          </p:cNvPr>
          <p:cNvSpPr txBox="1"/>
          <p:nvPr/>
        </p:nvSpPr>
        <p:spPr>
          <a:xfrm>
            <a:off x="3793402" y="4029088"/>
            <a:ext cx="9075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Severe at 12 months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4201C21D-A520-1842-A01C-04C3876A9CA4}"/>
              </a:ext>
            </a:extLst>
          </p:cNvPr>
          <p:cNvSpPr txBox="1"/>
          <p:nvPr/>
        </p:nvSpPr>
        <p:spPr>
          <a:xfrm>
            <a:off x="2956763" y="6038389"/>
            <a:ext cx="9949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Non-severe</a:t>
            </a:r>
          </a:p>
          <a:p>
            <a:pPr algn="ctr"/>
            <a:r>
              <a:rPr lang="en-US" sz="1050" dirty="0"/>
              <a:t> at 12 months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98CCAF0-B9DE-4944-9AC4-487313DB8D9B}"/>
              </a:ext>
            </a:extLst>
          </p:cNvPr>
          <p:cNvSpPr txBox="1"/>
          <p:nvPr/>
        </p:nvSpPr>
        <p:spPr>
          <a:xfrm>
            <a:off x="3793402" y="6049218"/>
            <a:ext cx="9075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Severe at 12 months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7C236F3-23AD-FA4C-94CE-5A7EA20066F1}"/>
              </a:ext>
            </a:extLst>
          </p:cNvPr>
          <p:cNvSpPr txBox="1"/>
          <p:nvPr/>
        </p:nvSpPr>
        <p:spPr>
          <a:xfrm>
            <a:off x="2956763" y="8165944"/>
            <a:ext cx="9949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Non-severe</a:t>
            </a:r>
          </a:p>
          <a:p>
            <a:pPr algn="ctr"/>
            <a:r>
              <a:rPr lang="en-US" sz="1050" dirty="0"/>
              <a:t> at 12 months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FB6E80A-9A79-9944-B5B7-7C9960117561}"/>
              </a:ext>
            </a:extLst>
          </p:cNvPr>
          <p:cNvSpPr txBox="1"/>
          <p:nvPr/>
        </p:nvSpPr>
        <p:spPr>
          <a:xfrm>
            <a:off x="3793402" y="8176773"/>
            <a:ext cx="9075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Severe at 12 months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18521C8-01BA-6746-83C6-C5515258636A}"/>
              </a:ext>
            </a:extLst>
          </p:cNvPr>
          <p:cNvSpPr txBox="1"/>
          <p:nvPr/>
        </p:nvSpPr>
        <p:spPr>
          <a:xfrm>
            <a:off x="3846699" y="591829"/>
            <a:ext cx="8212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p</a:t>
            </a:r>
            <a:r>
              <a:rPr lang="en-US" sz="1000" i="1" dirty="0"/>
              <a:t> </a:t>
            </a:r>
            <a:r>
              <a:rPr lang="en-US" sz="1000" dirty="0"/>
              <a:t>= 0.371</a:t>
            </a:r>
            <a:endParaRPr lang="en-US" sz="1000" i="1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50DBC10-44EC-4C49-BA18-DCFCD08A3FF4}"/>
              </a:ext>
            </a:extLst>
          </p:cNvPr>
          <p:cNvSpPr txBox="1"/>
          <p:nvPr/>
        </p:nvSpPr>
        <p:spPr>
          <a:xfrm>
            <a:off x="3868102" y="2525112"/>
            <a:ext cx="7783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</a:t>
            </a:r>
            <a:r>
              <a:rPr lang="en-US" sz="1000" i="1" dirty="0"/>
              <a:t> </a:t>
            </a:r>
            <a:r>
              <a:rPr lang="en-US" sz="1000" dirty="0"/>
              <a:t>= 0.562</a:t>
            </a:r>
            <a:endParaRPr lang="en-US" sz="1000" i="1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A32A108-5B28-5E48-9EA2-2F77A584A4F7}"/>
              </a:ext>
            </a:extLst>
          </p:cNvPr>
          <p:cNvSpPr txBox="1"/>
          <p:nvPr/>
        </p:nvSpPr>
        <p:spPr>
          <a:xfrm>
            <a:off x="3888879" y="4721683"/>
            <a:ext cx="7368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</a:t>
            </a:r>
            <a:r>
              <a:rPr lang="en-US" sz="1000" i="1" dirty="0"/>
              <a:t> </a:t>
            </a:r>
            <a:r>
              <a:rPr lang="en-US" sz="1000" dirty="0"/>
              <a:t>= 0.419</a:t>
            </a:r>
            <a:endParaRPr lang="en-US" sz="1000" i="1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18D68F2-F0D9-EE4B-98D4-AAA5AB06511D}"/>
              </a:ext>
            </a:extLst>
          </p:cNvPr>
          <p:cNvSpPr txBox="1"/>
          <p:nvPr/>
        </p:nvSpPr>
        <p:spPr>
          <a:xfrm>
            <a:off x="3868102" y="6741389"/>
            <a:ext cx="7783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 = 0.712</a:t>
            </a:r>
            <a:endParaRPr lang="en-US" sz="1000" i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2A615AB-966D-B140-AA8B-6446A72BD59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71483" y="6814962"/>
            <a:ext cx="2033054" cy="141723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B0875C5-61E8-B04C-824B-77A88108B94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33343" y="4676328"/>
            <a:ext cx="2071194" cy="144382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9E0C052-478C-1D4D-9659-70BCD1396D6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69308" y="2513906"/>
            <a:ext cx="2035230" cy="155298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AF7DC08-1E13-3F4E-B7C5-97D7AC2DF55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00985" y="578947"/>
            <a:ext cx="2036806" cy="1374230"/>
          </a:xfrm>
          <a:prstGeom prst="rect">
            <a:avLst/>
          </a:prstGeom>
        </p:spPr>
      </p:pic>
      <p:sp>
        <p:nvSpPr>
          <p:cNvPr id="100" name="TextBox 99">
            <a:extLst>
              <a:ext uri="{FF2B5EF4-FFF2-40B4-BE49-F238E27FC236}">
                <a16:creationId xmlns:a16="http://schemas.microsoft.com/office/drawing/2014/main" id="{C773ED15-3575-A249-B7DC-55C1EE0BEDA4}"/>
              </a:ext>
            </a:extLst>
          </p:cNvPr>
          <p:cNvSpPr txBox="1"/>
          <p:nvPr/>
        </p:nvSpPr>
        <p:spPr>
          <a:xfrm>
            <a:off x="4940107" y="1892821"/>
            <a:ext cx="9949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Non-severe</a:t>
            </a:r>
          </a:p>
          <a:p>
            <a:pPr algn="ctr"/>
            <a:r>
              <a:rPr lang="en-US" sz="1050" dirty="0"/>
              <a:t> at 24 months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F68EC775-FE9E-2145-923C-D4806203B6E4}"/>
              </a:ext>
            </a:extLst>
          </p:cNvPr>
          <p:cNvSpPr txBox="1"/>
          <p:nvPr/>
        </p:nvSpPr>
        <p:spPr>
          <a:xfrm>
            <a:off x="5776746" y="1903650"/>
            <a:ext cx="9075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Severe at 24 months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9483F5A-5216-1549-936C-D54662A46808}"/>
              </a:ext>
            </a:extLst>
          </p:cNvPr>
          <p:cNvSpPr txBox="1"/>
          <p:nvPr/>
        </p:nvSpPr>
        <p:spPr>
          <a:xfrm>
            <a:off x="4935879" y="4029088"/>
            <a:ext cx="9949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Non-severe</a:t>
            </a:r>
          </a:p>
          <a:p>
            <a:pPr algn="ctr"/>
            <a:r>
              <a:rPr lang="en-US" sz="1050" dirty="0"/>
              <a:t> at 24 months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481F6607-CA04-5B40-921B-A553913A4D55}"/>
              </a:ext>
            </a:extLst>
          </p:cNvPr>
          <p:cNvSpPr txBox="1"/>
          <p:nvPr/>
        </p:nvSpPr>
        <p:spPr>
          <a:xfrm>
            <a:off x="5772518" y="4029088"/>
            <a:ext cx="9075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Severe at 24 months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16EA693-0DB2-4C41-A194-9791EC78ED2B}"/>
              </a:ext>
            </a:extLst>
          </p:cNvPr>
          <p:cNvSpPr txBox="1"/>
          <p:nvPr/>
        </p:nvSpPr>
        <p:spPr>
          <a:xfrm>
            <a:off x="4935879" y="6043889"/>
            <a:ext cx="9949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Non-severe</a:t>
            </a:r>
          </a:p>
          <a:p>
            <a:pPr algn="ctr"/>
            <a:r>
              <a:rPr lang="en-US" sz="1050" dirty="0"/>
              <a:t> at 24 months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6E270FEF-F92D-744A-AC30-1CC9C677F3DB}"/>
              </a:ext>
            </a:extLst>
          </p:cNvPr>
          <p:cNvSpPr txBox="1"/>
          <p:nvPr/>
        </p:nvSpPr>
        <p:spPr>
          <a:xfrm>
            <a:off x="5772518" y="6054718"/>
            <a:ext cx="9075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Severe at 24 months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82DFDA4B-746E-7249-A2BE-2B85206359FC}"/>
              </a:ext>
            </a:extLst>
          </p:cNvPr>
          <p:cNvSpPr txBox="1"/>
          <p:nvPr/>
        </p:nvSpPr>
        <p:spPr>
          <a:xfrm>
            <a:off x="4935879" y="8171444"/>
            <a:ext cx="9949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Non-severe</a:t>
            </a:r>
          </a:p>
          <a:p>
            <a:pPr algn="ctr"/>
            <a:r>
              <a:rPr lang="en-US" sz="1050" dirty="0"/>
              <a:t> at 24 months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09B68BA-C6DE-FD49-86FD-34407F708797}"/>
              </a:ext>
            </a:extLst>
          </p:cNvPr>
          <p:cNvSpPr txBox="1"/>
          <p:nvPr/>
        </p:nvSpPr>
        <p:spPr>
          <a:xfrm>
            <a:off x="5772518" y="8182273"/>
            <a:ext cx="9075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Severe at 24 months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EEA4646-C9FA-B640-8BD8-3A2C7734BA52}"/>
              </a:ext>
            </a:extLst>
          </p:cNvPr>
          <p:cNvSpPr txBox="1"/>
          <p:nvPr/>
        </p:nvSpPr>
        <p:spPr>
          <a:xfrm>
            <a:off x="5769524" y="542801"/>
            <a:ext cx="8212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p</a:t>
            </a:r>
            <a:r>
              <a:rPr lang="en-US" sz="1000" i="1" dirty="0"/>
              <a:t> </a:t>
            </a:r>
            <a:r>
              <a:rPr lang="en-US" sz="1000" dirty="0"/>
              <a:t>= 0.184</a:t>
            </a:r>
            <a:endParaRPr lang="en-US" sz="1000" i="1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814D0010-9B05-0549-B229-53E48A800D59}"/>
              </a:ext>
            </a:extLst>
          </p:cNvPr>
          <p:cNvSpPr txBox="1"/>
          <p:nvPr/>
        </p:nvSpPr>
        <p:spPr>
          <a:xfrm>
            <a:off x="5833791" y="2476084"/>
            <a:ext cx="7783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</a:t>
            </a:r>
            <a:r>
              <a:rPr lang="en-US" sz="1000" i="1" dirty="0"/>
              <a:t> </a:t>
            </a:r>
            <a:r>
              <a:rPr lang="en-US" sz="1000" dirty="0"/>
              <a:t>= 0.218</a:t>
            </a:r>
            <a:endParaRPr lang="en-US" sz="1000" i="1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4AD70A5-8F46-1148-A108-172D9FAB270D}"/>
              </a:ext>
            </a:extLst>
          </p:cNvPr>
          <p:cNvSpPr txBox="1"/>
          <p:nvPr/>
        </p:nvSpPr>
        <p:spPr>
          <a:xfrm>
            <a:off x="5854568" y="4672655"/>
            <a:ext cx="7368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</a:t>
            </a:r>
            <a:r>
              <a:rPr lang="en-US" sz="1000" i="1" dirty="0"/>
              <a:t> </a:t>
            </a:r>
            <a:r>
              <a:rPr lang="en-US" sz="1000" dirty="0"/>
              <a:t>= 0.048</a:t>
            </a:r>
            <a:endParaRPr lang="en-US" sz="1000" i="1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C4B905D1-20DA-7048-8AF3-494D313F929B}"/>
              </a:ext>
            </a:extLst>
          </p:cNvPr>
          <p:cNvSpPr txBox="1"/>
          <p:nvPr/>
        </p:nvSpPr>
        <p:spPr>
          <a:xfrm>
            <a:off x="5833791" y="6692361"/>
            <a:ext cx="7783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 = 0.395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45580713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919</TotalTime>
  <Words>179</Words>
  <Application>Microsoft Macintosh PowerPoint</Application>
  <PresentationFormat>On-screen Show (4:3)</PresentationFormat>
  <Paragraphs>68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Default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Fitzpatrick, Anne M</dc:creator>
  <cp:lastModifiedBy>Fitzpatrick, Anne M</cp:lastModifiedBy>
  <cp:revision>21</cp:revision>
  <dcterms:created xsi:type="dcterms:W3CDTF">2018-10-27T10:56:17Z</dcterms:created>
  <dcterms:modified xsi:type="dcterms:W3CDTF">2019-03-18T13:33:07Z</dcterms:modified>
</cp:coreProperties>
</file>