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825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03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345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2364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3249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171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27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2521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93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999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5917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F1D51-C7FC-46E0-AF2A-136922D3AC53}" type="datetimeFigureOut">
              <a:rPr lang="nl-NL" smtClean="0"/>
              <a:t>25-6-2019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E1079-62CD-4FA6-8568-7172AAB82B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985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374" y="3380713"/>
            <a:ext cx="21320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374" y="1445303"/>
            <a:ext cx="21320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1570" y="1445303"/>
            <a:ext cx="21304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42" name="Tekstvak 41"/>
          <p:cNvSpPr txBox="1"/>
          <p:nvPr/>
        </p:nvSpPr>
        <p:spPr>
          <a:xfrm>
            <a:off x="5188488" y="75457"/>
            <a:ext cx="2252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VUMC-AT/RT-01</a:t>
            </a:r>
            <a:endParaRPr lang="nl-NL" sz="2400" b="1" dirty="0"/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1570" y="3380713"/>
            <a:ext cx="21320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570" y="3373324"/>
            <a:ext cx="21320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948" y="1465100"/>
            <a:ext cx="21320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185" y="3381221"/>
            <a:ext cx="21320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186" y="1465100"/>
            <a:ext cx="21320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0" y="2237768"/>
            <a:ext cx="2020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Large </a:t>
            </a:r>
            <a:r>
              <a:rPr lang="nl-NL" b="1" dirty="0" err="1" smtClean="0"/>
              <a:t>blood</a:t>
            </a:r>
            <a:r>
              <a:rPr lang="nl-NL" b="1" dirty="0" smtClean="0"/>
              <a:t> </a:t>
            </a:r>
            <a:r>
              <a:rPr lang="nl-NL" b="1" dirty="0" err="1" smtClean="0"/>
              <a:t>vessels</a:t>
            </a:r>
            <a:endParaRPr lang="nl-NL" b="1" dirty="0"/>
          </a:p>
        </p:txBody>
      </p:sp>
      <p:sp>
        <p:nvSpPr>
          <p:cNvPr id="9" name="Tekstvak 8"/>
          <p:cNvSpPr txBox="1"/>
          <p:nvPr/>
        </p:nvSpPr>
        <p:spPr>
          <a:xfrm>
            <a:off x="850297" y="4110955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err="1" smtClean="0"/>
              <a:t>Capillaries</a:t>
            </a:r>
            <a:endParaRPr lang="nl-NL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3786146" y="564233"/>
            <a:ext cx="704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PDX</a:t>
            </a:r>
            <a:endParaRPr lang="nl-NL" sz="2400" b="1" dirty="0"/>
          </a:p>
        </p:txBody>
      </p:sp>
      <p:sp>
        <p:nvSpPr>
          <p:cNvPr id="11" name="Tekstvak 10"/>
          <p:cNvSpPr txBox="1"/>
          <p:nvPr/>
        </p:nvSpPr>
        <p:spPr>
          <a:xfrm>
            <a:off x="2781283" y="1075111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P-</a:t>
            </a:r>
            <a:r>
              <a:rPr lang="nl-NL" b="1" dirty="0" err="1" smtClean="0"/>
              <a:t>gp</a:t>
            </a:r>
            <a:endParaRPr lang="nl-NL" b="1" dirty="0"/>
          </a:p>
        </p:txBody>
      </p:sp>
      <p:sp>
        <p:nvSpPr>
          <p:cNvPr id="12" name="Tekstvak 11"/>
          <p:cNvSpPr txBox="1"/>
          <p:nvPr/>
        </p:nvSpPr>
        <p:spPr>
          <a:xfrm>
            <a:off x="5049441" y="1075111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err="1" smtClean="0"/>
              <a:t>Bcrp</a:t>
            </a:r>
            <a:endParaRPr lang="nl-NL" b="1" dirty="0"/>
          </a:p>
        </p:txBody>
      </p:sp>
      <p:cxnSp>
        <p:nvCxnSpPr>
          <p:cNvPr id="6" name="Rechte verbindingslijn 5"/>
          <p:cNvCxnSpPr/>
          <p:nvPr/>
        </p:nvCxnSpPr>
        <p:spPr>
          <a:xfrm>
            <a:off x="2415109" y="1025898"/>
            <a:ext cx="360000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kstvak 19"/>
          <p:cNvSpPr txBox="1"/>
          <p:nvPr/>
        </p:nvSpPr>
        <p:spPr>
          <a:xfrm>
            <a:off x="8359542" y="564233"/>
            <a:ext cx="1965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err="1" smtClean="0"/>
              <a:t>Patient</a:t>
            </a:r>
            <a:r>
              <a:rPr lang="nl-NL" sz="2400" b="1" dirty="0" smtClean="0"/>
              <a:t> tumor</a:t>
            </a:r>
            <a:endParaRPr lang="nl-NL" sz="2400" b="1" dirty="0"/>
          </a:p>
        </p:txBody>
      </p:sp>
      <p:sp>
        <p:nvSpPr>
          <p:cNvPr id="21" name="Tekstvak 20"/>
          <p:cNvSpPr txBox="1"/>
          <p:nvPr/>
        </p:nvSpPr>
        <p:spPr>
          <a:xfrm>
            <a:off x="7315466" y="1075111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P-</a:t>
            </a:r>
            <a:r>
              <a:rPr lang="nl-NL" b="1" dirty="0" err="1" smtClean="0"/>
              <a:t>gP</a:t>
            </a:r>
            <a:endParaRPr lang="nl-NL" b="1" dirty="0"/>
          </a:p>
        </p:txBody>
      </p:sp>
      <p:sp>
        <p:nvSpPr>
          <p:cNvPr id="22" name="Tekstvak 21"/>
          <p:cNvSpPr txBox="1"/>
          <p:nvPr/>
        </p:nvSpPr>
        <p:spPr>
          <a:xfrm>
            <a:off x="10086213" y="1080585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BCRP</a:t>
            </a:r>
            <a:endParaRPr lang="nl-NL" b="1" dirty="0"/>
          </a:p>
        </p:txBody>
      </p:sp>
      <p:cxnSp>
        <p:nvCxnSpPr>
          <p:cNvPr id="23" name="Rechte verbindingslijn 22"/>
          <p:cNvCxnSpPr/>
          <p:nvPr/>
        </p:nvCxnSpPr>
        <p:spPr>
          <a:xfrm>
            <a:off x="7440836" y="1025898"/>
            <a:ext cx="360000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2121159" y="3168000"/>
            <a:ext cx="7962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2241785" y="2962677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200µm</a:t>
            </a:r>
            <a:endParaRPr lang="nl-NL" sz="1000" dirty="0"/>
          </a:p>
        </p:txBody>
      </p:sp>
      <p:cxnSp>
        <p:nvCxnSpPr>
          <p:cNvPr id="27" name="Rechte verbindingslijn 26"/>
          <p:cNvCxnSpPr/>
          <p:nvPr/>
        </p:nvCxnSpPr>
        <p:spPr>
          <a:xfrm>
            <a:off x="2121159" y="5087328"/>
            <a:ext cx="7962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/>
          <p:cNvSpPr txBox="1"/>
          <p:nvPr/>
        </p:nvSpPr>
        <p:spPr>
          <a:xfrm>
            <a:off x="2241785" y="48820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200µm</a:t>
            </a:r>
            <a:endParaRPr lang="nl-NL" sz="1000" dirty="0"/>
          </a:p>
        </p:txBody>
      </p:sp>
      <p:cxnSp>
        <p:nvCxnSpPr>
          <p:cNvPr id="29" name="Rechte verbindingslijn 28"/>
          <p:cNvCxnSpPr/>
          <p:nvPr/>
        </p:nvCxnSpPr>
        <p:spPr>
          <a:xfrm>
            <a:off x="4432756" y="3168000"/>
            <a:ext cx="7962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kstvak 29"/>
          <p:cNvSpPr txBox="1"/>
          <p:nvPr/>
        </p:nvSpPr>
        <p:spPr>
          <a:xfrm>
            <a:off x="4553382" y="2962677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200µm</a:t>
            </a:r>
            <a:endParaRPr lang="nl-NL" sz="1000" dirty="0"/>
          </a:p>
        </p:txBody>
      </p:sp>
      <p:cxnSp>
        <p:nvCxnSpPr>
          <p:cNvPr id="31" name="Rechte verbindingslijn 30"/>
          <p:cNvCxnSpPr/>
          <p:nvPr/>
        </p:nvCxnSpPr>
        <p:spPr>
          <a:xfrm>
            <a:off x="4432756" y="5087328"/>
            <a:ext cx="7962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kstvak 31"/>
          <p:cNvSpPr txBox="1"/>
          <p:nvPr/>
        </p:nvSpPr>
        <p:spPr>
          <a:xfrm>
            <a:off x="4553382" y="48820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/>
              <a:t>200µm</a:t>
            </a:r>
            <a:endParaRPr lang="nl-NL" sz="1000" dirty="0"/>
          </a:p>
        </p:txBody>
      </p:sp>
      <p:cxnSp>
        <p:nvCxnSpPr>
          <p:cNvPr id="33" name="Rechte verbindingslijn 32"/>
          <p:cNvCxnSpPr/>
          <p:nvPr/>
        </p:nvCxnSpPr>
        <p:spPr>
          <a:xfrm>
            <a:off x="7042730" y="3168000"/>
            <a:ext cx="7962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kstvak 33"/>
          <p:cNvSpPr txBox="1"/>
          <p:nvPr/>
        </p:nvSpPr>
        <p:spPr>
          <a:xfrm>
            <a:off x="7163356" y="2962677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1" dirty="0" smtClean="0"/>
              <a:t>200µm</a:t>
            </a:r>
            <a:endParaRPr lang="nl-NL" sz="1000" b="1" dirty="0"/>
          </a:p>
        </p:txBody>
      </p:sp>
      <p:cxnSp>
        <p:nvCxnSpPr>
          <p:cNvPr id="35" name="Rechte verbindingslijn 34"/>
          <p:cNvCxnSpPr/>
          <p:nvPr/>
        </p:nvCxnSpPr>
        <p:spPr>
          <a:xfrm>
            <a:off x="7042730" y="5087328"/>
            <a:ext cx="7962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vak 35"/>
          <p:cNvSpPr txBox="1"/>
          <p:nvPr/>
        </p:nvSpPr>
        <p:spPr>
          <a:xfrm>
            <a:off x="7163356" y="48820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1" dirty="0" smtClean="0"/>
              <a:t>200µm</a:t>
            </a:r>
            <a:endParaRPr lang="nl-NL" sz="1000" b="1" dirty="0"/>
          </a:p>
        </p:txBody>
      </p:sp>
      <p:cxnSp>
        <p:nvCxnSpPr>
          <p:cNvPr id="37" name="Rechte verbindingslijn 36"/>
          <p:cNvCxnSpPr/>
          <p:nvPr/>
        </p:nvCxnSpPr>
        <p:spPr>
          <a:xfrm>
            <a:off x="9342055" y="5087328"/>
            <a:ext cx="7962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vak 37"/>
          <p:cNvSpPr txBox="1"/>
          <p:nvPr/>
        </p:nvSpPr>
        <p:spPr>
          <a:xfrm>
            <a:off x="9462681" y="488200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1" dirty="0" smtClean="0"/>
              <a:t>200µm</a:t>
            </a:r>
            <a:endParaRPr lang="nl-NL" sz="1000" b="1" dirty="0"/>
          </a:p>
        </p:txBody>
      </p:sp>
      <p:cxnSp>
        <p:nvCxnSpPr>
          <p:cNvPr id="39" name="Rechte verbindingslijn 38"/>
          <p:cNvCxnSpPr/>
          <p:nvPr/>
        </p:nvCxnSpPr>
        <p:spPr>
          <a:xfrm>
            <a:off x="9342055" y="3168000"/>
            <a:ext cx="7962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kstvak 39"/>
          <p:cNvSpPr txBox="1"/>
          <p:nvPr/>
        </p:nvSpPr>
        <p:spPr>
          <a:xfrm>
            <a:off x="9462681" y="2962677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b="1" dirty="0" smtClean="0"/>
              <a:t>200µm</a:t>
            </a:r>
            <a:endParaRPr lang="nl-NL" sz="1000" b="1" dirty="0"/>
          </a:p>
        </p:txBody>
      </p:sp>
      <p:sp>
        <p:nvSpPr>
          <p:cNvPr id="15" name="Rechthoek 14"/>
          <p:cNvSpPr/>
          <p:nvPr/>
        </p:nvSpPr>
        <p:spPr>
          <a:xfrm>
            <a:off x="2020810" y="5415344"/>
            <a:ext cx="935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</a:t>
            </a:r>
            <a:r>
              <a:rPr lang="en-US" sz="1200" i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sz="1200" i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S7: </a:t>
            </a:r>
            <a:r>
              <a:rPr lang="en-US" sz="12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Immunohistochemical</a:t>
            </a:r>
            <a:r>
              <a:rPr lang="en-US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staining of </a:t>
            </a:r>
            <a:r>
              <a:rPr lang="en-US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BCRP 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P-</a:t>
            </a:r>
            <a:r>
              <a:rPr lang="en-US" sz="12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gP</a:t>
            </a:r>
            <a:r>
              <a:rPr lang="en-US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tumor </a:t>
            </a:r>
            <a:r>
              <a:rPr lang="en-US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tissue from 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VUMC-AT/RT-01 </a:t>
            </a:r>
            <a:r>
              <a:rPr lang="en-US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xenografts and the original patient tumor. Whereas in the PDX P-</a:t>
            </a:r>
            <a:r>
              <a:rPr lang="en-US" sz="12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gP</a:t>
            </a:r>
            <a:r>
              <a:rPr lang="en-US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BCRP expression of blood vessels is partially maintained, both transporter proteins are absent in blood vessels in the original patient tumor, with the exception of heterogeneous P-</a:t>
            </a:r>
            <a:r>
              <a:rPr lang="en-US" sz="12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gP</a:t>
            </a:r>
            <a:r>
              <a:rPr lang="en-US" sz="12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expression in intratumoral capillaries.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94517558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82</Words>
  <Application>Microsoft Office PowerPoint</Application>
  <PresentationFormat>Breedbeeld</PresentationFormat>
  <Paragraphs>18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Kantoorthema</vt:lpstr>
      <vt:lpstr>PowerPoint-presentatie</vt:lpstr>
    </vt:vector>
  </TitlesOfParts>
  <Company>VUmc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Meel, M.H. (Hans)</dc:creator>
  <cp:lastModifiedBy>Meel, M.H. (Hans)</cp:lastModifiedBy>
  <cp:revision>13</cp:revision>
  <dcterms:created xsi:type="dcterms:W3CDTF">2019-06-14T11:54:58Z</dcterms:created>
  <dcterms:modified xsi:type="dcterms:W3CDTF">2019-06-25T13:39:59Z</dcterms:modified>
</cp:coreProperties>
</file>