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9906000" type="A4"/>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9" d="100"/>
          <a:sy n="89" d="100"/>
        </p:scale>
        <p:origin x="283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F2A606-3E87-4D09-87C5-290BE4EAA5CE}"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165988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2A606-3E87-4D09-87C5-290BE4EAA5CE}"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522398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2A606-3E87-4D09-87C5-290BE4EAA5CE}"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3142743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2A606-3E87-4D09-87C5-290BE4EAA5CE}"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2622046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F2A606-3E87-4D09-87C5-290BE4EAA5CE}" type="datetimeFigureOut">
              <a:rPr lang="en-GB" smtClean="0"/>
              <a:t>25/06/2019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1659130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F2A606-3E87-4D09-87C5-290BE4EAA5CE}"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1300687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F2A606-3E87-4D09-87C5-290BE4EAA5CE}" type="datetimeFigureOut">
              <a:rPr lang="en-GB" smtClean="0"/>
              <a:t>25/06/2019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2190750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F2A606-3E87-4D09-87C5-290BE4EAA5CE}" type="datetimeFigureOut">
              <a:rPr lang="en-GB" smtClean="0"/>
              <a:t>25/06/2019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4271015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2A606-3E87-4D09-87C5-290BE4EAA5CE}" type="datetimeFigureOut">
              <a:rPr lang="en-GB" smtClean="0"/>
              <a:t>25/06/2019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4225290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1F2A606-3E87-4D09-87C5-290BE4EAA5CE}"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1881859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1F2A606-3E87-4D09-87C5-290BE4EAA5CE}" type="datetimeFigureOut">
              <a:rPr lang="en-GB" smtClean="0"/>
              <a:t>25/06/2019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A89DF6-B05B-4F29-88E5-8DDD72CF5384}" type="slidenum">
              <a:rPr lang="en-GB" smtClean="0"/>
              <a:t>‹#›</a:t>
            </a:fld>
            <a:endParaRPr lang="en-GB"/>
          </a:p>
        </p:txBody>
      </p:sp>
    </p:spTree>
    <p:extLst>
      <p:ext uri="{BB962C8B-B14F-4D97-AF65-F5344CB8AC3E}">
        <p14:creationId xmlns:p14="http://schemas.microsoft.com/office/powerpoint/2010/main" val="162897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1F2A606-3E87-4D09-87C5-290BE4EAA5CE}" type="datetimeFigureOut">
              <a:rPr lang="en-GB" smtClean="0"/>
              <a:t>25/06/2019</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1A89DF6-B05B-4F29-88E5-8DDD72CF5384}" type="slidenum">
              <a:rPr lang="en-GB" smtClean="0"/>
              <a:t>‹#›</a:t>
            </a:fld>
            <a:endParaRPr lang="en-GB"/>
          </a:p>
        </p:txBody>
      </p:sp>
    </p:spTree>
    <p:extLst>
      <p:ext uri="{BB962C8B-B14F-4D97-AF65-F5344CB8AC3E}">
        <p14:creationId xmlns:p14="http://schemas.microsoft.com/office/powerpoint/2010/main" val="9708350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6488" y="9363075"/>
            <a:ext cx="3871046" cy="5105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82941" y="2724954"/>
            <a:ext cx="2409121" cy="4647426"/>
          </a:xfrm>
          <a:prstGeom prst="rect">
            <a:avLst/>
          </a:prstGeom>
          <a:noFill/>
        </p:spPr>
        <p:txBody>
          <a:bodyPr wrap="square" rtlCol="0">
            <a:spAutoFit/>
          </a:bodyPr>
          <a:lstStyle/>
          <a:p>
            <a:r>
              <a:rPr lang="en-GB" sz="1500" b="1" dirty="0" smtClean="0">
                <a:solidFill>
                  <a:schemeClr val="accent5">
                    <a:lumMod val="75000"/>
                  </a:schemeClr>
                </a:solidFill>
              </a:rPr>
              <a:t>Physical and functional well-being:</a:t>
            </a:r>
          </a:p>
          <a:p>
            <a:pPr marL="285750" indent="-285750">
              <a:buClr>
                <a:schemeClr val="tx1"/>
              </a:buClr>
              <a:buSzPct val="150000"/>
              <a:buFont typeface="Calibri" panose="020F0502020204030204" pitchFamily="34" charset="0"/>
              <a:buChar char="□"/>
            </a:pPr>
            <a:r>
              <a:rPr lang="en-GB" sz="1400" dirty="0" smtClean="0"/>
              <a:t>Contractures</a:t>
            </a:r>
          </a:p>
          <a:p>
            <a:pPr marL="285750" indent="-285750">
              <a:buClr>
                <a:schemeClr val="tx1"/>
              </a:buClr>
              <a:buSzPct val="150000"/>
              <a:buFont typeface="Calibri" panose="020F0502020204030204" pitchFamily="34" charset="0"/>
              <a:buChar char="□"/>
            </a:pPr>
            <a:r>
              <a:rPr lang="en-GB" sz="1400" dirty="0" smtClean="0"/>
              <a:t>Daily Activities</a:t>
            </a:r>
          </a:p>
          <a:p>
            <a:pPr marL="285750" indent="-285750">
              <a:buClr>
                <a:schemeClr val="tx1"/>
              </a:buClr>
              <a:buSzPct val="150000"/>
              <a:buFont typeface="Calibri" panose="020F0502020204030204" pitchFamily="34" charset="0"/>
              <a:buChar char="□"/>
            </a:pPr>
            <a:r>
              <a:rPr lang="en-GB" sz="1400" dirty="0" smtClean="0"/>
              <a:t>Dry Skin</a:t>
            </a:r>
          </a:p>
          <a:p>
            <a:pPr marL="285750" indent="-285750">
              <a:buClr>
                <a:schemeClr val="tx1"/>
              </a:buClr>
              <a:buSzPct val="150000"/>
              <a:buFont typeface="Calibri" panose="020F0502020204030204" pitchFamily="34" charset="0"/>
              <a:buChar char="□"/>
            </a:pPr>
            <a:r>
              <a:rPr lang="en-GB" sz="1400" dirty="0" smtClean="0"/>
              <a:t>Energy</a:t>
            </a:r>
          </a:p>
          <a:p>
            <a:pPr marL="285750" indent="-285750">
              <a:buClr>
                <a:schemeClr val="tx1"/>
              </a:buClr>
              <a:buSzPct val="150000"/>
              <a:buFont typeface="Calibri" panose="020F0502020204030204" pitchFamily="34" charset="0"/>
              <a:buChar char="□"/>
            </a:pPr>
            <a:r>
              <a:rPr lang="en-GB" sz="1400" dirty="0" smtClean="0"/>
              <a:t>Exercise</a:t>
            </a:r>
          </a:p>
          <a:p>
            <a:pPr marL="285750" indent="-285750">
              <a:buClr>
                <a:schemeClr val="tx1"/>
              </a:buClr>
              <a:buSzPct val="150000"/>
              <a:buFont typeface="Calibri" panose="020F0502020204030204" pitchFamily="34" charset="0"/>
              <a:buChar char="□"/>
            </a:pPr>
            <a:r>
              <a:rPr lang="en-GB" sz="1400" dirty="0" smtClean="0"/>
              <a:t>Hand Function</a:t>
            </a:r>
          </a:p>
          <a:p>
            <a:pPr marL="285750" indent="-285750">
              <a:buClr>
                <a:schemeClr val="tx1"/>
              </a:buClr>
              <a:buSzPct val="150000"/>
              <a:buFont typeface="Calibri" panose="020F0502020204030204" pitchFamily="34" charset="0"/>
              <a:buChar char="□"/>
            </a:pPr>
            <a:r>
              <a:rPr lang="en-GB" sz="1400" dirty="0" smtClean="0"/>
              <a:t>Heat Sensitivity</a:t>
            </a:r>
          </a:p>
          <a:p>
            <a:pPr marL="285750" indent="-285750">
              <a:buClr>
                <a:schemeClr val="tx1"/>
              </a:buClr>
              <a:buSzPct val="150000"/>
              <a:buFont typeface="Calibri" panose="020F0502020204030204" pitchFamily="34" charset="0"/>
              <a:buChar char="□"/>
            </a:pPr>
            <a:r>
              <a:rPr lang="en-GB" sz="1400" dirty="0" smtClean="0"/>
              <a:t>Increased skin sensitivity</a:t>
            </a:r>
          </a:p>
          <a:p>
            <a:pPr marL="285750" indent="-285750">
              <a:buClr>
                <a:schemeClr val="tx1"/>
              </a:buClr>
              <a:buSzPct val="150000"/>
              <a:buFont typeface="Calibri" panose="020F0502020204030204" pitchFamily="34" charset="0"/>
              <a:buChar char="□"/>
            </a:pPr>
            <a:r>
              <a:rPr lang="en-GB" sz="1400" dirty="0" smtClean="0"/>
              <a:t>Itch</a:t>
            </a:r>
          </a:p>
          <a:p>
            <a:pPr marL="285750" indent="-285750">
              <a:buClr>
                <a:schemeClr val="tx1"/>
              </a:buClr>
              <a:buSzPct val="150000"/>
              <a:buFont typeface="Calibri" panose="020F0502020204030204" pitchFamily="34" charset="0"/>
              <a:buChar char="□"/>
            </a:pPr>
            <a:r>
              <a:rPr lang="en-GB" sz="1400" dirty="0" smtClean="0"/>
              <a:t>Loss of functioning</a:t>
            </a:r>
          </a:p>
          <a:p>
            <a:pPr marL="285750" indent="-285750">
              <a:buClr>
                <a:schemeClr val="tx1"/>
              </a:buClr>
              <a:buSzPct val="150000"/>
              <a:buFont typeface="Calibri" panose="020F0502020204030204" pitchFamily="34" charset="0"/>
              <a:buChar char="□"/>
            </a:pPr>
            <a:r>
              <a:rPr lang="en-GB" sz="1400" dirty="0" smtClean="0"/>
              <a:t>Mobility</a:t>
            </a:r>
          </a:p>
          <a:p>
            <a:pPr marL="285750" indent="-285750">
              <a:buClr>
                <a:schemeClr val="tx1"/>
              </a:buClr>
              <a:buSzPct val="150000"/>
              <a:buFont typeface="Calibri" panose="020F0502020204030204" pitchFamily="34" charset="0"/>
              <a:buChar char="□"/>
            </a:pPr>
            <a:r>
              <a:rPr lang="en-GB" sz="1400" dirty="0" smtClean="0"/>
              <a:t>Nerve Pain</a:t>
            </a:r>
          </a:p>
          <a:p>
            <a:pPr marL="285750" indent="-285750">
              <a:buClr>
                <a:schemeClr val="tx1"/>
              </a:buClr>
              <a:buSzPct val="150000"/>
              <a:buFont typeface="Calibri" panose="020F0502020204030204" pitchFamily="34" charset="0"/>
              <a:buChar char="□"/>
            </a:pPr>
            <a:r>
              <a:rPr lang="en-GB" sz="1400" dirty="0" smtClean="0"/>
              <a:t>Pain</a:t>
            </a:r>
          </a:p>
          <a:p>
            <a:pPr marL="285750" indent="-285750">
              <a:buClr>
                <a:schemeClr val="tx1"/>
              </a:buClr>
              <a:buSzPct val="150000"/>
              <a:buFont typeface="Calibri" panose="020F0502020204030204" pitchFamily="34" charset="0"/>
              <a:buChar char="□"/>
            </a:pPr>
            <a:r>
              <a:rPr lang="en-GB" sz="1400" dirty="0" smtClean="0"/>
              <a:t>Scarring</a:t>
            </a:r>
          </a:p>
          <a:p>
            <a:pPr marL="285750" indent="-285750">
              <a:buClr>
                <a:schemeClr val="tx1"/>
              </a:buClr>
              <a:buSzPct val="150000"/>
              <a:buFont typeface="Calibri" panose="020F0502020204030204" pitchFamily="34" charset="0"/>
              <a:buChar char="□"/>
            </a:pPr>
            <a:r>
              <a:rPr lang="en-GB" sz="1400" dirty="0" smtClean="0"/>
              <a:t>Sleep</a:t>
            </a:r>
          </a:p>
          <a:p>
            <a:pPr marL="285750" indent="-285750">
              <a:buClr>
                <a:schemeClr val="tx1"/>
              </a:buClr>
              <a:buSzPct val="150000"/>
              <a:buFont typeface="Calibri" panose="020F0502020204030204" pitchFamily="34" charset="0"/>
              <a:buChar char="□"/>
            </a:pPr>
            <a:r>
              <a:rPr lang="en-GB" sz="1400" dirty="0" smtClean="0"/>
              <a:t>Stiffness</a:t>
            </a:r>
          </a:p>
          <a:p>
            <a:pPr marL="285750" indent="-285750">
              <a:buClr>
                <a:schemeClr val="tx1"/>
              </a:buClr>
              <a:buSzPct val="150000"/>
              <a:buFont typeface="Calibri" panose="020F0502020204030204" pitchFamily="34" charset="0"/>
              <a:buChar char="□"/>
            </a:pPr>
            <a:r>
              <a:rPr lang="en-GB" sz="1400" dirty="0" smtClean="0"/>
              <a:t>Tightness</a:t>
            </a:r>
          </a:p>
          <a:p>
            <a:pPr marL="285750" indent="-285750">
              <a:buClr>
                <a:schemeClr val="tx1"/>
              </a:buClr>
              <a:buSzPct val="150000"/>
              <a:buFont typeface="Calibri" panose="020F0502020204030204" pitchFamily="34" charset="0"/>
              <a:buChar char="□"/>
            </a:pPr>
            <a:r>
              <a:rPr lang="en-GB" sz="1400" dirty="0"/>
              <a:t>W</a:t>
            </a:r>
            <a:r>
              <a:rPr lang="en-GB" sz="1400" dirty="0" smtClean="0"/>
              <a:t>eight </a:t>
            </a:r>
          </a:p>
          <a:p>
            <a:pPr marL="285750" indent="-285750">
              <a:buClr>
                <a:schemeClr val="tx1"/>
              </a:buClr>
              <a:buSzPct val="150000"/>
              <a:buFont typeface="Calibri" panose="020F0502020204030204" pitchFamily="34" charset="0"/>
              <a:buChar char="□"/>
            </a:pPr>
            <a:endParaRPr lang="en-GB" sz="1400" dirty="0"/>
          </a:p>
        </p:txBody>
      </p:sp>
      <p:cxnSp>
        <p:nvCxnSpPr>
          <p:cNvPr id="13" name="Straight Connector 12"/>
          <p:cNvCxnSpPr/>
          <p:nvPr/>
        </p:nvCxnSpPr>
        <p:spPr>
          <a:xfrm>
            <a:off x="336835" y="2080846"/>
            <a:ext cx="6146654"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36835" y="2751674"/>
            <a:ext cx="6146654"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56903" y="7101513"/>
            <a:ext cx="2591023" cy="3108543"/>
          </a:xfrm>
          <a:prstGeom prst="rect">
            <a:avLst/>
          </a:prstGeom>
        </p:spPr>
        <p:txBody>
          <a:bodyPr wrap="square">
            <a:spAutoFit/>
          </a:bodyPr>
          <a:lstStyle/>
          <a:p>
            <a:r>
              <a:rPr lang="en-GB" sz="1500" b="1" dirty="0" smtClean="0">
                <a:solidFill>
                  <a:schemeClr val="accent5">
                    <a:lumMod val="75000"/>
                  </a:schemeClr>
                </a:solidFill>
              </a:rPr>
              <a:t>Social Care and Social well-being:</a:t>
            </a:r>
          </a:p>
          <a:p>
            <a:pPr marL="285750" indent="-285750">
              <a:buSzPct val="150000"/>
              <a:buFont typeface="Calibri" panose="020F0502020204030204" pitchFamily="34" charset="0"/>
              <a:buChar char="□"/>
            </a:pPr>
            <a:r>
              <a:rPr lang="en-GB" sz="1400" dirty="0" smtClean="0"/>
              <a:t>Family/Support for my family</a:t>
            </a:r>
            <a:endParaRPr lang="en-GB" sz="1400" dirty="0"/>
          </a:p>
          <a:p>
            <a:pPr marL="285750" indent="-285750">
              <a:buSzPct val="150000"/>
              <a:buFont typeface="Calibri" panose="020F0502020204030204" pitchFamily="34" charset="0"/>
              <a:buChar char="□"/>
            </a:pPr>
            <a:r>
              <a:rPr lang="en-GB" sz="1400" dirty="0" smtClean="0"/>
              <a:t>Finance</a:t>
            </a:r>
          </a:p>
          <a:p>
            <a:pPr marL="285750" indent="-285750">
              <a:buSzPct val="150000"/>
              <a:buFont typeface="Calibri" panose="020F0502020204030204" pitchFamily="34" charset="0"/>
              <a:buChar char="□"/>
            </a:pPr>
            <a:r>
              <a:rPr lang="en-GB" sz="1400" dirty="0" smtClean="0"/>
              <a:t>Friends</a:t>
            </a:r>
            <a:endParaRPr lang="en-GB" sz="1400" dirty="0"/>
          </a:p>
          <a:p>
            <a:pPr marL="285750" indent="-285750">
              <a:buSzPct val="150000"/>
              <a:buFont typeface="Calibri" panose="020F0502020204030204" pitchFamily="34" charset="0"/>
              <a:buChar char="□"/>
            </a:pPr>
            <a:r>
              <a:rPr lang="en-GB" sz="1400" dirty="0"/>
              <a:t>Hobbies/Interests</a:t>
            </a:r>
          </a:p>
          <a:p>
            <a:pPr marL="285750" indent="-285750">
              <a:buSzPct val="150000"/>
              <a:buFont typeface="Calibri" panose="020F0502020204030204" pitchFamily="34" charset="0"/>
              <a:buChar char="□"/>
            </a:pPr>
            <a:r>
              <a:rPr lang="en-GB" sz="1400" dirty="0"/>
              <a:t>Legal implications of the accident/injury</a:t>
            </a:r>
          </a:p>
          <a:p>
            <a:pPr marL="285750" indent="-285750">
              <a:buSzPct val="150000"/>
              <a:buFont typeface="Calibri" panose="020F0502020204030204" pitchFamily="34" charset="0"/>
              <a:buChar char="□"/>
            </a:pPr>
            <a:r>
              <a:rPr lang="en-GB" sz="1400" dirty="0"/>
              <a:t>Personal Care</a:t>
            </a:r>
          </a:p>
          <a:p>
            <a:pPr marL="285750" indent="-285750">
              <a:buSzPct val="150000"/>
              <a:buFont typeface="Calibri" panose="020F0502020204030204" pitchFamily="34" charset="0"/>
              <a:buChar char="□"/>
            </a:pPr>
            <a:r>
              <a:rPr lang="en-GB" sz="1400" dirty="0" smtClean="0"/>
              <a:t>Work/Education</a:t>
            </a:r>
          </a:p>
          <a:p>
            <a:endParaRPr lang="en-GB" dirty="0" smtClean="0">
              <a:solidFill>
                <a:schemeClr val="accent5">
                  <a:lumMod val="75000"/>
                </a:schemeClr>
              </a:solidFill>
            </a:endParaRPr>
          </a:p>
          <a:p>
            <a:pPr marL="285750" indent="-285750">
              <a:buFont typeface="Arial" panose="020B0604020202020204" pitchFamily="34" charset="0"/>
              <a:buChar char="•"/>
            </a:pPr>
            <a:endParaRPr lang="en-GB" dirty="0">
              <a:solidFill>
                <a:schemeClr val="accent5">
                  <a:lumMod val="75000"/>
                </a:schemeClr>
              </a:solidFill>
            </a:endParaRPr>
          </a:p>
          <a:p>
            <a:pPr marL="285750" indent="-285750">
              <a:buClr>
                <a:schemeClr val="tx1"/>
              </a:buClr>
              <a:buFont typeface="Wingdings" panose="05000000000000000000" pitchFamily="2" charset="2"/>
              <a:buChar char="q"/>
            </a:pPr>
            <a:endParaRPr lang="en-GB" dirty="0"/>
          </a:p>
        </p:txBody>
      </p:sp>
      <p:sp>
        <p:nvSpPr>
          <p:cNvPr id="18" name="TextBox 17"/>
          <p:cNvSpPr txBox="1"/>
          <p:nvPr/>
        </p:nvSpPr>
        <p:spPr>
          <a:xfrm>
            <a:off x="2692062" y="2751674"/>
            <a:ext cx="2275609" cy="6170920"/>
          </a:xfrm>
          <a:prstGeom prst="rect">
            <a:avLst/>
          </a:prstGeom>
          <a:noFill/>
        </p:spPr>
        <p:txBody>
          <a:bodyPr wrap="square" rtlCol="0">
            <a:spAutoFit/>
          </a:bodyPr>
          <a:lstStyle/>
          <a:p>
            <a:r>
              <a:rPr lang="en-GB" sz="1500" b="1" dirty="0" smtClean="0">
                <a:solidFill>
                  <a:schemeClr val="accent5">
                    <a:lumMod val="75000"/>
                  </a:schemeClr>
                </a:solidFill>
              </a:rPr>
              <a:t>Psychological, emotional and spiritual well-being:</a:t>
            </a:r>
          </a:p>
          <a:p>
            <a:pPr marL="285750" indent="-285750">
              <a:buSzPct val="150000"/>
              <a:buFont typeface="Calibri" panose="020F0502020204030204" pitchFamily="34" charset="0"/>
              <a:buChar char="□"/>
            </a:pPr>
            <a:r>
              <a:rPr lang="en-GB" sz="1400" dirty="0"/>
              <a:t>Acceptance</a:t>
            </a:r>
          </a:p>
          <a:p>
            <a:pPr marL="285750" indent="-285750">
              <a:buSzPct val="150000"/>
              <a:buFont typeface="Calibri" panose="020F0502020204030204" pitchFamily="34" charset="0"/>
              <a:buChar char="□"/>
            </a:pPr>
            <a:r>
              <a:rPr lang="en-GB" sz="1400" dirty="0"/>
              <a:t>Alcohol</a:t>
            </a:r>
          </a:p>
          <a:p>
            <a:pPr marL="285750" indent="-285750">
              <a:buSzPct val="150000"/>
              <a:buFont typeface="Calibri" panose="020F0502020204030204" pitchFamily="34" charset="0"/>
              <a:buChar char="□"/>
            </a:pPr>
            <a:r>
              <a:rPr lang="en-GB" sz="1400" dirty="0"/>
              <a:t>Anger</a:t>
            </a:r>
          </a:p>
          <a:p>
            <a:pPr marL="285750" indent="-285750">
              <a:buSzPct val="150000"/>
              <a:buFont typeface="Calibri" panose="020F0502020204030204" pitchFamily="34" charset="0"/>
              <a:buChar char="□"/>
            </a:pPr>
            <a:r>
              <a:rPr lang="en-GB" sz="1400" dirty="0"/>
              <a:t>Anxiety</a:t>
            </a:r>
          </a:p>
          <a:p>
            <a:pPr marL="285750" indent="-285750">
              <a:buSzPct val="150000"/>
              <a:buFont typeface="Calibri" panose="020F0502020204030204" pitchFamily="34" charset="0"/>
              <a:buChar char="□"/>
            </a:pPr>
            <a:r>
              <a:rPr lang="en-GB" sz="1400" dirty="0" smtClean="0"/>
              <a:t>Appearance</a:t>
            </a:r>
          </a:p>
          <a:p>
            <a:pPr marL="285750" indent="-285750">
              <a:buSzPct val="150000"/>
              <a:buFont typeface="Calibri" panose="020F0502020204030204" pitchFamily="34" charset="0"/>
              <a:buChar char="□"/>
            </a:pPr>
            <a:r>
              <a:rPr lang="en-GB" sz="1400" dirty="0" smtClean="0"/>
              <a:t>Body image</a:t>
            </a:r>
          </a:p>
          <a:p>
            <a:pPr marL="285750" indent="-285750">
              <a:buSzPct val="150000"/>
              <a:buFont typeface="Calibri" panose="020F0502020204030204" pitchFamily="34" charset="0"/>
              <a:buChar char="□"/>
            </a:pPr>
            <a:r>
              <a:rPr lang="en-GB" sz="1400" dirty="0" smtClean="0"/>
              <a:t>Avoidance</a:t>
            </a:r>
            <a:endParaRPr lang="en-GB" sz="1400" dirty="0"/>
          </a:p>
          <a:p>
            <a:pPr marL="285750" indent="-285750">
              <a:buSzPct val="150000"/>
              <a:buFont typeface="Calibri" panose="020F0502020204030204" pitchFamily="34" charset="0"/>
              <a:buChar char="□"/>
            </a:pPr>
            <a:r>
              <a:rPr lang="en-GB" sz="1400" dirty="0" smtClean="0"/>
              <a:t>Comments </a:t>
            </a:r>
            <a:r>
              <a:rPr lang="en-GB" sz="1400" dirty="0"/>
              <a:t>and questions from others</a:t>
            </a:r>
          </a:p>
          <a:p>
            <a:pPr marL="285750" indent="-285750">
              <a:buSzPct val="150000"/>
              <a:buFont typeface="Calibri" panose="020F0502020204030204" pitchFamily="34" charset="0"/>
              <a:buChar char="□"/>
            </a:pPr>
            <a:r>
              <a:rPr lang="en-GB" sz="1400" dirty="0"/>
              <a:t>Concentration</a:t>
            </a:r>
          </a:p>
          <a:p>
            <a:pPr marL="285750" indent="-285750">
              <a:buSzPct val="150000"/>
              <a:buFont typeface="Calibri" panose="020F0502020204030204" pitchFamily="34" charset="0"/>
              <a:buChar char="□"/>
            </a:pPr>
            <a:r>
              <a:rPr lang="en-GB" sz="1400" dirty="0"/>
              <a:t>Confidence</a:t>
            </a:r>
          </a:p>
          <a:p>
            <a:pPr marL="285750" indent="-285750">
              <a:buSzPct val="150000"/>
              <a:buFont typeface="Calibri" panose="020F0502020204030204" pitchFamily="34" charset="0"/>
              <a:buChar char="□"/>
            </a:pPr>
            <a:r>
              <a:rPr lang="en-GB" sz="1400" dirty="0"/>
              <a:t>Coping</a:t>
            </a:r>
          </a:p>
          <a:p>
            <a:pPr marL="285750" indent="-285750">
              <a:buSzPct val="150000"/>
              <a:buFont typeface="Calibri" panose="020F0502020204030204" pitchFamily="34" charset="0"/>
              <a:buChar char="□"/>
            </a:pPr>
            <a:r>
              <a:rPr lang="en-GB" sz="1400" dirty="0"/>
              <a:t>Depression</a:t>
            </a:r>
          </a:p>
          <a:p>
            <a:pPr marL="285750" indent="-285750">
              <a:buSzPct val="150000"/>
              <a:buFont typeface="Calibri" panose="020F0502020204030204" pitchFamily="34" charset="0"/>
              <a:buChar char="□"/>
            </a:pPr>
            <a:r>
              <a:rPr lang="en-GB" sz="1400" dirty="0"/>
              <a:t>Emotions</a:t>
            </a:r>
          </a:p>
          <a:p>
            <a:pPr marL="285750" indent="-285750">
              <a:buSzPct val="150000"/>
              <a:buFont typeface="Calibri" panose="020F0502020204030204" pitchFamily="34" charset="0"/>
              <a:buChar char="□"/>
            </a:pPr>
            <a:r>
              <a:rPr lang="en-GB" sz="1400" dirty="0"/>
              <a:t>Flashbacks</a:t>
            </a:r>
          </a:p>
          <a:p>
            <a:pPr marL="285750" indent="-285750">
              <a:buSzPct val="150000"/>
              <a:buFont typeface="Calibri" panose="020F0502020204030204" pitchFamily="34" charset="0"/>
              <a:buChar char="□"/>
            </a:pPr>
            <a:r>
              <a:rPr lang="en-GB" sz="1400" dirty="0"/>
              <a:t>Increased awareness of danger</a:t>
            </a:r>
          </a:p>
          <a:p>
            <a:pPr marL="285750" indent="-285750">
              <a:buSzPct val="150000"/>
              <a:buFont typeface="Calibri" panose="020F0502020204030204" pitchFamily="34" charset="0"/>
              <a:buChar char="□"/>
            </a:pPr>
            <a:r>
              <a:rPr lang="en-GB" sz="1400" dirty="0"/>
              <a:t>Low mood</a:t>
            </a:r>
          </a:p>
          <a:p>
            <a:pPr marL="285750" indent="-285750">
              <a:buSzPct val="150000"/>
              <a:buFont typeface="Calibri" panose="020F0502020204030204" pitchFamily="34" charset="0"/>
              <a:buChar char="□"/>
            </a:pPr>
            <a:r>
              <a:rPr lang="en-GB" sz="1400" dirty="0"/>
              <a:t>Psychological Trauma</a:t>
            </a:r>
          </a:p>
          <a:p>
            <a:pPr marL="285750" indent="-285750">
              <a:buSzPct val="150000"/>
              <a:buFont typeface="Calibri" panose="020F0502020204030204" pitchFamily="34" charset="0"/>
              <a:buChar char="□"/>
            </a:pPr>
            <a:r>
              <a:rPr lang="en-GB" sz="1400" dirty="0"/>
              <a:t>Relationships</a:t>
            </a:r>
          </a:p>
          <a:p>
            <a:pPr marL="285750" indent="-285750">
              <a:buSzPct val="150000"/>
              <a:buFont typeface="Calibri" panose="020F0502020204030204" pitchFamily="34" charset="0"/>
              <a:buChar char="□"/>
            </a:pPr>
            <a:r>
              <a:rPr lang="en-GB" sz="1400" dirty="0"/>
              <a:t>Self esteem</a:t>
            </a:r>
          </a:p>
          <a:p>
            <a:pPr marL="285750" indent="-285750">
              <a:buSzPct val="150000"/>
              <a:buFont typeface="Calibri" panose="020F0502020204030204" pitchFamily="34" charset="0"/>
              <a:buChar char="□"/>
            </a:pPr>
            <a:r>
              <a:rPr lang="en-GB" sz="1400" dirty="0"/>
              <a:t>Sex</a:t>
            </a:r>
          </a:p>
          <a:p>
            <a:pPr marL="285750" indent="-285750">
              <a:buSzPct val="150000"/>
              <a:buFont typeface="Calibri" panose="020F0502020204030204" pitchFamily="34" charset="0"/>
              <a:buChar char="□"/>
            </a:pPr>
            <a:r>
              <a:rPr lang="en-GB" sz="1400" dirty="0"/>
              <a:t>Smoking</a:t>
            </a:r>
          </a:p>
          <a:p>
            <a:pPr marL="285750" indent="-285750">
              <a:buSzPct val="150000"/>
              <a:buFont typeface="Calibri" panose="020F0502020204030204" pitchFamily="34" charset="0"/>
              <a:buChar char="□"/>
            </a:pPr>
            <a:r>
              <a:rPr lang="en-GB" sz="1400" dirty="0" smtClean="0"/>
              <a:t>The </a:t>
            </a:r>
            <a:r>
              <a:rPr lang="en-GB" sz="1400" dirty="0"/>
              <a:t>future</a:t>
            </a:r>
          </a:p>
          <a:p>
            <a:endParaRPr lang="en-GB" sz="1500" dirty="0" smtClean="0">
              <a:solidFill>
                <a:schemeClr val="accent5">
                  <a:lumMod val="75000"/>
                </a:schemeClr>
              </a:solidFill>
            </a:endParaRPr>
          </a:p>
        </p:txBody>
      </p:sp>
      <p:sp>
        <p:nvSpPr>
          <p:cNvPr id="20" name="TextBox 19"/>
          <p:cNvSpPr txBox="1"/>
          <p:nvPr/>
        </p:nvSpPr>
        <p:spPr>
          <a:xfrm>
            <a:off x="4850175" y="2767767"/>
            <a:ext cx="2156545" cy="3600986"/>
          </a:xfrm>
          <a:prstGeom prst="rect">
            <a:avLst/>
          </a:prstGeom>
          <a:noFill/>
        </p:spPr>
        <p:txBody>
          <a:bodyPr wrap="square" rtlCol="0">
            <a:spAutoFit/>
          </a:bodyPr>
          <a:lstStyle/>
          <a:p>
            <a:r>
              <a:rPr lang="en-GB" sz="1500" b="1" dirty="0" smtClean="0">
                <a:solidFill>
                  <a:schemeClr val="accent5">
                    <a:lumMod val="75000"/>
                  </a:schemeClr>
                </a:solidFill>
              </a:rPr>
              <a:t>Treatment related concerns:</a:t>
            </a:r>
          </a:p>
          <a:p>
            <a:pPr marL="285750" indent="-285750">
              <a:buSzPct val="150000"/>
              <a:buFont typeface="Calibri" panose="020F0502020204030204" pitchFamily="34" charset="0"/>
              <a:buChar char="□"/>
            </a:pPr>
            <a:r>
              <a:rPr lang="en-GB" sz="1400" dirty="0"/>
              <a:t>Camouflage</a:t>
            </a:r>
          </a:p>
          <a:p>
            <a:pPr marL="285750" indent="-285750">
              <a:buSzPct val="150000"/>
              <a:buFont typeface="Calibri" panose="020F0502020204030204" pitchFamily="34" charset="0"/>
              <a:buChar char="□"/>
            </a:pPr>
            <a:r>
              <a:rPr lang="en-GB" sz="1400" dirty="0"/>
              <a:t>Dressing changes</a:t>
            </a:r>
          </a:p>
          <a:p>
            <a:pPr marL="285750" indent="-285750">
              <a:buSzPct val="150000"/>
              <a:buFont typeface="Calibri" panose="020F0502020204030204" pitchFamily="34" charset="0"/>
              <a:buChar char="□"/>
            </a:pPr>
            <a:r>
              <a:rPr lang="en-GB" sz="1400" dirty="0" smtClean="0"/>
              <a:t>Infection</a:t>
            </a:r>
          </a:p>
          <a:p>
            <a:pPr marL="285750" indent="-285750">
              <a:buSzPct val="150000"/>
              <a:buFont typeface="Calibri" panose="020F0502020204030204" pitchFamily="34" charset="0"/>
              <a:buChar char="□"/>
            </a:pPr>
            <a:r>
              <a:rPr lang="en-GB" sz="1400" dirty="0" smtClean="0"/>
              <a:t>GP</a:t>
            </a:r>
            <a:endParaRPr lang="en-GB" sz="1400" dirty="0"/>
          </a:p>
          <a:p>
            <a:pPr marL="285750" indent="-285750">
              <a:buSzPct val="150000"/>
              <a:buFont typeface="Calibri" panose="020F0502020204030204" pitchFamily="34" charset="0"/>
              <a:buChar char="□"/>
            </a:pPr>
            <a:r>
              <a:rPr lang="en-GB" sz="1400" dirty="0"/>
              <a:t>Medication</a:t>
            </a:r>
          </a:p>
          <a:p>
            <a:pPr marL="285750" indent="-285750">
              <a:buSzPct val="150000"/>
              <a:buFont typeface="Calibri" panose="020F0502020204030204" pitchFamily="34" charset="0"/>
              <a:buChar char="□"/>
            </a:pPr>
            <a:r>
              <a:rPr lang="en-GB" sz="1400" dirty="0"/>
              <a:t>Ongoing wound/scar care</a:t>
            </a:r>
          </a:p>
          <a:p>
            <a:pPr marL="285750" indent="-285750">
              <a:buSzPct val="150000"/>
              <a:buFont typeface="Calibri" panose="020F0502020204030204" pitchFamily="34" charset="0"/>
              <a:buChar char="□"/>
            </a:pPr>
            <a:r>
              <a:rPr lang="en-GB" sz="1400" dirty="0"/>
              <a:t>Pressure Garments</a:t>
            </a:r>
          </a:p>
          <a:p>
            <a:pPr marL="285750" indent="-285750">
              <a:buSzPct val="150000"/>
              <a:buFont typeface="Calibri" panose="020F0502020204030204" pitchFamily="34" charset="0"/>
              <a:buChar char="□"/>
            </a:pPr>
            <a:r>
              <a:rPr lang="en-GB" sz="1400" dirty="0"/>
              <a:t>Reconstruction</a:t>
            </a:r>
          </a:p>
          <a:p>
            <a:pPr marL="285750" indent="-285750">
              <a:buSzPct val="150000"/>
              <a:buFont typeface="Calibri" panose="020F0502020204030204" pitchFamily="34" charset="0"/>
              <a:buChar char="□"/>
            </a:pPr>
            <a:r>
              <a:rPr lang="en-GB" sz="1400" dirty="0"/>
              <a:t>Splints</a:t>
            </a:r>
          </a:p>
          <a:p>
            <a:pPr marL="285750" indent="-285750">
              <a:buSzPct val="150000"/>
              <a:buFont typeface="Calibri" panose="020F0502020204030204" pitchFamily="34" charset="0"/>
              <a:buChar char="□"/>
            </a:pPr>
            <a:r>
              <a:rPr lang="en-GB" sz="1400" dirty="0"/>
              <a:t>Support groups</a:t>
            </a:r>
          </a:p>
          <a:p>
            <a:pPr marL="285750" indent="-285750">
              <a:buSzPct val="150000"/>
              <a:buFont typeface="Calibri" panose="020F0502020204030204" pitchFamily="34" charset="0"/>
              <a:buChar char="□"/>
            </a:pPr>
            <a:r>
              <a:rPr lang="en-GB" sz="1400" dirty="0"/>
              <a:t>Therapy</a:t>
            </a:r>
          </a:p>
          <a:p>
            <a:endParaRPr lang="en-GB" sz="1500" dirty="0" smtClean="0">
              <a:solidFill>
                <a:schemeClr val="accent5">
                  <a:lumMod val="75000"/>
                </a:schemeClr>
              </a:solidFill>
            </a:endParaRPr>
          </a:p>
          <a:p>
            <a:endParaRPr lang="en-GB" sz="1500" dirty="0" smtClean="0">
              <a:solidFill>
                <a:schemeClr val="accent5">
                  <a:lumMod val="75000"/>
                </a:schemeClr>
              </a:solidFill>
            </a:endParaRPr>
          </a:p>
        </p:txBody>
      </p:sp>
      <p:sp>
        <p:nvSpPr>
          <p:cNvPr id="21" name="TextBox 20"/>
          <p:cNvSpPr txBox="1"/>
          <p:nvPr/>
        </p:nvSpPr>
        <p:spPr>
          <a:xfrm>
            <a:off x="4774199" y="5915951"/>
            <a:ext cx="2156545" cy="784830"/>
          </a:xfrm>
          <a:prstGeom prst="rect">
            <a:avLst/>
          </a:prstGeom>
          <a:noFill/>
        </p:spPr>
        <p:txBody>
          <a:bodyPr wrap="square" rtlCol="0">
            <a:spAutoFit/>
          </a:bodyPr>
          <a:lstStyle/>
          <a:p>
            <a:r>
              <a:rPr lang="en-GB" sz="1500" b="1" dirty="0" smtClean="0">
                <a:solidFill>
                  <a:schemeClr val="accent5">
                    <a:lumMod val="75000"/>
                  </a:schemeClr>
                </a:solidFill>
              </a:rPr>
              <a:t>Other (Please State):</a:t>
            </a:r>
          </a:p>
          <a:p>
            <a:endParaRPr lang="en-GB" sz="1500" b="1" dirty="0" smtClean="0">
              <a:solidFill>
                <a:schemeClr val="accent5">
                  <a:lumMod val="75000"/>
                </a:schemeClr>
              </a:solidFill>
            </a:endParaRPr>
          </a:p>
          <a:p>
            <a:endParaRPr lang="en-GB" sz="1500" b="1" dirty="0" smtClean="0">
              <a:solidFill>
                <a:schemeClr val="accent5">
                  <a:lumMod val="75000"/>
                </a:schemeClr>
              </a:solidFill>
            </a:endParaRPr>
          </a:p>
        </p:txBody>
      </p:sp>
      <p:graphicFrame>
        <p:nvGraphicFramePr>
          <p:cNvPr id="22" name="Table 21"/>
          <p:cNvGraphicFramePr>
            <a:graphicFrameLocks noGrp="1"/>
          </p:cNvGraphicFramePr>
          <p:nvPr>
            <p:extLst>
              <p:ext uri="{D42A27DB-BD31-4B8C-83A1-F6EECF244321}">
                <p14:modId xmlns:p14="http://schemas.microsoft.com/office/powerpoint/2010/main" val="940893118"/>
              </p:ext>
            </p:extLst>
          </p:nvPr>
        </p:nvGraphicFramePr>
        <p:xfrm>
          <a:off x="4850175" y="6192288"/>
          <a:ext cx="1901539" cy="2070864"/>
        </p:xfrm>
        <a:graphic>
          <a:graphicData uri="http://schemas.openxmlformats.org/drawingml/2006/table">
            <a:tbl>
              <a:tblPr>
                <a:tableStyleId>{5C22544A-7EE6-4342-B048-85BDC9FD1C3A}</a:tableStyleId>
              </a:tblPr>
              <a:tblGrid>
                <a:gridCol w="1901539">
                  <a:extLst>
                    <a:ext uri="{9D8B030D-6E8A-4147-A177-3AD203B41FA5}">
                      <a16:colId xmlns:a16="http://schemas.microsoft.com/office/drawing/2014/main" val="884886547"/>
                    </a:ext>
                  </a:extLst>
                </a:gridCol>
              </a:tblGrid>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87116814"/>
                  </a:ext>
                </a:extLst>
              </a:tr>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452304"/>
                  </a:ext>
                </a:extLst>
              </a:tr>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3810635"/>
                  </a:ext>
                </a:extLst>
              </a:tr>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4840938"/>
                  </a:ext>
                </a:extLst>
              </a:tr>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5847709"/>
                  </a:ext>
                </a:extLst>
              </a:tr>
              <a:tr h="34514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51367679"/>
                  </a:ext>
                </a:extLst>
              </a:tr>
            </a:tbl>
          </a:graphicData>
        </a:graphic>
      </p:graphicFrame>
      <p:sp>
        <p:nvSpPr>
          <p:cNvPr id="11" name="Round Same Side Corner Rectangle 10"/>
          <p:cNvSpPr/>
          <p:nvPr/>
        </p:nvSpPr>
        <p:spPr>
          <a:xfrm>
            <a:off x="316491" y="218209"/>
            <a:ext cx="6146654" cy="91743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420643" y="9433660"/>
            <a:ext cx="3665581" cy="369332"/>
          </a:xfrm>
          <a:prstGeom prst="rect">
            <a:avLst/>
          </a:prstGeom>
          <a:solidFill>
            <a:schemeClr val="bg1"/>
          </a:solidFill>
        </p:spPr>
        <p:txBody>
          <a:bodyPr wrap="square" rtlCol="0">
            <a:spAutoFit/>
          </a:bodyPr>
          <a:lstStyle/>
          <a:p>
            <a:r>
              <a:rPr lang="en-GB" sz="1400" dirty="0" smtClean="0"/>
              <a:t>Name</a:t>
            </a:r>
            <a:r>
              <a:rPr lang="en-GB" dirty="0" smtClean="0"/>
              <a:t>:</a:t>
            </a:r>
            <a:endParaRPr lang="en-GB" dirty="0"/>
          </a:p>
        </p:txBody>
      </p:sp>
      <p:sp>
        <p:nvSpPr>
          <p:cNvPr id="31" name="TextBox 30"/>
          <p:cNvSpPr txBox="1"/>
          <p:nvPr/>
        </p:nvSpPr>
        <p:spPr>
          <a:xfrm>
            <a:off x="316490" y="1139253"/>
            <a:ext cx="6146655" cy="871008"/>
          </a:xfrm>
          <a:prstGeom prst="rect">
            <a:avLst/>
          </a:prstGeom>
          <a:noFill/>
        </p:spPr>
        <p:txBody>
          <a:bodyPr wrap="square" rtlCol="0">
            <a:spAutoFit/>
          </a:bodyPr>
          <a:lstStyle/>
          <a:p>
            <a:pPr>
              <a:lnSpc>
                <a:spcPct val="115000"/>
              </a:lnSpc>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Adult Burns </a:t>
            </a:r>
          </a:p>
          <a:p>
            <a:pPr>
              <a:lnSpc>
                <a:spcPct val="115000"/>
              </a:lnSpc>
              <a:spcAft>
                <a:spcPts val="0"/>
              </a:spcAft>
            </a:pPr>
            <a:r>
              <a:rPr lang="en-GB" sz="2800" b="1" dirty="0">
                <a:latin typeface="Calibri" panose="020F0502020204030204" pitchFamily="34" charset="0"/>
                <a:ea typeface="Calibri" panose="020F0502020204030204" pitchFamily="34" charset="0"/>
                <a:cs typeface="Times New Roman" panose="02020603050405020304" pitchFamily="18" charset="0"/>
              </a:rPr>
              <a:t>Patient Concerns Inventory [PCI</a:t>
            </a:r>
            <a:r>
              <a:rPr lang="en-GB" sz="2800" b="1" dirty="0" smtClean="0">
                <a:latin typeface="Calibri" panose="020F0502020204030204" pitchFamily="34" charset="0"/>
                <a:ea typeface="Calibri" panose="020F0502020204030204" pitchFamily="34" charset="0"/>
                <a:cs typeface="Times New Roman" panose="02020603050405020304" pitchFamily="18" charset="0"/>
              </a:rPr>
              <a:t>]</a:t>
            </a:r>
            <a:endParaRPr lang="en-GB" sz="28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32" name="TextBox 31"/>
          <p:cNvSpPr txBox="1"/>
          <p:nvPr/>
        </p:nvSpPr>
        <p:spPr>
          <a:xfrm>
            <a:off x="300398" y="2148042"/>
            <a:ext cx="6240175" cy="573298"/>
          </a:xfrm>
          <a:prstGeom prst="rect">
            <a:avLst/>
          </a:prstGeom>
          <a:noFill/>
        </p:spPr>
        <p:txBody>
          <a:bodyPr wrap="square" rtlCol="0">
            <a:spAutoFit/>
          </a:bodyPr>
          <a:lstStyle/>
          <a:p>
            <a:pPr>
              <a:lnSpc>
                <a:spcPct val="115000"/>
              </a:lnSpc>
              <a:spcAft>
                <a:spcPts val="0"/>
              </a:spcAft>
            </a:pPr>
            <a:r>
              <a:rPr lang="en-GB" sz="1400" dirty="0"/>
              <a:t>Please choose from the list of issues you would specifically like to talk about in your consultation in clinic today. You can choose more than one option (tick boxes</a:t>
            </a:r>
            <a:r>
              <a:rPr lang="en-GB" sz="1400" dirty="0" smtClean="0"/>
              <a:t>).</a:t>
            </a: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540827" y="8427028"/>
            <a:ext cx="2210887" cy="1364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4665517" y="8489373"/>
            <a:ext cx="1995055" cy="1200329"/>
          </a:xfrm>
          <a:prstGeom prst="rect">
            <a:avLst/>
          </a:prstGeom>
          <a:solidFill>
            <a:schemeClr val="bg1"/>
          </a:solidFill>
        </p:spPr>
        <p:txBody>
          <a:bodyPr wrap="square" rtlCol="0">
            <a:spAutoFit/>
          </a:bodyPr>
          <a:lstStyle/>
          <a:p>
            <a:r>
              <a:rPr lang="en-GB" dirty="0" smtClean="0"/>
              <a:t>Affix label here</a:t>
            </a:r>
          </a:p>
          <a:p>
            <a:endParaRPr lang="en-GB" dirty="0"/>
          </a:p>
          <a:p>
            <a:endParaRPr lang="en-GB" dirty="0" smtClean="0"/>
          </a:p>
          <a:p>
            <a:endParaRPr lang="en-GB" dirty="0"/>
          </a:p>
        </p:txBody>
      </p:sp>
      <p:sp>
        <p:nvSpPr>
          <p:cNvPr id="4" name="TextBox 3"/>
          <p:cNvSpPr txBox="1"/>
          <p:nvPr/>
        </p:nvSpPr>
        <p:spPr>
          <a:xfrm>
            <a:off x="504825" y="333375"/>
            <a:ext cx="4614863" cy="646331"/>
          </a:xfrm>
          <a:prstGeom prst="rect">
            <a:avLst/>
          </a:prstGeom>
          <a:noFill/>
        </p:spPr>
        <p:txBody>
          <a:bodyPr wrap="square" rtlCol="0">
            <a:spAutoFit/>
          </a:bodyPr>
          <a:lstStyle/>
          <a:p>
            <a:r>
              <a:rPr lang="en-GB" dirty="0" smtClean="0"/>
              <a:t>Insert tailored branding for PCI users/Burns services here.</a:t>
            </a:r>
            <a:endParaRPr lang="en-GB" dirty="0"/>
          </a:p>
        </p:txBody>
      </p:sp>
    </p:spTree>
    <p:extLst>
      <p:ext uri="{BB962C8B-B14F-4D97-AF65-F5344CB8AC3E}">
        <p14:creationId xmlns:p14="http://schemas.microsoft.com/office/powerpoint/2010/main" val="3213380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6491" y="1472072"/>
            <a:ext cx="6146654" cy="751583"/>
          </a:xfrm>
        </p:spPr>
        <p:txBody>
          <a:bodyPr/>
          <a:lstStyle/>
          <a:p>
            <a:pPr marL="0" indent="0">
              <a:buNone/>
            </a:pPr>
            <a:r>
              <a:rPr lang="en-US" sz="1400" dirty="0"/>
              <a:t>The following page gives you the opportunity to highlight people you may wish to talk to. Are there any people you would specifically like to talk with either in clinic or by referral?</a:t>
            </a:r>
            <a:endParaRPr lang="en-GB" sz="1400" dirty="0"/>
          </a:p>
          <a:p>
            <a:pPr marL="0" indent="0">
              <a:buNone/>
            </a:pPr>
            <a:endParaRPr lang="en-GB" sz="1400" dirty="0" smtClean="0"/>
          </a:p>
          <a:p>
            <a:endParaRPr lang="en-GB" dirty="0"/>
          </a:p>
        </p:txBody>
      </p:sp>
      <p:sp>
        <p:nvSpPr>
          <p:cNvPr id="5" name="Round Same Side Corner Rectangle 4"/>
          <p:cNvSpPr/>
          <p:nvPr/>
        </p:nvSpPr>
        <p:spPr>
          <a:xfrm>
            <a:off x="316491" y="218209"/>
            <a:ext cx="6146654" cy="1091046"/>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16491" y="2386472"/>
            <a:ext cx="6244936" cy="1169551"/>
          </a:xfrm>
          <a:prstGeom prst="rect">
            <a:avLst/>
          </a:prstGeom>
        </p:spPr>
        <p:txBody>
          <a:bodyPr wrap="square" numCol="2">
            <a:spAutoFit/>
          </a:bodyPr>
          <a:lstStyle/>
          <a:p>
            <a:pPr>
              <a:buSzPct val="150000"/>
              <a:buFont typeface="Calibri" panose="020F0502020204030204" pitchFamily="34" charset="0"/>
              <a:buChar char="□"/>
            </a:pPr>
            <a:r>
              <a:rPr lang="en-GB" sz="1400" dirty="0" smtClean="0"/>
              <a:t> Burns </a:t>
            </a:r>
            <a:r>
              <a:rPr lang="en-GB" sz="1400" dirty="0"/>
              <a:t>Surgeon</a:t>
            </a:r>
          </a:p>
          <a:p>
            <a:pPr>
              <a:buSzPct val="150000"/>
              <a:buFont typeface="Calibri" panose="020F0502020204030204" pitchFamily="34" charset="0"/>
              <a:buChar char="□"/>
            </a:pPr>
            <a:r>
              <a:rPr lang="en-GB" sz="1400" dirty="0" smtClean="0"/>
              <a:t> Nursing </a:t>
            </a:r>
            <a:r>
              <a:rPr lang="en-GB" sz="1400" dirty="0"/>
              <a:t>Staff</a:t>
            </a:r>
          </a:p>
          <a:p>
            <a:pPr>
              <a:buSzPct val="150000"/>
              <a:buFont typeface="Calibri" panose="020F0502020204030204" pitchFamily="34" charset="0"/>
              <a:buChar char="□"/>
            </a:pPr>
            <a:r>
              <a:rPr lang="en-GB" sz="1400" dirty="0" smtClean="0"/>
              <a:t> Specialist Nurse</a:t>
            </a:r>
          </a:p>
          <a:p>
            <a:pPr>
              <a:buSzPct val="150000"/>
              <a:buFont typeface="Calibri" panose="020F0502020204030204" pitchFamily="34" charset="0"/>
              <a:buChar char="□"/>
            </a:pPr>
            <a:r>
              <a:rPr lang="en-GB" sz="1400" dirty="0" smtClean="0"/>
              <a:t> Psychologist</a:t>
            </a:r>
          </a:p>
          <a:p>
            <a:pPr>
              <a:buSzPct val="150000"/>
              <a:buFont typeface="Calibri" panose="020F0502020204030204" pitchFamily="34" charset="0"/>
              <a:buChar char="□"/>
            </a:pPr>
            <a:r>
              <a:rPr lang="en-GB" sz="1400" dirty="0" smtClean="0"/>
              <a:t> Dietician</a:t>
            </a:r>
          </a:p>
          <a:p>
            <a:pPr>
              <a:buSzPct val="150000"/>
              <a:buFont typeface="Calibri" panose="020F0502020204030204" pitchFamily="34" charset="0"/>
              <a:buChar char="□"/>
            </a:pPr>
            <a:r>
              <a:rPr lang="en-GB" sz="1400" dirty="0" smtClean="0"/>
              <a:t> Occupational Therapist</a:t>
            </a:r>
          </a:p>
          <a:p>
            <a:pPr>
              <a:buSzPct val="150000"/>
              <a:buFont typeface="Calibri" panose="020F0502020204030204" pitchFamily="34" charset="0"/>
              <a:buChar char="□"/>
            </a:pPr>
            <a:r>
              <a:rPr lang="en-GB" sz="1400" dirty="0" smtClean="0"/>
              <a:t> Physiotherapist</a:t>
            </a:r>
          </a:p>
          <a:p>
            <a:pPr>
              <a:buSzPct val="150000"/>
              <a:buFont typeface="Calibri" panose="020F0502020204030204" pitchFamily="34" charset="0"/>
              <a:buChar char="□"/>
            </a:pPr>
            <a:r>
              <a:rPr lang="en-GB" sz="1400" dirty="0" smtClean="0"/>
              <a:t> Other:</a:t>
            </a:r>
          </a:p>
          <a:p>
            <a:pPr>
              <a:buSzPct val="150000"/>
            </a:pPr>
            <a:r>
              <a:rPr lang="en-GB" sz="1400" dirty="0" smtClean="0"/>
              <a:t>………………………………………………………….</a:t>
            </a:r>
            <a:endParaRPr lang="en-GB" sz="1400" dirty="0"/>
          </a:p>
        </p:txBody>
      </p:sp>
      <p:cxnSp>
        <p:nvCxnSpPr>
          <p:cNvPr id="11" name="Straight Connector 10"/>
          <p:cNvCxnSpPr/>
          <p:nvPr/>
        </p:nvCxnSpPr>
        <p:spPr>
          <a:xfrm>
            <a:off x="316491" y="2223655"/>
            <a:ext cx="6146654"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16491" y="3556023"/>
            <a:ext cx="6146654"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3" name="Content Placeholder 2"/>
          <p:cNvSpPr txBox="1">
            <a:spLocks/>
          </p:cNvSpPr>
          <p:nvPr/>
        </p:nvSpPr>
        <p:spPr>
          <a:xfrm>
            <a:off x="316491" y="3718839"/>
            <a:ext cx="6146654" cy="75158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500" dirty="0"/>
              <a:t>Thank you for your time. All information is confidential. We found PCI has helped patients express issues in their </a:t>
            </a:r>
            <a:r>
              <a:rPr lang="en-US" sz="1500" dirty="0" smtClean="0"/>
              <a:t>clinic. Please hand this is to clinic staff. </a:t>
            </a:r>
            <a:endParaRPr lang="en-GB" sz="1500" dirty="0"/>
          </a:p>
          <a:p>
            <a:pPr marL="0" indent="0">
              <a:buFont typeface="Arial" panose="020B0604020202020204" pitchFamily="34" charset="0"/>
              <a:buNone/>
            </a:pPr>
            <a:endParaRPr lang="en-GB" sz="1400" dirty="0" smtClean="0"/>
          </a:p>
          <a:p>
            <a:pPr marL="0" indent="0">
              <a:buFont typeface="Arial" panose="020B0604020202020204" pitchFamily="34" charset="0"/>
              <a:buNone/>
            </a:pPr>
            <a:endParaRPr lang="en-GB" sz="1400" dirty="0" smtClean="0"/>
          </a:p>
          <a:p>
            <a:endParaRPr lang="en-GB" dirty="0"/>
          </a:p>
        </p:txBody>
      </p:sp>
      <p:sp>
        <p:nvSpPr>
          <p:cNvPr id="19" name="Rectangle 18"/>
          <p:cNvSpPr/>
          <p:nvPr/>
        </p:nvSpPr>
        <p:spPr>
          <a:xfrm>
            <a:off x="4540827" y="8427028"/>
            <a:ext cx="2210887" cy="1364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4665517" y="8489373"/>
            <a:ext cx="1995055" cy="1200329"/>
          </a:xfrm>
          <a:prstGeom prst="rect">
            <a:avLst/>
          </a:prstGeom>
          <a:solidFill>
            <a:schemeClr val="bg1"/>
          </a:solidFill>
        </p:spPr>
        <p:txBody>
          <a:bodyPr wrap="square" rtlCol="0">
            <a:spAutoFit/>
          </a:bodyPr>
          <a:lstStyle/>
          <a:p>
            <a:r>
              <a:rPr lang="en-GB" dirty="0" smtClean="0"/>
              <a:t>Affix label here</a:t>
            </a:r>
          </a:p>
          <a:p>
            <a:endParaRPr lang="en-GB" dirty="0"/>
          </a:p>
          <a:p>
            <a:endParaRPr lang="en-GB" dirty="0" smtClean="0"/>
          </a:p>
          <a:p>
            <a:endParaRPr lang="en-GB" dirty="0"/>
          </a:p>
        </p:txBody>
      </p:sp>
      <p:sp>
        <p:nvSpPr>
          <p:cNvPr id="22" name="TextBox 21"/>
          <p:cNvSpPr txBox="1"/>
          <p:nvPr/>
        </p:nvSpPr>
        <p:spPr>
          <a:xfrm>
            <a:off x="411295" y="9245968"/>
            <a:ext cx="3431480" cy="369332"/>
          </a:xfrm>
          <a:prstGeom prst="rect">
            <a:avLst/>
          </a:prstGeom>
          <a:solidFill>
            <a:schemeClr val="bg1"/>
          </a:solidFill>
        </p:spPr>
        <p:txBody>
          <a:bodyPr wrap="square" rtlCol="0">
            <a:spAutoFit/>
          </a:bodyPr>
          <a:lstStyle/>
          <a:p>
            <a:r>
              <a:rPr lang="en-GB" sz="1400" dirty="0" smtClean="0"/>
              <a:t>Name</a:t>
            </a:r>
            <a:r>
              <a:rPr lang="en-GB" dirty="0" smtClean="0"/>
              <a:t>:</a:t>
            </a:r>
            <a:endParaRPr lang="en-GB" dirty="0"/>
          </a:p>
        </p:txBody>
      </p:sp>
      <p:cxnSp>
        <p:nvCxnSpPr>
          <p:cNvPr id="17" name="Straight Connector 16"/>
          <p:cNvCxnSpPr/>
          <p:nvPr/>
        </p:nvCxnSpPr>
        <p:spPr>
          <a:xfrm>
            <a:off x="411295" y="7386978"/>
            <a:ext cx="6146654"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6488" y="9363075"/>
            <a:ext cx="3871046" cy="5105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420643" y="9433660"/>
            <a:ext cx="3665581" cy="369332"/>
          </a:xfrm>
          <a:prstGeom prst="rect">
            <a:avLst/>
          </a:prstGeom>
          <a:solidFill>
            <a:schemeClr val="bg1"/>
          </a:solidFill>
        </p:spPr>
        <p:txBody>
          <a:bodyPr wrap="square" rtlCol="0">
            <a:spAutoFit/>
          </a:bodyPr>
          <a:lstStyle/>
          <a:p>
            <a:r>
              <a:rPr lang="en-GB" sz="1400" dirty="0" smtClean="0"/>
              <a:t>Name</a:t>
            </a:r>
            <a:r>
              <a:rPr lang="en-GB" dirty="0" smtClean="0"/>
              <a:t>:</a:t>
            </a:r>
            <a:endParaRPr lang="en-GB" dirty="0"/>
          </a:p>
        </p:txBody>
      </p:sp>
      <p:sp>
        <p:nvSpPr>
          <p:cNvPr id="2" name="Rectangle 1"/>
          <p:cNvSpPr/>
          <p:nvPr/>
        </p:nvSpPr>
        <p:spPr>
          <a:xfrm>
            <a:off x="411294" y="378973"/>
            <a:ext cx="5984743" cy="369332"/>
          </a:xfrm>
          <a:prstGeom prst="rect">
            <a:avLst/>
          </a:prstGeom>
        </p:spPr>
        <p:txBody>
          <a:bodyPr wrap="square">
            <a:spAutoFit/>
          </a:bodyPr>
          <a:lstStyle/>
          <a:p>
            <a:r>
              <a:rPr lang="en-GB" dirty="0"/>
              <a:t>Insert tailored branding for PCI users/Burns services here.</a:t>
            </a:r>
            <a:endParaRPr lang="en-GB" dirty="0"/>
          </a:p>
        </p:txBody>
      </p:sp>
      <p:sp>
        <p:nvSpPr>
          <p:cNvPr id="24" name="Content Placeholder 2"/>
          <p:cNvSpPr txBox="1">
            <a:spLocks/>
          </p:cNvSpPr>
          <p:nvPr/>
        </p:nvSpPr>
        <p:spPr>
          <a:xfrm>
            <a:off x="420643" y="7564890"/>
            <a:ext cx="6146654" cy="75158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GB" sz="1400" dirty="0" smtClean="0"/>
              <a:t>©The Burns PCI was deve</a:t>
            </a:r>
            <a:r>
              <a:rPr lang="en-GB" sz="1400" dirty="0" smtClean="0"/>
              <a:t>loped in collaboration with Edge Hill University, The Mersey regional Burns Centre, The Welsh Centre for Burns, The Katie Piper Foundation and Aintree University Hospital</a:t>
            </a:r>
            <a:endParaRPr lang="en-GB" sz="1400" dirty="0" smtClean="0"/>
          </a:p>
          <a:p>
            <a:pPr marL="0" indent="0">
              <a:buFont typeface="Arial" panose="020B0604020202020204" pitchFamily="34" charset="0"/>
              <a:buNone/>
            </a:pPr>
            <a:endParaRPr lang="en-GB" sz="1400" dirty="0" smtClean="0"/>
          </a:p>
          <a:p>
            <a:endParaRPr lang="en-GB" dirty="0"/>
          </a:p>
        </p:txBody>
      </p:sp>
    </p:spTree>
    <p:extLst>
      <p:ext uri="{BB962C8B-B14F-4D97-AF65-F5344CB8AC3E}">
        <p14:creationId xmlns:p14="http://schemas.microsoft.com/office/powerpoint/2010/main" val="3944338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TotalTime>
  <Words>310</Words>
  <Application>Microsoft Office PowerPoint</Application>
  <PresentationFormat>A4 Paper (210x297 mm)</PresentationFormat>
  <Paragraphs>95</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Times New Roman</vt:lpstr>
      <vt:lpstr>Wingdings</vt:lpstr>
      <vt:lpstr>Office Theme</vt:lpstr>
      <vt:lpstr>PowerPoint Presentation</vt:lpstr>
      <vt:lpstr>PowerPoint Presentation</vt:lpstr>
    </vt:vector>
  </TitlesOfParts>
  <Company>Swansea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Gibson J.A.G.</dc:creator>
  <cp:lastModifiedBy>Gibson J.A.G.</cp:lastModifiedBy>
  <cp:revision>24</cp:revision>
  <cp:lastPrinted>2018-11-25T11:03:25Z</cp:lastPrinted>
  <dcterms:created xsi:type="dcterms:W3CDTF">2018-11-25T10:04:40Z</dcterms:created>
  <dcterms:modified xsi:type="dcterms:W3CDTF">2019-06-25T13:03:47Z</dcterms:modified>
</cp:coreProperties>
</file>