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6" r:id="rId2"/>
    <p:sldId id="285" r:id="rId3"/>
    <p:sldId id="287" r:id="rId4"/>
    <p:sldId id="2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35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Sheet1!$A$2:$A$28</c:f>
              <c:numCache>
                <c:formatCode>General</c:formatCode>
                <c:ptCount val="2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7</c:v>
                </c:pt>
                <c:pt idx="19">
                  <c:v>7</c:v>
                </c:pt>
                <c:pt idx="20">
                  <c:v>7</c:v>
                </c:pt>
                <c:pt idx="21">
                  <c:v>8</c:v>
                </c:pt>
                <c:pt idx="22">
                  <c:v>8</c:v>
                </c:pt>
                <c:pt idx="23">
                  <c:v>8</c:v>
                </c:pt>
                <c:pt idx="24">
                  <c:v>9</c:v>
                </c:pt>
                <c:pt idx="25">
                  <c:v>9</c:v>
                </c:pt>
                <c:pt idx="26">
                  <c:v>9</c:v>
                </c:pt>
              </c:numCache>
            </c:numRef>
          </c:xVal>
          <c:yVal>
            <c:numRef>
              <c:f>Sheet1!$B$2:$B$28</c:f>
              <c:numCache>
                <c:formatCode>General</c:formatCode>
                <c:ptCount val="27"/>
                <c:pt idx="0">
                  <c:v>48.526249999999997</c:v>
                </c:pt>
                <c:pt idx="1">
                  <c:v>43.765000000000001</c:v>
                </c:pt>
                <c:pt idx="2">
                  <c:v>45.146000000000001</c:v>
                </c:pt>
                <c:pt idx="3">
                  <c:v>14.904999999999999</c:v>
                </c:pt>
                <c:pt idx="4">
                  <c:v>11.013999999999999</c:v>
                </c:pt>
                <c:pt idx="5">
                  <c:v>13.598000000000001</c:v>
                </c:pt>
                <c:pt idx="6">
                  <c:v>30.515000000000001</c:v>
                </c:pt>
                <c:pt idx="7">
                  <c:v>26.952000000000002</c:v>
                </c:pt>
                <c:pt idx="8">
                  <c:v>34.417499999999997</c:v>
                </c:pt>
                <c:pt idx="9">
                  <c:v>5.4769000000000005</c:v>
                </c:pt>
                <c:pt idx="10">
                  <c:v>6.0488999999999997</c:v>
                </c:pt>
                <c:pt idx="11">
                  <c:v>7.3447000000000005</c:v>
                </c:pt>
                <c:pt idx="12">
                  <c:v>47.551500000000004</c:v>
                </c:pt>
                <c:pt idx="13">
                  <c:v>40.782300000000006</c:v>
                </c:pt>
                <c:pt idx="14">
                  <c:v>57.645900000000005</c:v>
                </c:pt>
                <c:pt idx="15">
                  <c:v>26.50245</c:v>
                </c:pt>
                <c:pt idx="16">
                  <c:v>23.955750000000002</c:v>
                </c:pt>
                <c:pt idx="17">
                  <c:v>28.941749999999999</c:v>
                </c:pt>
                <c:pt idx="18">
                  <c:v>58.705400000000004</c:v>
                </c:pt>
                <c:pt idx="19">
                  <c:v>65.064999999999998</c:v>
                </c:pt>
                <c:pt idx="20">
                  <c:v>53.745000000000005</c:v>
                </c:pt>
                <c:pt idx="21">
                  <c:v>37.924999999999997</c:v>
                </c:pt>
                <c:pt idx="22">
                  <c:v>35.42</c:v>
                </c:pt>
                <c:pt idx="23">
                  <c:v>41.0488</c:v>
                </c:pt>
                <c:pt idx="24">
                  <c:v>51.9</c:v>
                </c:pt>
                <c:pt idx="25">
                  <c:v>54.13</c:v>
                </c:pt>
                <c:pt idx="26">
                  <c:v>65.064999999999998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793024"/>
        <c:axId val="145870848"/>
      </c:scatterChart>
      <c:valAx>
        <c:axId val="145793024"/>
        <c:scaling>
          <c:orientation val="minMax"/>
          <c:max val="9.5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bg1"/>
                </a:solidFill>
              </a:defRPr>
            </a:pPr>
            <a:endParaRPr lang="en-US"/>
          </a:p>
        </c:txPr>
        <c:crossAx val="145870848"/>
        <c:crosses val="autoZero"/>
        <c:crossBetween val="midCat"/>
      </c:valAx>
      <c:valAx>
        <c:axId val="145870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79302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&lt;=35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2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36.289530000000006</c:v>
                </c:pt>
                <c:pt idx="1">
                  <c:v>45.96329999999999</c:v>
                </c:pt>
                <c:pt idx="2">
                  <c:v>37.021965999999999</c:v>
                </c:pt>
                <c:pt idx="3">
                  <c:v>23.358097999999998</c:v>
                </c:pt>
                <c:pt idx="4">
                  <c:v>50.398415999999997</c:v>
                </c:pt>
                <c:pt idx="5">
                  <c:v>44.604072600000009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36-50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5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39.917436619718309</c:v>
                </c:pt>
                <c:pt idx="1">
                  <c:v>31.072176056338026</c:v>
                </c:pt>
                <c:pt idx="2">
                  <c:v>28.973385211267612</c:v>
                </c:pt>
                <c:pt idx="3">
                  <c:v>34.020138028169022</c:v>
                </c:pt>
                <c:pt idx="4">
                  <c:v>51.665154929577461</c:v>
                </c:pt>
                <c:pt idx="5">
                  <c:v>59.056121830985923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&gt;50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22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43.623992592592586</c:v>
                </c:pt>
                <c:pt idx="1">
                  <c:v>37.208555555555556</c:v>
                </c:pt>
                <c:pt idx="2">
                  <c:v>21.602655555555557</c:v>
                </c:pt>
                <c:pt idx="3">
                  <c:v>16.706379629629634</c:v>
                </c:pt>
                <c:pt idx="4">
                  <c:v>45.753744444444457</c:v>
                </c:pt>
                <c:pt idx="5">
                  <c:v>30.961023148148154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&lt;=35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20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39.872564516129039</c:v>
                </c:pt>
                <c:pt idx="1">
                  <c:v>39.564177419354827</c:v>
                </c:pt>
                <c:pt idx="2">
                  <c:v>36.711066935483885</c:v>
                </c:pt>
                <c:pt idx="3">
                  <c:v>26.706270161290334</c:v>
                </c:pt>
                <c:pt idx="4">
                  <c:v>53.510879032258067</c:v>
                </c:pt>
                <c:pt idx="5">
                  <c:v>47.964062903225816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 36-50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0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33.392973750000017</c:v>
                </c:pt>
                <c:pt idx="1">
                  <c:v>36.977937500000003</c:v>
                </c:pt>
                <c:pt idx="2">
                  <c:v>30.525439999999996</c:v>
                </c:pt>
                <c:pt idx="3">
                  <c:v>33.498484375000004</c:v>
                </c:pt>
                <c:pt idx="4">
                  <c:v>43.734050000000011</c:v>
                </c:pt>
                <c:pt idx="5">
                  <c:v>52.808190937499987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 &gt;50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2"/>
          </c:errBars>
          <c:cat>
            <c:strRef>
              <c:f>Sheet1!$A$2:$A$7</c:f>
              <c:strCache>
                <c:ptCount val="6"/>
                <c:pt idx="0">
                  <c:v>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</c:v>
                </c:pt>
                <c:pt idx="5">
                  <c:v>7436</c:v>
                </c:pt>
              </c:strCache>
            </c:strRef>
          </c:cat>
          <c:val>
            <c:numRef>
              <c:f>Sheet1!$G$2:$G$7</c:f>
              <c:numCache>
                <c:formatCode>General</c:formatCode>
                <c:ptCount val="6"/>
                <c:pt idx="0">
                  <c:v>35.976185483870971</c:v>
                </c:pt>
                <c:pt idx="1">
                  <c:v>24.932016129032263</c:v>
                </c:pt>
                <c:pt idx="2">
                  <c:v>17.936290322580643</c:v>
                </c:pt>
                <c:pt idx="3">
                  <c:v>22.980398387096773</c:v>
                </c:pt>
                <c:pt idx="4">
                  <c:v>54.822090322580635</c:v>
                </c:pt>
                <c:pt idx="5">
                  <c:v>36.413749193548384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298944"/>
        <c:axId val="147473152"/>
      </c:barChart>
      <c:catAx>
        <c:axId val="147298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7473152"/>
        <c:crosses val="autoZero"/>
        <c:auto val="1"/>
        <c:lblAlgn val="ctr"/>
        <c:lblOffset val="100"/>
        <c:noMultiLvlLbl val="0"/>
      </c:catAx>
      <c:valAx>
        <c:axId val="147473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72989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2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32.091570312499996</c:v>
                </c:pt>
                <c:pt idx="1">
                  <c:v>41.454484375000007</c:v>
                </c:pt>
                <c:pt idx="2">
                  <c:v>41.397368750000005</c:v>
                </c:pt>
                <c:pt idx="3">
                  <c:v>29.239021874999995</c:v>
                </c:pt>
                <c:pt idx="4">
                  <c:v>59.306637500000001</c:v>
                </c:pt>
                <c:pt idx="5">
                  <c:v>48.354440625000002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5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42.77103636363637</c:v>
                </c:pt>
                <c:pt idx="1">
                  <c:v>41.373054545454536</c:v>
                </c:pt>
                <c:pt idx="2">
                  <c:v>34.125809090909101</c:v>
                </c:pt>
                <c:pt idx="3">
                  <c:v>23.710772727272737</c:v>
                </c:pt>
                <c:pt idx="4">
                  <c:v>48.724045454545447</c:v>
                </c:pt>
                <c:pt idx="5">
                  <c:v>46.209665727272728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Non-Smoker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22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41.04195729166667</c:v>
                </c:pt>
                <c:pt idx="1">
                  <c:v>39.473468750000002</c:v>
                </c:pt>
                <c:pt idx="2">
                  <c:v>28.037709374999995</c:v>
                </c:pt>
                <c:pt idx="3">
                  <c:v>32.183709374999999</c:v>
                </c:pt>
                <c:pt idx="4">
                  <c:v>49.128166666666687</c:v>
                </c:pt>
                <c:pt idx="5">
                  <c:v>57.994437500000011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20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41.859957731958765</c:v>
                </c:pt>
                <c:pt idx="1">
                  <c:v>39.912958762886596</c:v>
                </c:pt>
                <c:pt idx="2">
                  <c:v>27.909176288659793</c:v>
                </c:pt>
                <c:pt idx="3">
                  <c:v>32.160276804123711</c:v>
                </c:pt>
                <c:pt idx="4">
                  <c:v>49.66594329896909</c:v>
                </c:pt>
                <c:pt idx="5">
                  <c:v>58.023698969072178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  Non-Smoker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0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31.210022058823522</c:v>
                </c:pt>
                <c:pt idx="1">
                  <c:v>31.100102941176473</c:v>
                </c:pt>
                <c:pt idx="2">
                  <c:v>23.613902941176466</c:v>
                </c:pt>
                <c:pt idx="3">
                  <c:v>22.103879411764712</c:v>
                </c:pt>
                <c:pt idx="4">
                  <c:v>52.292923529411766</c:v>
                </c:pt>
                <c:pt idx="5">
                  <c:v>42.637812499999995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  Smoker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12"/>
          </c:errBars>
          <c:cat>
            <c:strRef>
              <c:f>Sheet1!$A$2:$A$7</c:f>
              <c:strCache>
                <c:ptCount val="6"/>
                <c:pt idx="0">
                  <c:v>33277</c:v>
                </c:pt>
                <c:pt idx="1">
                  <c:v>381</c:v>
                </c:pt>
                <c:pt idx="2">
                  <c:v>W50</c:v>
                </c:pt>
                <c:pt idx="3">
                  <c:v>W83</c:v>
                </c:pt>
                <c:pt idx="4">
                  <c:v>A7A1-28</c:v>
                </c:pt>
                <c:pt idx="5">
                  <c:v>A7436</c:v>
                </c:pt>
              </c:strCache>
            </c:strRef>
          </c:cat>
          <c:val>
            <c:numRef>
              <c:f>Sheet1!$G$2:$G$7</c:f>
              <c:numCache>
                <c:formatCode>General</c:formatCode>
                <c:ptCount val="6"/>
                <c:pt idx="0">
                  <c:v>51.332033333333349</c:v>
                </c:pt>
                <c:pt idx="1">
                  <c:v>30.004999999999999</c:v>
                </c:pt>
                <c:pt idx="2">
                  <c:v>14.017666666666665</c:v>
                </c:pt>
                <c:pt idx="3">
                  <c:v>17.1638625</c:v>
                </c:pt>
                <c:pt idx="4">
                  <c:v>38.203187499999999</c:v>
                </c:pt>
                <c:pt idx="5">
                  <c:v>27.690186764705881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140992"/>
        <c:axId val="255142528"/>
      </c:barChart>
      <c:catAx>
        <c:axId val="255140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55142528"/>
        <c:crosses val="autoZero"/>
        <c:auto val="1"/>
        <c:lblAlgn val="ctr"/>
        <c:lblOffset val="100"/>
        <c:noMultiLvlLbl val="0"/>
      </c:catAx>
      <c:valAx>
        <c:axId val="255142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51409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P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33277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15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38.962116071428568</c:v>
                </c:pt>
                <c:pt idx="1">
                  <c:v>26.924085937499999</c:v>
                </c:pt>
                <c:pt idx="2">
                  <c:v>28.128984374999998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381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15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27.937071428571432</c:v>
                </c:pt>
                <c:pt idx="1">
                  <c:v>26.862890624999995</c:v>
                </c:pt>
                <c:pt idx="2">
                  <c:v>23.595703125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W50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15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37.15829999999999</c:v>
                </c:pt>
                <c:pt idx="1">
                  <c:v>35.4495171875</c:v>
                </c:pt>
                <c:pt idx="2">
                  <c:v>29.12953125000001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W83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20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36.505373214285719</c:v>
                </c:pt>
                <c:pt idx="1">
                  <c:v>38.888881249999997</c:v>
                </c:pt>
                <c:pt idx="2">
                  <c:v>26.039060156250006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A7A1-28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20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56.570607142857099</c:v>
                </c:pt>
                <c:pt idx="1">
                  <c:v>51.484337500000002</c:v>
                </c:pt>
                <c:pt idx="2">
                  <c:v>42.2548125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A7436</c:v>
                </c:pt>
              </c:strCache>
            </c:strRef>
          </c:tx>
          <c:invertIfNegative val="0"/>
          <c:errBars>
            <c:errBarType val="plus"/>
            <c:errValType val="percentage"/>
            <c:noEndCap val="0"/>
            <c:val val="20"/>
          </c:errBars>
          <c:cat>
            <c:strRef>
              <c:f>Sheet1!$A$2:$A$4</c:f>
              <c:strCache>
                <c:ptCount val="3"/>
                <c:pt idx="0">
                  <c:v>Tertile 1</c:v>
                </c:pt>
                <c:pt idx="1">
                  <c:v>Tertile 2</c:v>
                </c:pt>
                <c:pt idx="2">
                  <c:v>Tertile 3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  <c:pt idx="0">
                  <c:v>50.238614285714291</c:v>
                </c:pt>
                <c:pt idx="1">
                  <c:v>43.952950781250003</c:v>
                </c:pt>
                <c:pt idx="2">
                  <c:v>36.04869453125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7097088"/>
        <c:axId val="257145856"/>
      </c:barChart>
      <c:catAx>
        <c:axId val="257097088"/>
        <c:scaling>
          <c:orientation val="minMax"/>
        </c:scaling>
        <c:delete val="0"/>
        <c:axPos val="b"/>
        <c:majorTickMark val="out"/>
        <c:minorTickMark val="none"/>
        <c:tickLblPos val="nextTo"/>
        <c:crossAx val="257145856"/>
        <c:crosses val="autoZero"/>
        <c:auto val="1"/>
        <c:lblAlgn val="ctr"/>
        <c:lblOffset val="100"/>
        <c:noMultiLvlLbl val="0"/>
      </c:catAx>
      <c:valAx>
        <c:axId val="2571458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5709708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7E668-3601-47E6-B4EB-271E3842A34B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F968D-89C3-4B1D-A89A-F5C5E9E83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5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7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7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6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0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80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1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1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5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2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844FB-DEDF-4205-94A3-78250D16C1C3}" type="datetimeFigureOut">
              <a:rPr lang="en-US" smtClean="0"/>
              <a:t>12/28/2019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62151-FBC6-4F59-A8B4-ABBC73E60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4879474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196015" y="3237266"/>
            <a:ext cx="221887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IgG  Antibody (µg/mL)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79986" y="5361801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1              2              3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5361801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4              5              6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5361801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7              8              9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5334000"/>
            <a:ext cx="704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Patient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5835134"/>
            <a:ext cx="423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33277                            W50                        A7A1-28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038600" y="1600200"/>
            <a:ext cx="0" cy="3581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0" y="1600200"/>
            <a:ext cx="0" cy="3581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26721" y="1280755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CV%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298619"/>
            <a:ext cx="20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62200" y="1323201"/>
            <a:ext cx="1544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5.35      9.03       12.19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038600" y="1323201"/>
            <a:ext cx="1649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5.21       17.43        9.42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715000" y="1323201"/>
            <a:ext cx="1693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11.59       7.40       12.35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71862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94048574"/>
              </p:ext>
            </p:extLst>
          </p:nvPr>
        </p:nvGraphicFramePr>
        <p:xfrm>
          <a:off x="304800" y="609600"/>
          <a:ext cx="8839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52800" y="6324600"/>
            <a:ext cx="86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Female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632460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38407" y="5955268"/>
            <a:ext cx="64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AGE: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79278" y="228600"/>
            <a:ext cx="20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6238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979942" y="37338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40810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199142" y="29718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094742" y="29380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628142" y="28618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319790" y="36854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#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0" y="31242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910184" y="3043785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IgG antibody (µg/mL)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21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410799035"/>
              </p:ext>
            </p:extLst>
          </p:nvPr>
        </p:nvGraphicFramePr>
        <p:xfrm>
          <a:off x="228600" y="609600"/>
          <a:ext cx="8839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47551" y="6324600"/>
            <a:ext cx="5097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&lt;</a:t>
            </a:r>
            <a:r>
              <a:rPr lang="en-US" sz="1600" dirty="0" smtClean="0"/>
              <a:t>35                                         36-50                                         &gt;50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" y="6336268"/>
            <a:ext cx="64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AGE: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79278" y="228600"/>
            <a:ext cx="20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43096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80342" y="26670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551942" y="33528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808742" y="40810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986384" y="3043785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IgG antibody (µg/mL)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9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99147476"/>
              </p:ext>
            </p:extLst>
          </p:nvPr>
        </p:nvGraphicFramePr>
        <p:xfrm>
          <a:off x="1371600" y="1092200"/>
          <a:ext cx="6096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53696" y="1145838"/>
            <a:ext cx="418704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dirty="0" smtClean="0"/>
              <a:t>20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dirty="0" smtClean="0"/>
              <a:t>15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dirty="0" smtClean="0"/>
              <a:t>10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dirty="0" smtClean="0"/>
              <a:t>5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dirty="0"/>
              <a:t>0</a:t>
            </a:r>
          </a:p>
        </p:txBody>
      </p:sp>
      <p:sp>
        <p:nvSpPr>
          <p:cNvPr id="4" name="Oval 3"/>
          <p:cNvSpPr/>
          <p:nvPr/>
        </p:nvSpPr>
        <p:spPr>
          <a:xfrm>
            <a:off x="2575560" y="2067560"/>
            <a:ext cx="91440" cy="914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80560" y="3667760"/>
            <a:ext cx="91440" cy="914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48400" y="4658360"/>
            <a:ext cx="91440" cy="914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4" idx="5"/>
            <a:endCxn id="5" idx="1"/>
          </p:cNvCxnSpPr>
          <p:nvPr/>
        </p:nvCxnSpPr>
        <p:spPr>
          <a:xfrm>
            <a:off x="2653609" y="2145609"/>
            <a:ext cx="1840342" cy="153554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6" idx="1"/>
          </p:cNvCxnSpPr>
          <p:nvPr/>
        </p:nvCxnSpPr>
        <p:spPr>
          <a:xfrm>
            <a:off x="4493951" y="3681151"/>
            <a:ext cx="1767840" cy="9906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92083" y="3069186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IgG antibody (µg/mL)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9278" y="228600"/>
            <a:ext cx="20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6369007" y="2862868"/>
            <a:ext cx="3199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P. </a:t>
            </a:r>
            <a:r>
              <a:rPr lang="en-US" i="1" dirty="0" err="1" smtClean="0"/>
              <a:t>gingivalis</a:t>
            </a:r>
            <a:r>
              <a:rPr lang="en-US" dirty="0" smtClean="0"/>
              <a:t> (% of total bacteria)</a:t>
            </a:r>
            <a:endParaRPr lang="en-US" i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624328" y="1280160"/>
            <a:ext cx="0" cy="173736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35424" y="3429000"/>
            <a:ext cx="0" cy="5486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1072" y="4297680"/>
            <a:ext cx="0" cy="5486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324344" y="1280160"/>
            <a:ext cx="0" cy="3566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315200" y="128016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315200" y="205740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315200" y="274320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315200" y="342900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7315200" y="411480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315200" y="4846320"/>
            <a:ext cx="91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815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46766</TotalTime>
  <Words>98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Charlo Catubig</cp:lastModifiedBy>
  <cp:revision>1</cp:revision>
  <dcterms:modified xsi:type="dcterms:W3CDTF">2019-12-28T06:12:25Z</dcterms:modified>
</cp:coreProperties>
</file>