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2" autoAdjust="0"/>
    <p:restoredTop sz="78600" autoAdjust="0"/>
  </p:normalViewPr>
  <p:slideViewPr>
    <p:cSldViewPr snapToGrid="0">
      <p:cViewPr varScale="1">
        <p:scale>
          <a:sx n="64" d="100"/>
          <a:sy n="64" d="100"/>
        </p:scale>
        <p:origin x="8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DEA0B-FF63-49CA-BCE9-894DAC461A92}" type="datetimeFigureOut">
              <a:rPr lang="en-US" smtClean="0"/>
              <a:t>10/20/2019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4C046-547E-4081-A3FB-CBAA87B06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3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Table 1. Retention times of synthetic vs. eluted peptides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The </a:t>
            </a: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nanoLC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retention times (RT) (minutes) reported for each PyMT peptide.  For synthetic and MMTV-</a:t>
            </a: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PyMT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tumor-eluted peptides, internal retention time peptides (</a:t>
            </a: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iRT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were introduced to the sample to allow normalizing RTs between runs, especially during SWATH acquisition.  Data was analyzed using </a:t>
            </a: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PEAKView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2.0 and Skyline software.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2D33A3-1646-4FD8-B3EA-C413E2E6C0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8283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1. Source protein analysis of peptides eluted from HeLa-H-2D</a:t>
            </a:r>
            <a:r>
              <a:rPr lang="en-US" sz="1200" b="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sMHC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using PANTHER v.14.1 Go-Slim Biological Process annotation data set.  A total of 2896 gene IDs extracted from source protein description information output by PEAKS Studio X were compared against a reference 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Mus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Musculus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genome.  Statistical overrepresentation test was performed by Fisher’s exact test with a false-discovery rate (FDR) of p&lt;0.05; only statistically significant results are displayed.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2D33A3-1646-4FD8-B3EA-C413E2E6C0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7794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2. PyMT Epitope Mapping from pool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 (Peptide #31-40).  A) Quantified anti-</a:t>
            </a: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IFNγ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ELISPOTs of mouse 2 and 3.  Mouse #2 received peptides 31+32, 33+34, etc. while mouse #3 received peptides 32+33, 34+35, etc.  B) Table revealing the overlapping PyMT 15-mer amino acid sequences.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Bold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minimal epitope, C) ELISPOT raw data of Mouse 2 &amp; 3 reveals immunogenic peptide is contained within peptides 35 and 36.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2D33A3-1646-4FD8-B3EA-C413E2E6C0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8627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3. Gating strategy for PyMT tetramer staining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Gating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primary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splenocytes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viability &gt; CD3+ CD8a+ &gt; Tetramer+ or CD44/CD62L levels.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2D33A3-1646-4FD8-B3EA-C413E2E6C0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996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Supplemental</a:t>
            </a:r>
            <a:r>
              <a:rPr lang="en-US" baseline="0" dirty="0" smtClean="0"/>
              <a:t> Figure 4. </a:t>
            </a:r>
            <a:r>
              <a:rPr lang="en-US" dirty="0" smtClean="0"/>
              <a:t>Therapeutic</a:t>
            </a:r>
            <a:r>
              <a:rPr lang="en-US" baseline="0" dirty="0" smtClean="0"/>
              <a:t> PyMT </a:t>
            </a:r>
            <a:r>
              <a:rPr lang="en-US" dirty="0" smtClean="0"/>
              <a:t>DNA</a:t>
            </a:r>
            <a:r>
              <a:rPr lang="en-US" baseline="0" dirty="0" smtClean="0"/>
              <a:t> Vaccination has limited efficacy against tumor growth: A) Timeline of MMTV-PyMT tumor implantation with 250,000 cells, DNA vaccination and booster, and experimental endpoint (2cm^3), B) average and C) individual tumor growth in mock (black) vs. PyMT (red) vaccinated groups, D) anti-</a:t>
            </a:r>
            <a:r>
              <a:rPr lang="en-US" baseline="0" dirty="0" err="1" smtClean="0"/>
              <a:t>IFNg</a:t>
            </a:r>
            <a:r>
              <a:rPr lang="en-US" baseline="0" dirty="0" smtClean="0"/>
              <a:t> ELISPOT responses with </a:t>
            </a:r>
            <a:r>
              <a:rPr lang="en-US" baseline="0" dirty="0" err="1" smtClean="0"/>
              <a:t>splenocytes</a:t>
            </a:r>
            <a:r>
              <a:rPr lang="en-US" baseline="0" dirty="0" smtClean="0"/>
              <a:t> from transgenic PyMT mice after overlapping PyMT 15mer stimulation.  Peptides were pooled in groups of 10 with DMSO and PMA/</a:t>
            </a:r>
            <a:r>
              <a:rPr lang="en-US" baseline="0" dirty="0" err="1" smtClean="0"/>
              <a:t>Ionomycine</a:t>
            </a:r>
            <a:r>
              <a:rPr lang="en-US" baseline="0" dirty="0" smtClean="0"/>
              <a:t> controls.  Both mice were the transgenic MMTV-</a:t>
            </a:r>
            <a:r>
              <a:rPr lang="en-US" baseline="0" dirty="0" err="1" smtClean="0"/>
              <a:t>PyMT</a:t>
            </a:r>
            <a:r>
              <a:rPr lang="en-US" baseline="0" dirty="0" smtClean="0"/>
              <a:t>/FVB strain (Jackson Labs Stock #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002374)</a:t>
            </a:r>
            <a:r>
              <a:rPr lang="en-US" baseline="0" dirty="0" smtClean="0"/>
              <a:t> and exhibited multiple spontaneously arising tumors &gt;2cm^3.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2D33A3-1646-4FD8-B3EA-C413E2E6C0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7345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5: PyMT-peptide responses induced by N-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dihydrogalactochitosan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(GC) treatment correlate with anti-tumor immunity. A) Experimental setup: 100,000 tumor cells were injected into mammary fat pads of FVB mice.  At 0.1 cm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tumors received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intratumoral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injections with 0.1 ml 1%GC (n=5).  Tumor-bearing mice without GC treatment were used as controls (n=9).  Mice were euthanized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splenocytes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harvested once tumors reached 2 cm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B) Average, and C) Individual tumor volumes of GC-treated and control mice , with non-linear regression curve fit analysis (C), ****p&lt;0.0001.  D) Survival curves of untreated vs. GC-treated mice, log-rank test, *p=0.018.  E) Anti-IFN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ELISPOT studies using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splenocytes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naïve, untreated, or GC-treated mice.  Mice were euthanized 10 days after treatment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splenocytes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were harvested for peptide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restimulation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assays.  Previously published cancer-associated self-peptides were pooled into 3 groups (Supplemental File 4) and PyMT peptides were pooled. 250,000 cells per well were incubated with pooled peptides for 24hr prior to ELISPOT analysis, non-paired student’s t-test *p-0.03.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2D33A3-1646-4FD8-B3EA-C413E2E6C0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793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05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Supplemental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Figure 6: </a:t>
            </a:r>
            <a:r>
              <a:rPr lang="en-AU" sz="1050" b="0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PyMT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-specific T cells are present in metastatic settings A) Experimental setup of metastasis study: Anti-CD4 (GK1.5) or Isotype (LTF-2) control antibodies (100ug) were injected prior and subsequent to tail vein injection of 500,000 </a:t>
            </a:r>
            <a:r>
              <a:rPr lang="en-AU" sz="1050" b="0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PyMT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AU" sz="1050" b="0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tumor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cells.  Lungs and spleens were harvested four weeks post-</a:t>
            </a:r>
            <a:r>
              <a:rPr lang="en-AU" sz="1050" b="0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tumor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injection, B) Pooled </a:t>
            </a:r>
            <a:r>
              <a:rPr lang="en-AU" sz="1050" b="0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PyMT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tetramer staining of CD3+CD8a+ </a:t>
            </a:r>
            <a:r>
              <a:rPr lang="en-AU" sz="1050" b="0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splenocytes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four weeks after metastatic lung-seeding of </a:t>
            </a:r>
            <a:r>
              <a:rPr lang="en-AU" sz="1050" b="0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tumors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 Graph represents comparison of isotype vs. anti-CD4 treatment, student t-test p&lt;0.0001, C) Representative flow </a:t>
            </a:r>
            <a:r>
              <a:rPr lang="en-AU" sz="1050" b="0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cytometric</a:t>
            </a:r>
            <a:r>
              <a:rPr lang="en-AU" sz="1050" b="0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analysis of CD44 and CD62L expression in CD3+CD8a (+/- tetramer staining, +/- CD4 depletion).  Graph represents comparison of tetramer+ cells to parent gates of CD3+CD8a+ cells, one-way ANOVA p=0.0009.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2D33A3-1646-4FD8-B3EA-C413E2E6C0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6187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397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40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61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61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31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29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72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91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67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481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49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CEDC7-5426-476D-876A-7BEC9988A46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A0E98-9E85-4088-8305-2815962887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50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295400"/>
            <a:ext cx="3511550" cy="240792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898775" y="689469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800" dirty="0"/>
              <a:t>Supplemental Table 1. Retention times of synthetic vs. eluted peptides.  The </a:t>
            </a:r>
            <a:r>
              <a:rPr lang="en-US" sz="800" dirty="0" err="1"/>
              <a:t>nanoLC</a:t>
            </a:r>
            <a:r>
              <a:rPr lang="en-US" sz="800" dirty="0"/>
              <a:t> retention times (RT) (minutes) reported for each </a:t>
            </a:r>
            <a:r>
              <a:rPr lang="en-US" sz="800" dirty="0" err="1"/>
              <a:t>PyMT</a:t>
            </a:r>
            <a:r>
              <a:rPr lang="en-US" sz="800" dirty="0"/>
              <a:t> peptide.  For synthetic and MMTV-</a:t>
            </a:r>
            <a:r>
              <a:rPr lang="en-US" sz="800" dirty="0" err="1"/>
              <a:t>PyMT</a:t>
            </a:r>
            <a:r>
              <a:rPr lang="en-US" sz="800" dirty="0"/>
              <a:t> tumor-eluted peptides, internal retention time peptides (</a:t>
            </a:r>
            <a:r>
              <a:rPr lang="en-US" sz="800" dirty="0" err="1"/>
              <a:t>iRT</a:t>
            </a:r>
            <a:r>
              <a:rPr lang="en-US" sz="800" dirty="0"/>
              <a:t>) were introduced to the sample to allow normalizing RTs between runs, especially during SWATH acquisition.  Data was analyzed using </a:t>
            </a:r>
            <a:r>
              <a:rPr lang="en-US" sz="800" dirty="0" err="1"/>
              <a:t>PEAKView</a:t>
            </a:r>
            <a:r>
              <a:rPr lang="en-US" sz="800" dirty="0"/>
              <a:t> 2.0 and Skyline software.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67003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r="34444"/>
          <a:stretch/>
        </p:blipFill>
        <p:spPr>
          <a:xfrm>
            <a:off x="3048000" y="762000"/>
            <a:ext cx="4231341" cy="6096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63777" y="5411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800" dirty="0"/>
              <a:t>Supplemental Figure 1. Source protein analysis of peptides eluted from HeLa-H-2D</a:t>
            </a:r>
            <a:r>
              <a:rPr lang="en-US" sz="800" baseline="30000" dirty="0"/>
              <a:t>q</a:t>
            </a:r>
            <a:r>
              <a:rPr lang="en-US" sz="800" dirty="0"/>
              <a:t> </a:t>
            </a:r>
            <a:r>
              <a:rPr lang="en-US" sz="800" dirty="0" err="1"/>
              <a:t>sMHC</a:t>
            </a:r>
            <a:r>
              <a:rPr lang="en-US" sz="800" dirty="0"/>
              <a:t> using PANTHER v.14.1 Go-Slim Biological Process annotation data set.  A total of 2896 gene IDs extracted from source protein description information output by PEAKS Studio X were compared against a reference </a:t>
            </a:r>
            <a:r>
              <a:rPr lang="en-US" sz="800" i="1" dirty="0"/>
              <a:t>Mus </a:t>
            </a:r>
            <a:r>
              <a:rPr lang="en-US" sz="800" i="1" dirty="0" err="1"/>
              <a:t>Musculus</a:t>
            </a:r>
            <a:r>
              <a:rPr lang="en-US" sz="800" i="1" dirty="0"/>
              <a:t> </a:t>
            </a:r>
            <a:r>
              <a:rPr lang="en-US" sz="800" dirty="0"/>
              <a:t>genome.  Statistical overrepresentation test was performed by Fisher’s exact test with a false-discovery rate (FDR) of p&lt;0.05; only statistically significant results are displayed.</a:t>
            </a:r>
            <a:endParaRPr lang="en-US" sz="800" b="1" dirty="0"/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63905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942" y="-33728"/>
            <a:ext cx="5384606" cy="577496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50942" y="600738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800" dirty="0"/>
              <a:t>Supplemental Figure 2. </a:t>
            </a:r>
            <a:r>
              <a:rPr lang="en-US" sz="800" dirty="0" err="1"/>
              <a:t>PyMT</a:t>
            </a:r>
            <a:r>
              <a:rPr lang="en-US" sz="800" dirty="0"/>
              <a:t> Epitope Mapping from pool 3 (Peptide #31-40).  A) Quantified anti-</a:t>
            </a:r>
            <a:r>
              <a:rPr lang="en-US" sz="800" dirty="0" err="1"/>
              <a:t>IFNγ</a:t>
            </a:r>
            <a:r>
              <a:rPr lang="en-US" sz="800" dirty="0"/>
              <a:t> ELISPOTs of mouse 2 and 3.  Mouse #2 received peptides 31+32, 33+34, etc. while mouse #3 received peptides 32+33, 34+35, etc.  B) Table revealing the overlapping </a:t>
            </a:r>
            <a:r>
              <a:rPr lang="en-US" sz="800" dirty="0" err="1"/>
              <a:t>PyMT</a:t>
            </a:r>
            <a:r>
              <a:rPr lang="en-US" sz="800" dirty="0"/>
              <a:t> 15-mer amino acid sequences. </a:t>
            </a:r>
            <a:r>
              <a:rPr lang="en-US" sz="800" b="1" dirty="0"/>
              <a:t>Bold</a:t>
            </a:r>
            <a:r>
              <a:rPr lang="en-US" sz="800" dirty="0"/>
              <a:t> = minimal epitope, C) ELISPOT raw data of Mouse 2 &amp; 3 reveals immunogenic peptide is contained within peptides 35 and 36.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68404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7" b="10383"/>
          <a:stretch/>
        </p:blipFill>
        <p:spPr bwMode="auto">
          <a:xfrm>
            <a:off x="1499016" y="235459"/>
            <a:ext cx="8672725" cy="438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99016" y="2231036"/>
            <a:ext cx="6237324" cy="3926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128417" y="2231036"/>
            <a:ext cx="2015803" cy="3926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99016" y="4619280"/>
            <a:ext cx="867272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Supplemental Figure 3. Gating strategy for </a:t>
            </a:r>
            <a:r>
              <a:rPr lang="en-US" sz="800" dirty="0" err="1"/>
              <a:t>PyMT</a:t>
            </a:r>
            <a:r>
              <a:rPr lang="en-US" sz="800" dirty="0"/>
              <a:t> tetramer staining. Gating of primary </a:t>
            </a:r>
            <a:r>
              <a:rPr lang="en-US" sz="800" dirty="0" err="1"/>
              <a:t>splenocytes</a:t>
            </a:r>
            <a:r>
              <a:rPr lang="en-US" sz="800" dirty="0"/>
              <a:t>: viability &gt; CD3+ CD8a+ &gt; Tetramer+ or CD44/CD62L levels.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56230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99760" y="98698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14" name="Straight Arrow Connector 13"/>
          <p:cNvCxnSpPr>
            <a:stCxn id="20" idx="0"/>
          </p:cNvCxnSpPr>
          <p:nvPr/>
        </p:nvCxnSpPr>
        <p:spPr>
          <a:xfrm flipV="1">
            <a:off x="3636780" y="2314700"/>
            <a:ext cx="1895400" cy="46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634075" y="1976371"/>
            <a:ext cx="0" cy="34653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38792" y="1635017"/>
            <a:ext cx="8267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DNA </a:t>
            </a:r>
          </a:p>
          <a:p>
            <a:pPr algn="ctr"/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Vaccine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18781" y="1976371"/>
            <a:ext cx="0" cy="34653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75981" y="1982031"/>
            <a:ext cx="0" cy="34653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09181" y="231934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66381" y="231934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23581" y="231934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80781" y="231934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4116078" y="1989048"/>
            <a:ext cx="46840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21350" y="1479352"/>
            <a:ext cx="82149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 Tumor Cells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15089" y="2314700"/>
            <a:ext cx="68009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10688" y="1789096"/>
            <a:ext cx="82149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Euthanize</a:t>
            </a:r>
            <a:endParaRPr 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998660" y="1989049"/>
            <a:ext cx="0" cy="34653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Object 39"/>
          <p:cNvGraphicFramePr>
            <a:graphicFrameLocks noChangeAspect="1"/>
          </p:cNvGraphicFramePr>
          <p:nvPr>
            <p:extLst/>
          </p:nvPr>
        </p:nvGraphicFramePr>
        <p:xfrm>
          <a:off x="3006409" y="2852815"/>
          <a:ext cx="3156143" cy="2451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8" r:id="rId4" imgW="2239684" imgH="1739544" progId="Prism8.Document">
                  <p:embed/>
                </p:oleObj>
              </mc:Choice>
              <mc:Fallback>
                <p:oleObj name="Prism 8" r:id="rId4" imgW="2239684" imgH="1739544" progId="Prism8.Document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06409" y="2852815"/>
                        <a:ext cx="3156143" cy="24515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/>
          </p:nvPr>
        </p:nvGraphicFramePr>
        <p:xfrm>
          <a:off x="5638801" y="838200"/>
          <a:ext cx="3158721" cy="2451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8" r:id="rId6" imgW="2256250" imgH="1751789" progId="Prism8.Document">
                  <p:embed/>
                </p:oleObj>
              </mc:Choice>
              <mc:Fallback>
                <p:oleObj name="Prism 8" r:id="rId6" imgW="2256250" imgH="1751789" progId="Prism8.Document">
                  <p:embed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38801" y="838200"/>
                        <a:ext cx="3158721" cy="2451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5703412" y="98698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999760" y="2895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/>
          </p:nvPr>
        </p:nvGraphicFramePr>
        <p:xfrm>
          <a:off x="5905885" y="3080267"/>
          <a:ext cx="3031452" cy="1997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8" r:id="rId8" imgW="5520520" imgH="3631793" progId="Prism8.Document">
                  <p:embed/>
                </p:oleObj>
              </mc:Choice>
              <mc:Fallback>
                <p:oleObj name="Prism 8" r:id="rId8" imgW="5520520" imgH="3631793" progId="Prism8.Document">
                  <p:embed/>
                  <p:pic>
                    <p:nvPicPr>
                      <p:cNvPr id="44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885" y="3080267"/>
                        <a:ext cx="3031452" cy="19970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703412" y="2895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93966" y="5304361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800" dirty="0" smtClean="0"/>
              <a:t>Supplemental</a:t>
            </a:r>
            <a:r>
              <a:rPr lang="en-US" sz="800" baseline="0" dirty="0" smtClean="0"/>
              <a:t> Figure 4. </a:t>
            </a:r>
            <a:r>
              <a:rPr lang="en-US" sz="800" dirty="0" smtClean="0"/>
              <a:t>Therapeutic</a:t>
            </a:r>
            <a:r>
              <a:rPr lang="en-US" sz="800" baseline="0" dirty="0" smtClean="0"/>
              <a:t> </a:t>
            </a:r>
            <a:r>
              <a:rPr lang="en-US" sz="800" baseline="0" dirty="0" err="1" smtClean="0"/>
              <a:t>PyMT</a:t>
            </a:r>
            <a:r>
              <a:rPr lang="en-US" sz="800" baseline="0" dirty="0" smtClean="0"/>
              <a:t> </a:t>
            </a:r>
            <a:r>
              <a:rPr lang="en-US" sz="800" dirty="0" smtClean="0"/>
              <a:t>DNA</a:t>
            </a:r>
            <a:r>
              <a:rPr lang="en-US" sz="800" baseline="0" dirty="0" smtClean="0"/>
              <a:t> Vaccination has limited efficacy against tumor growth: A) Timeline of MMTV-</a:t>
            </a:r>
            <a:r>
              <a:rPr lang="en-US" sz="800" baseline="0" dirty="0" err="1" smtClean="0"/>
              <a:t>PyMT</a:t>
            </a:r>
            <a:r>
              <a:rPr lang="en-US" sz="800" baseline="0" dirty="0" smtClean="0"/>
              <a:t> tumor implantation with 250,000 cells, DNA vaccination and booster, and experimental endpoint (2cm^3), B) average and C) individual tumor growth in mock (black) vs. </a:t>
            </a:r>
            <a:r>
              <a:rPr lang="en-US" sz="800" baseline="0" dirty="0" err="1" smtClean="0"/>
              <a:t>PyMT</a:t>
            </a:r>
            <a:r>
              <a:rPr lang="en-US" sz="800" baseline="0" dirty="0" smtClean="0"/>
              <a:t> (red) vaccinated groups, D) anti-</a:t>
            </a:r>
            <a:r>
              <a:rPr lang="en-US" sz="800" baseline="0" dirty="0" err="1" smtClean="0"/>
              <a:t>IFNg</a:t>
            </a:r>
            <a:r>
              <a:rPr lang="en-US" sz="800" baseline="0" dirty="0" smtClean="0"/>
              <a:t> ELISPOT responses with </a:t>
            </a:r>
            <a:r>
              <a:rPr lang="en-US" sz="800" baseline="0" dirty="0" err="1" smtClean="0"/>
              <a:t>splenocytes</a:t>
            </a:r>
            <a:r>
              <a:rPr lang="en-US" sz="800" baseline="0" dirty="0" smtClean="0"/>
              <a:t> from transgenic </a:t>
            </a:r>
            <a:r>
              <a:rPr lang="en-US" sz="800" baseline="0" dirty="0" err="1" smtClean="0"/>
              <a:t>PyMT</a:t>
            </a:r>
            <a:r>
              <a:rPr lang="en-US" sz="800" baseline="0" dirty="0" smtClean="0"/>
              <a:t> mice after overlapping </a:t>
            </a:r>
            <a:r>
              <a:rPr lang="en-US" sz="800" baseline="0" dirty="0" err="1" smtClean="0"/>
              <a:t>PyMT</a:t>
            </a:r>
            <a:r>
              <a:rPr lang="en-US" sz="800" baseline="0" dirty="0" smtClean="0"/>
              <a:t> 15mer stimulation.  Peptides were pooled in groups of 10 with DMSO and PMA/</a:t>
            </a:r>
            <a:r>
              <a:rPr lang="en-US" sz="800" baseline="0" dirty="0" err="1" smtClean="0"/>
              <a:t>Ionomycine</a:t>
            </a:r>
            <a:r>
              <a:rPr lang="en-US" sz="800" baseline="0" dirty="0" smtClean="0"/>
              <a:t> controls.  Both mice were the transgenic MMTV-</a:t>
            </a:r>
            <a:r>
              <a:rPr lang="en-US" sz="800" baseline="0" dirty="0" err="1" smtClean="0"/>
              <a:t>PyMT</a:t>
            </a:r>
            <a:r>
              <a:rPr lang="en-US" sz="800" baseline="0" dirty="0" smtClean="0"/>
              <a:t>/FVB strain (Jackson Labs Stock #</a:t>
            </a:r>
            <a:r>
              <a:rPr lang="en-US" sz="800" dirty="0"/>
              <a:t>002374)</a:t>
            </a:r>
            <a:r>
              <a:rPr lang="en-US" sz="800" baseline="0" dirty="0" smtClean="0"/>
              <a:t> and exhibited multiple spontaneously arising tumors &gt;2cm^3. 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79353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186" y="54572"/>
            <a:ext cx="5561674" cy="55217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47285" y="557634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800" dirty="0"/>
              <a:t>Supplemental Figure 5: </a:t>
            </a:r>
            <a:r>
              <a:rPr lang="en-US" sz="800" dirty="0" err="1"/>
              <a:t>PyMT</a:t>
            </a:r>
            <a:r>
              <a:rPr lang="en-US" sz="800" dirty="0"/>
              <a:t>-peptide responses induced by N-</a:t>
            </a:r>
            <a:r>
              <a:rPr lang="en-US" sz="800" dirty="0" err="1"/>
              <a:t>dihydrogalactochitosan</a:t>
            </a:r>
            <a:r>
              <a:rPr lang="en-US" sz="800" dirty="0"/>
              <a:t> (GC) treatment correlate with anti-tumor immunity. A) Experimental setup: 100,000 tumor cells were injected into mammary fat pads of FVB mice.  At 0.1 cm</a:t>
            </a:r>
            <a:r>
              <a:rPr lang="en-US" sz="800" baseline="30000" dirty="0"/>
              <a:t>3</a:t>
            </a:r>
            <a:r>
              <a:rPr lang="en-US" sz="800" dirty="0"/>
              <a:t>, tumors received </a:t>
            </a:r>
            <a:r>
              <a:rPr lang="en-US" sz="800" dirty="0" err="1"/>
              <a:t>intratumoral</a:t>
            </a:r>
            <a:r>
              <a:rPr lang="en-US" sz="800" dirty="0"/>
              <a:t> injections with 0.1 ml 1%GC (n=5).  Tumor-bearing mice without GC treatment were used as controls (n=9).  Mice were euthanized and </a:t>
            </a:r>
            <a:r>
              <a:rPr lang="en-US" sz="800" dirty="0" err="1"/>
              <a:t>splenocytes</a:t>
            </a:r>
            <a:r>
              <a:rPr lang="en-US" sz="800" dirty="0"/>
              <a:t> harvested once tumors reached 2 cm</a:t>
            </a:r>
            <a:r>
              <a:rPr lang="en-US" sz="800" baseline="30000" dirty="0"/>
              <a:t>3</a:t>
            </a:r>
            <a:r>
              <a:rPr lang="en-US" sz="800" dirty="0"/>
              <a:t>.  B) Average, and C) Individual tumor volumes of GC-treated and control mice , with non-linear regression curve fit analysis (C), ****p&lt;0.0001.  D) Survival curves of untreated vs. GC-treated mice, log-rank test, *p=0.018.  E) Anti-IFN</a:t>
            </a:r>
            <a:r>
              <a:rPr lang="el-GR" sz="800" dirty="0"/>
              <a:t>γ</a:t>
            </a:r>
            <a:r>
              <a:rPr lang="en-US" sz="800" dirty="0"/>
              <a:t> ELISPOT studies using </a:t>
            </a:r>
            <a:r>
              <a:rPr lang="en-US" sz="800" dirty="0" err="1"/>
              <a:t>splenocytes</a:t>
            </a:r>
            <a:r>
              <a:rPr lang="en-US" sz="800" dirty="0"/>
              <a:t> from naïve, untreated, or GC-treated mice.  Mice were euthanized 10 days after treatment and </a:t>
            </a:r>
            <a:r>
              <a:rPr lang="en-US" sz="800" dirty="0" err="1"/>
              <a:t>splenocytes</a:t>
            </a:r>
            <a:r>
              <a:rPr lang="en-US" sz="800" dirty="0"/>
              <a:t> were harvested for peptide </a:t>
            </a:r>
            <a:r>
              <a:rPr lang="en-US" sz="800" dirty="0" err="1"/>
              <a:t>restimulation</a:t>
            </a:r>
            <a:r>
              <a:rPr lang="en-US" sz="800" dirty="0"/>
              <a:t> assays.  Previously published cancer-associated self-peptides were pooled into 3 groups (Supplemental File 4) and </a:t>
            </a:r>
            <a:r>
              <a:rPr lang="en-US" sz="800" dirty="0" err="1"/>
              <a:t>PyMT</a:t>
            </a:r>
            <a:r>
              <a:rPr lang="en-US" sz="800" dirty="0"/>
              <a:t> peptides were pooled. 250,000 cells per well were incubated with pooled peptides for 24hr prior to ELISPOT analysis, non-paired student’s t-test *p-0.03. </a:t>
            </a:r>
          </a:p>
        </p:txBody>
      </p:sp>
    </p:spTree>
    <p:extLst>
      <p:ext uri="{BB962C8B-B14F-4D97-AF65-F5344CB8AC3E}">
        <p14:creationId xmlns:p14="http://schemas.microsoft.com/office/powerpoint/2010/main" val="177143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842" y="0"/>
            <a:ext cx="6813317" cy="60750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06841" y="6027003"/>
            <a:ext cx="68133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Supplemental Figure 6: </a:t>
            </a:r>
            <a:r>
              <a:rPr lang="en-AU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PyMT</a:t>
            </a:r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-specific T cells are present in metastatic settings A) Experimental setup of metastasis study: Anti-CD4 (GK1.5) or Isotype (LTF-2) control antibodies (100ug) were injected prior and subsequent to tail vein injection of 500,000 </a:t>
            </a:r>
            <a:r>
              <a:rPr lang="en-AU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PyMT</a:t>
            </a:r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AU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tumor</a:t>
            </a:r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 cells.  Lungs and spleens were harvested four weeks post-</a:t>
            </a:r>
            <a:r>
              <a:rPr lang="en-AU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tumor</a:t>
            </a:r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 injection, B) Pooled </a:t>
            </a:r>
            <a:r>
              <a:rPr lang="en-AU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PyMT</a:t>
            </a:r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 tetramer staining of CD3+CD8a+ </a:t>
            </a:r>
            <a:r>
              <a:rPr lang="en-AU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splenocytes</a:t>
            </a:r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 four weeks after metastatic lung-seeding of </a:t>
            </a:r>
            <a:r>
              <a:rPr lang="en-AU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tumors</a:t>
            </a:r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.  Graph represents comparison of isotype vs. anti-CD4 treatment, student t-test p&lt;0.0001, C) Representative flow </a:t>
            </a:r>
            <a:r>
              <a:rPr lang="en-AU" sz="800" dirty="0" err="1">
                <a:solidFill>
                  <a:srgbClr val="000000"/>
                </a:solidFill>
                <a:latin typeface="Calibri" panose="020F0502020204030204" pitchFamily="34" charset="0"/>
              </a:rPr>
              <a:t>cytometric</a:t>
            </a:r>
            <a:r>
              <a:rPr lang="en-AU" sz="800" dirty="0">
                <a:solidFill>
                  <a:srgbClr val="000000"/>
                </a:solidFill>
                <a:latin typeface="Calibri" panose="020F0502020204030204" pitchFamily="34" charset="0"/>
              </a:rPr>
              <a:t> analysis of CD44 and CD62L expression in CD3+CD8a (+/- tetramer staining, +/- CD4 depletion).  Graph represents comparison of tetramer+ cells to parent gates of CD3+CD8a+ cells, one-way ANOVA p=0.0009.</a:t>
            </a:r>
          </a:p>
        </p:txBody>
      </p:sp>
    </p:spTree>
    <p:extLst>
      <p:ext uri="{BB962C8B-B14F-4D97-AF65-F5344CB8AC3E}">
        <p14:creationId xmlns:p14="http://schemas.microsoft.com/office/powerpoint/2010/main" val="105983260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1318</Words>
  <Application>Microsoft Office PowerPoint</Application>
  <PresentationFormat>Widescreen</PresentationFormat>
  <Paragraphs>34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Devette, Christa I (HSC)</dc:creator>
  <cp:lastModifiedBy>Devette, Christa I (HSC)</cp:lastModifiedBy>
  <cp:revision>3</cp:revision>
  <dcterms:created xsi:type="dcterms:W3CDTF">2019-10-21T00:16:32Z</dcterms:created>
  <dcterms:modified xsi:type="dcterms:W3CDTF">2019-10-21T17:48:42Z</dcterms:modified>
</cp:coreProperties>
</file>