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1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drawings/drawing2.xml" ContentType="application/vnd.openxmlformats-officedocument.drawingml.chartshapes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7" r:id="rId3"/>
  </p:sldIdLst>
  <p:sldSz cx="6858000" cy="12192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4" d="100"/>
          <a:sy n="44" d="100"/>
        </p:scale>
        <p:origin x="2719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25114\AppData\Local\Temp\baiduyunguanjia\onlinedit\cache\ee23582812217548d467918c1f5e40e5\gavage-BBR%20treated%20ob%20mice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25114\AppData\Local\Temp\baiduyunguanjia\onlinedit\cache\ee23582812217548d467918c1f5e40e5\gavage-BBR%20treated%20ob%20mice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25114\Desktop\&#25991;&#31456;\Oxidative%20Medicine%20and%20Cellular%20Longevity\BBR%20inhibits%20Glucagon%20pathway\BBR%20inhibits%20Glucagon%20pathway\BBR%20treated%20STZ%20inducing%20diabetic%20mice.xlsx" TargetMode="Externa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25114\AppData\Local\Temp\baiduyunguanjia\onlinedit\cache\bbbadbff1c2812e0501a265f0fd2a829\gavage-BBR%20treated%20STZ%20inducing%20diabetic%20mice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25114\AppData\Local\Temp\baiduyunguanjia\onlinedit\cache\bbbadbff1c2812e0501a265f0fd2a829\gavage-BBR%20treated%20STZ%20inducing%20diabetic%20mice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25114\AppData\Local\Temp\baiduyunguanjia\onlinedit\cache\bbbadbff1c2812e0501a265f0fd2a829\gavage-BBR%20treated%20STZ%20inducing%20diabetic%20mice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25114\AppData\Local\Temp\baiduyunguanjia\onlinedit\cache\bbbadbff1c2812e0501a265f0fd2a829\gavage-BBR%20treated%20STZ%20inducing%20diabetic%20mice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25114\AppData\Local\Temp\baiduyunguanjia\onlinedit\cache\bc82f3773e2b881fc88467b54463ceb2\gavage-BBR%20treated%20STZ%20inducing%20diabetic%20mic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25114\AppData\Local\Temp\baiduyunguanjia\onlinedit\cache\ee23582812217548d467918c1f5e40e5\gavage-BBR%20treated%20ob%20mice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25114\AppData\Local\Temp\baiduyunguanjia\onlinedit\cache\ee23582812217548d467918c1f5e40e5\gavage-BBR%20treated%20ob%20mice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25114\AppData\Local\Temp\baiduyunguanjia\onlinedit\cache\ee23582812217548d467918c1f5e40e5\gavage-BBR%20treated%20ob%20mice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25114\AppData\Local\Temp\baiduyunguanjia\onlinedit\cache\ee23582812217548d467918c1f5e40e5\gavage-BBR%20treated%20ob%20mice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25114\AppData\Local\Temp\baiduyunguanjia\onlinedit\cache\ee23582812217548d467918c1f5e40e5\gavage-BBR%20treated%20ob%20mice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25114\AppData\Local\Temp\baiduyunguanjia\onlinedit\cache\ee23582812217548d467918c1f5e40e5\gavage-BBR%20treated%20ob%20mice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25114\AppData\Local\Temp\baiduyunguanjia\onlinedit\cache\ee23582812217548d467918c1f5e40e5\gavage-BBR%20treated%20ob%20mice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25114\AppData\Local\Temp\baiduyunguanjia\onlinedit\cache\ee23582812217548d467918c1f5e40e5\gavage-BBR%20treated%20ob%20mic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349072702546"/>
          <c:y val="0.23228416664809101"/>
          <c:w val="0.46656600189355302"/>
          <c:h val="0.59878696012531696"/>
        </c:manualLayout>
      </c:layout>
      <c:barChart>
        <c:barDir val="col"/>
        <c:grouping val="clustered"/>
        <c:varyColors val="0"/>
        <c:ser>
          <c:idx val="0"/>
          <c:order val="0"/>
          <c:tx>
            <c:v>Con</c:v>
          </c:tx>
          <c:spPr>
            <a:noFill/>
            <a:ln w="15875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(Glucose!$J$14,Glucose!$L$14)</c:f>
                <c:numCache>
                  <c:formatCode>General</c:formatCode>
                  <c:ptCount val="2"/>
                  <c:pt idx="0">
                    <c:v>60.509218308426661</c:v>
                  </c:pt>
                  <c:pt idx="1">
                    <c:v>42.309158981019195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 cap="flat" cmpd="sng" algn="ctr">
                <a:solidFill>
                  <a:schemeClr val="tx1"/>
                </a:solidFill>
                <a:prstDash val="solid"/>
                <a:round/>
              </a:ln>
            </c:spPr>
          </c:errBars>
          <c:cat>
            <c:strLit>
              <c:ptCount val="2"/>
              <c:pt idx="0">
                <c:v>Fed</c:v>
              </c:pt>
              <c:pt idx="1">
                <c:v>Fast</c:v>
              </c:pt>
            </c:strLit>
          </c:cat>
          <c:val>
            <c:numRef>
              <c:f>(Glucose!$J$13,Glucose!$M$13)</c:f>
              <c:numCache>
                <c:formatCode>0_ </c:formatCode>
                <c:ptCount val="2"/>
                <c:pt idx="0">
                  <c:v>249.58885079161314</c:v>
                </c:pt>
                <c:pt idx="1">
                  <c:v>162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40C-4F74-B0A8-AABD1EE536BA}"/>
            </c:ext>
          </c:extLst>
        </c:ser>
        <c:ser>
          <c:idx val="1"/>
          <c:order val="1"/>
          <c:tx>
            <c:v>BBR</c:v>
          </c:tx>
          <c:spPr>
            <a:solidFill>
              <a:schemeClr val="tx1"/>
            </a:solidFill>
            <a:ln w="15875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(Glucose!$J$31,Glucose!$M$31)</c:f>
                <c:numCache>
                  <c:formatCode>General</c:formatCode>
                  <c:ptCount val="2"/>
                  <c:pt idx="0">
                    <c:v>32.865221250695129</c:v>
                  </c:pt>
                  <c:pt idx="1">
                    <c:v>8.7104975665654631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 cap="flat" cmpd="sng" algn="ctr">
                <a:solidFill>
                  <a:schemeClr val="tx1"/>
                </a:solidFill>
                <a:prstDash val="solid"/>
                <a:round/>
              </a:ln>
            </c:spPr>
          </c:errBars>
          <c:cat>
            <c:strLit>
              <c:ptCount val="2"/>
              <c:pt idx="0">
                <c:v>Fed</c:v>
              </c:pt>
              <c:pt idx="1">
                <c:v>Fast</c:v>
              </c:pt>
            </c:strLit>
          </c:cat>
          <c:val>
            <c:numRef>
              <c:f>(Glucose!$J$30,Glucose!$M$30)</c:f>
              <c:numCache>
                <c:formatCode>General</c:formatCode>
                <c:ptCount val="2"/>
                <c:pt idx="0">
                  <c:v>185.125</c:v>
                </c:pt>
                <c:pt idx="1">
                  <c:v>101.875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40C-4F74-B0A8-AABD1EE536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9773312"/>
        <c:axId val="149779200"/>
      </c:barChart>
      <c:catAx>
        <c:axId val="1497733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15875" cap="flat" cmpd="sng" algn="ctr">
            <a:solidFill>
              <a:schemeClr val="tx1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CN"/>
          </a:p>
        </c:txPr>
        <c:crossAx val="149779200"/>
        <c:crosses val="autoZero"/>
        <c:auto val="1"/>
        <c:lblAlgn val="ctr"/>
        <c:lblOffset val="100"/>
        <c:noMultiLvlLbl val="0"/>
      </c:catAx>
      <c:valAx>
        <c:axId val="149779200"/>
        <c:scaling>
          <c:orientation val="minMax"/>
        </c:scaling>
        <c:delete val="0"/>
        <c:axPos val="l"/>
        <c:numFmt formatCode="0_ " sourceLinked="1"/>
        <c:majorTickMark val="out"/>
        <c:minorTickMark val="none"/>
        <c:tickLblPos val="nextTo"/>
        <c:spPr>
          <a:ln w="15875" cap="flat" cmpd="sng" algn="ctr">
            <a:solidFill>
              <a:schemeClr val="tx1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CN"/>
          </a:p>
        </c:txPr>
        <c:crossAx val="149773312"/>
        <c:crosses val="autoZero"/>
        <c:crossBetween val="between"/>
        <c:majorUnit val="100"/>
      </c:valAx>
    </c:plotArea>
    <c:plotVisOnly val="1"/>
    <c:dispBlanksAs val="gap"/>
    <c:showDLblsOverMax val="0"/>
  </c:chart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842641057151102"/>
          <c:y val="0.17381132131885199"/>
          <c:w val="0.66720373826104096"/>
          <c:h val="0.77352401752362898"/>
        </c:manualLayout>
      </c:layout>
      <c:barChart>
        <c:barDir val="col"/>
        <c:grouping val="clustered"/>
        <c:varyColors val="0"/>
        <c:ser>
          <c:idx val="0"/>
          <c:order val="0"/>
          <c:tx>
            <c:v>Con</c:v>
          </c:tx>
          <c:spPr>
            <a:noFill/>
            <a:ln w="15875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GlucgTT!$R$55</c:f>
                <c:numCache>
                  <c:formatCode>General</c:formatCode>
                  <c:ptCount val="1"/>
                  <c:pt idx="0">
                    <c:v>0.30024504455004691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>
                <a:solidFill>
                  <a:schemeClr val="tx1">
                    <a:shade val="95000"/>
                    <a:satMod val="105000"/>
                  </a:schemeClr>
                </a:solidFill>
              </a:ln>
            </c:spPr>
          </c:errBars>
          <c:val>
            <c:numRef>
              <c:f>GlucgTT!$N$14</c:f>
              <c:numCache>
                <c:formatCode>General</c:formatCode>
                <c:ptCount val="1"/>
                <c:pt idx="0">
                  <c:v>4.4238409090909085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33C-4631-B1FE-BE371F9CC256}"/>
            </c:ext>
          </c:extLst>
        </c:ser>
        <c:ser>
          <c:idx val="1"/>
          <c:order val="1"/>
          <c:tx>
            <c:v>BBR</c:v>
          </c:tx>
          <c:spPr>
            <a:solidFill>
              <a:schemeClr val="tx1"/>
            </a:solidFill>
            <a:ln w="15875">
              <a:solidFill>
                <a:schemeClr val="tx1"/>
              </a:solidFill>
            </a:ln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altLang="en-US"/>
                      <a:t>*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33C-4631-B1FE-BE371F9CC25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plus"/>
            <c:errValType val="cust"/>
            <c:noEndCap val="0"/>
            <c:plus>
              <c:numRef>
                <c:f>GlucgTT!$R$70</c:f>
                <c:numCache>
                  <c:formatCode>General</c:formatCode>
                  <c:ptCount val="1"/>
                  <c:pt idx="0">
                    <c:v>0.20620091758579323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>
                <a:solidFill>
                  <a:schemeClr val="tx1"/>
                </a:solidFill>
              </a:ln>
            </c:spPr>
          </c:errBars>
          <c:val>
            <c:numRef>
              <c:f>GlucgTT!$N$29</c:f>
              <c:numCache>
                <c:formatCode>General</c:formatCode>
                <c:ptCount val="1"/>
                <c:pt idx="0">
                  <c:v>3.1631590909090908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33C-4631-B1FE-BE371F9CC2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0241664"/>
        <c:axId val="150243200"/>
      </c:barChart>
      <c:catAx>
        <c:axId val="150241664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 w="15875" cap="flat" cmpd="sng" algn="ctr">
            <a:solidFill>
              <a:schemeClr val="tx1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50243200"/>
        <c:crosses val="autoZero"/>
        <c:auto val="1"/>
        <c:lblAlgn val="ctr"/>
        <c:lblOffset val="100"/>
        <c:noMultiLvlLbl val="0"/>
      </c:catAx>
      <c:valAx>
        <c:axId val="15024320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5875" cap="flat" cmpd="sng" algn="ctr">
            <a:solidFill>
              <a:schemeClr val="tx1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502416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7842641057151091"/>
          <c:y val="0.17381132131885216"/>
          <c:w val="0.66720373826104118"/>
          <c:h val="0.7735240175236290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Glucose!$N$35</c:f>
              <c:strCache>
                <c:ptCount val="1"/>
                <c:pt idx="0">
                  <c:v>STZ</c:v>
                </c:pt>
              </c:strCache>
            </c:strRef>
          </c:tx>
          <c:spPr>
            <a:noFill/>
            <a:ln w="15875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GTT!$N$13</c:f>
                <c:numCache>
                  <c:formatCode>General</c:formatCode>
                  <c:ptCount val="1"/>
                  <c:pt idx="0">
                    <c:v>0.43285925188731317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>
                <a:solidFill>
                  <a:schemeClr val="tx1"/>
                </a:solidFill>
              </a:ln>
            </c:spPr>
          </c:errBars>
          <c:val>
            <c:numRef>
              <c:f>GTT!$N$12</c:f>
              <c:numCache>
                <c:formatCode>General</c:formatCode>
                <c:ptCount val="1"/>
                <c:pt idx="0">
                  <c:v>4.9004166666666666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BF-49D0-B8D3-D3DC248F9D59}"/>
            </c:ext>
          </c:extLst>
        </c:ser>
        <c:ser>
          <c:idx val="1"/>
          <c:order val="1"/>
          <c:tx>
            <c:strRef>
              <c:f>Glucose!$N$36</c:f>
              <c:strCache>
                <c:ptCount val="1"/>
                <c:pt idx="0">
                  <c:v>STZ+BBR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3CBF-49D0-B8D3-D3DC248F9D59}"/>
              </c:ext>
            </c:extLst>
          </c:dPt>
          <c:errBars>
            <c:errBarType val="plus"/>
            <c:errValType val="cust"/>
            <c:noEndCap val="0"/>
            <c:plus>
              <c:numRef>
                <c:f>GTT!$N$25</c:f>
                <c:numCache>
                  <c:formatCode>General</c:formatCode>
                  <c:ptCount val="1"/>
                  <c:pt idx="0">
                    <c:v>0.30524483161318633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/>
            </c:spPr>
          </c:errBars>
          <c:val>
            <c:numRef>
              <c:f>GTT!$N$24</c:f>
              <c:numCache>
                <c:formatCode>General</c:formatCode>
                <c:ptCount val="1"/>
                <c:pt idx="0">
                  <c:v>3.3542812500000001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CBF-49D0-B8D3-D3DC248F9D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0585344"/>
        <c:axId val="150586880"/>
      </c:barChart>
      <c:catAx>
        <c:axId val="150585344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 w="15875">
            <a:solidFill>
              <a:schemeClr val="tx1"/>
            </a:solidFill>
          </a:ln>
        </c:spPr>
        <c:crossAx val="150586880"/>
        <c:crosses val="autoZero"/>
        <c:auto val="1"/>
        <c:lblAlgn val="ctr"/>
        <c:lblOffset val="100"/>
        <c:noMultiLvlLbl val="0"/>
      </c:catAx>
      <c:valAx>
        <c:axId val="1505868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5875">
            <a:solidFill>
              <a:schemeClr val="tx1"/>
            </a:solidFill>
          </a:ln>
        </c:spPr>
        <c:crossAx val="1505853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051622368164703"/>
          <c:y val="7.5592158123091793E-2"/>
          <c:w val="0.71723381452318802"/>
          <c:h val="0.78796293320477795"/>
        </c:manualLayout>
      </c:layout>
      <c:lineChart>
        <c:grouping val="standard"/>
        <c:varyColors val="0"/>
        <c:ser>
          <c:idx val="2"/>
          <c:order val="0"/>
          <c:tx>
            <c:v>Normal</c:v>
          </c:tx>
          <c:spPr>
            <a:ln w="19050" cap="rnd" cmpd="sng" algn="ctr">
              <a:solidFill>
                <a:schemeClr val="tx1"/>
              </a:solidFill>
              <a:prstDash val="solid"/>
              <a:round/>
            </a:ln>
          </c:spPr>
          <c:marker>
            <c:symbol val="square"/>
            <c:size val="6"/>
            <c:spPr>
              <a:solidFill>
                <a:schemeClr val="bg1"/>
              </a:solidFill>
              <a:ln w="19050" cap="flat" cmpd="sng" algn="ctr">
                <a:solidFill>
                  <a:prstClr val="black"/>
                </a:solidFill>
                <a:prstDash val="solid"/>
                <a:round/>
              </a:ln>
            </c:spPr>
          </c:marker>
          <c:errBars>
            <c:errDir val="y"/>
            <c:errBarType val="plus"/>
            <c:errValType val="cust"/>
            <c:noEndCap val="0"/>
            <c:plus>
              <c:numRef>
                <c:f>Glucose!$O$76:$Q$76</c:f>
                <c:numCache>
                  <c:formatCode>General</c:formatCode>
                  <c:ptCount val="3"/>
                  <c:pt idx="0">
                    <c:v>2.9089609092300588</c:v>
                  </c:pt>
                  <c:pt idx="1">
                    <c:v>6.700213216223581</c:v>
                  </c:pt>
                  <c:pt idx="2">
                    <c:v>2.7189809015248971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>
                <a:solidFill>
                  <a:schemeClr val="tx1"/>
                </a:solidFill>
              </a:ln>
            </c:spPr>
          </c:errBars>
          <c:cat>
            <c:numRef>
              <c:f>Glucose!$H$2:$K$2</c:f>
              <c:numCache>
                <c:formatCode>General</c:formatCode>
                <c:ptCount val="4"/>
                <c:pt idx="0">
                  <c:v>0</c:v>
                </c:pt>
                <c:pt idx="1">
                  <c:v>6</c:v>
                </c:pt>
                <c:pt idx="2">
                  <c:v>12</c:v>
                </c:pt>
                <c:pt idx="3">
                  <c:v>24</c:v>
                </c:pt>
              </c:numCache>
            </c:numRef>
          </c:cat>
          <c:val>
            <c:numRef>
              <c:f>Glucose!$H$34:$J$34</c:f>
              <c:numCache>
                <c:formatCode>General</c:formatCode>
                <c:ptCount val="3"/>
                <c:pt idx="0">
                  <c:v>143.28571428571428</c:v>
                </c:pt>
                <c:pt idx="1">
                  <c:v>139.28571428571428</c:v>
                </c:pt>
                <c:pt idx="2">
                  <c:v>76.571428571428569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93C-4291-8269-30216683B183}"/>
            </c:ext>
          </c:extLst>
        </c:ser>
        <c:ser>
          <c:idx val="0"/>
          <c:order val="1"/>
          <c:tx>
            <c:v>Con</c:v>
          </c:tx>
          <c:spPr>
            <a:ln w="19050" cap="rnd" cmpd="sng" algn="ctr">
              <a:solidFill>
                <a:schemeClr val="tx1"/>
              </a:solidFill>
              <a:prstDash val="sysDash"/>
              <a:round/>
            </a:ln>
          </c:spPr>
          <c:marker>
            <c:symbol val="circle"/>
            <c:size val="7"/>
            <c:spPr>
              <a:solidFill>
                <a:schemeClr val="bg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</a:ln>
            </c:spPr>
          </c:marker>
          <c:errBars>
            <c:errDir val="y"/>
            <c:errBarType val="plus"/>
            <c:errValType val="cust"/>
            <c:noEndCap val="0"/>
            <c:plus>
              <c:numRef>
                <c:f>Glucose!$O$53:$Q$53</c:f>
                <c:numCache>
                  <c:formatCode>General</c:formatCode>
                  <c:ptCount val="3"/>
                  <c:pt idx="0">
                    <c:v>30.246211884024969</c:v>
                  </c:pt>
                  <c:pt idx="1">
                    <c:v>40.968295480382174</c:v>
                  </c:pt>
                  <c:pt idx="2">
                    <c:v>25.074580114156166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>
                <a:solidFill>
                  <a:schemeClr val="tx1"/>
                </a:solidFill>
              </a:ln>
            </c:spPr>
          </c:errBars>
          <c:cat>
            <c:numRef>
              <c:f>Glucose!$H$2:$K$2</c:f>
              <c:numCache>
                <c:formatCode>General</c:formatCode>
                <c:ptCount val="4"/>
                <c:pt idx="0">
                  <c:v>0</c:v>
                </c:pt>
                <c:pt idx="1">
                  <c:v>6</c:v>
                </c:pt>
                <c:pt idx="2">
                  <c:v>12</c:v>
                </c:pt>
                <c:pt idx="3">
                  <c:v>24</c:v>
                </c:pt>
              </c:numCache>
            </c:numRef>
          </c:cat>
          <c:val>
            <c:numRef>
              <c:f>Glucose!$O$52:$Q$52</c:f>
              <c:numCache>
                <c:formatCode>0.0_ </c:formatCode>
                <c:ptCount val="3"/>
                <c:pt idx="0">
                  <c:v>485.66666666666669</c:v>
                </c:pt>
                <c:pt idx="1">
                  <c:v>450.11111111111109</c:v>
                </c:pt>
                <c:pt idx="2">
                  <c:v>352.88888888888891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93C-4291-8269-30216683B183}"/>
            </c:ext>
          </c:extLst>
        </c:ser>
        <c:ser>
          <c:idx val="1"/>
          <c:order val="2"/>
          <c:tx>
            <c:v>BBR</c:v>
          </c:tx>
          <c:spPr>
            <a:ln w="19050" cap="rnd" cmpd="sng" algn="ctr">
              <a:solidFill>
                <a:prstClr val="black"/>
              </a:solidFill>
              <a:prstDash val="solid"/>
              <a:round/>
            </a:ln>
          </c:spPr>
          <c:marker>
            <c:symbol val="circle"/>
            <c:size val="7"/>
            <c:spPr>
              <a:solidFill>
                <a:schemeClr val="tx1"/>
              </a:solidFill>
              <a:ln w="19050" cap="flat" cmpd="sng" algn="ctr">
                <a:solidFill>
                  <a:prstClr val="black"/>
                </a:solidFill>
                <a:prstDash val="solid"/>
                <a:round/>
              </a:ln>
            </c:spPr>
          </c:marker>
          <c:errBars>
            <c:errDir val="y"/>
            <c:errBarType val="plus"/>
            <c:errValType val="cust"/>
            <c:noEndCap val="0"/>
            <c:plus>
              <c:numRef>
                <c:f>Glucose!$O$64:$Q$64</c:f>
                <c:numCache>
                  <c:formatCode>General</c:formatCode>
                  <c:ptCount val="3"/>
                  <c:pt idx="0">
                    <c:v>49.914480435469393</c:v>
                  </c:pt>
                  <c:pt idx="1">
                    <c:v>26.349259612802346</c:v>
                  </c:pt>
                  <c:pt idx="2">
                    <c:v>25.39315852744593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>
                <a:solidFill>
                  <a:schemeClr val="tx1"/>
                </a:solidFill>
              </a:ln>
            </c:spPr>
          </c:errBars>
          <c:cat>
            <c:numRef>
              <c:f>Glucose!$H$2:$K$2</c:f>
              <c:numCache>
                <c:formatCode>General</c:formatCode>
                <c:ptCount val="4"/>
                <c:pt idx="0">
                  <c:v>0</c:v>
                </c:pt>
                <c:pt idx="1">
                  <c:v>6</c:v>
                </c:pt>
                <c:pt idx="2">
                  <c:v>12</c:v>
                </c:pt>
                <c:pt idx="3">
                  <c:v>24</c:v>
                </c:pt>
              </c:numCache>
            </c:numRef>
          </c:cat>
          <c:val>
            <c:numRef>
              <c:f>Glucose!$O$63:$Q$63</c:f>
              <c:numCache>
                <c:formatCode>0.0_ </c:formatCode>
                <c:ptCount val="3"/>
                <c:pt idx="0">
                  <c:v>394.25</c:v>
                </c:pt>
                <c:pt idx="1">
                  <c:v>342.625</c:v>
                </c:pt>
                <c:pt idx="2">
                  <c:v>248.25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93C-4291-8269-30216683B1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5412608"/>
        <c:axId val="95414144"/>
      </c:lineChart>
      <c:catAx>
        <c:axId val="954126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5875" cap="flat" cmpd="sng" algn="ctr">
            <a:solidFill>
              <a:prstClr val="black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CN"/>
          </a:p>
        </c:txPr>
        <c:crossAx val="95414144"/>
        <c:crosses val="autoZero"/>
        <c:auto val="1"/>
        <c:lblAlgn val="ctr"/>
        <c:lblOffset val="100"/>
        <c:noMultiLvlLbl val="0"/>
      </c:catAx>
      <c:valAx>
        <c:axId val="9541414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5875" cap="flat" cmpd="sng" algn="ctr">
            <a:solidFill>
              <a:prstClr val="black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CN"/>
          </a:p>
        </c:txPr>
        <c:crossAx val="954126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lang="zh-CN"/>
      </a:pPr>
      <a:endParaRPr lang="zh-CN"/>
    </a:p>
  </c:txPr>
  <c:externalData r:id="rId1">
    <c:autoUpdate val="0"/>
  </c:externalData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842641057151102"/>
          <c:y val="0.17381132131885199"/>
          <c:w val="0.66720373826104096"/>
          <c:h val="0.773524017523628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Glucose!$N$35</c:f>
              <c:strCache>
                <c:ptCount val="1"/>
                <c:pt idx="0">
                  <c:v>STZ</c:v>
                </c:pt>
              </c:strCache>
            </c:strRef>
          </c:tx>
          <c:spPr>
            <a:noFill/>
            <a:ln w="15875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Glucose!$R$53</c:f>
                <c:numCache>
                  <c:formatCode>General</c:formatCode>
                  <c:ptCount val="1"/>
                  <c:pt idx="0">
                    <c:v>3.2535011056467222E-2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>
                <a:solidFill>
                  <a:schemeClr val="tx1"/>
                </a:solidFill>
              </a:ln>
            </c:spPr>
          </c:errBars>
          <c:val>
            <c:numRef>
              <c:f>Glucose!$R$52</c:f>
              <c:numCache>
                <c:formatCode>0.0_ </c:formatCode>
                <c:ptCount val="1"/>
                <c:pt idx="0">
                  <c:v>0.52163333333333328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47-4514-A99C-FBC587E14632}"/>
            </c:ext>
          </c:extLst>
        </c:ser>
        <c:ser>
          <c:idx val="1"/>
          <c:order val="1"/>
          <c:tx>
            <c:strRef>
              <c:f>Glucose!$N$36</c:f>
              <c:strCache>
                <c:ptCount val="1"/>
                <c:pt idx="0">
                  <c:v>STZ+BBR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FB47-4514-A99C-FBC587E14632}"/>
              </c:ext>
            </c:extLst>
          </c:dPt>
          <c:errBars>
            <c:errBarType val="plus"/>
            <c:errValType val="cust"/>
            <c:noEndCap val="0"/>
            <c:plus>
              <c:numRef>
                <c:f>Glucose!$R$64</c:f>
                <c:numCache>
                  <c:formatCode>General</c:formatCode>
                  <c:ptCount val="1"/>
                  <c:pt idx="0">
                    <c:v>3.2410353008612183E-2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>
                <a:solidFill>
                  <a:schemeClr val="tx1"/>
                </a:solidFill>
              </a:ln>
            </c:spPr>
          </c:errBars>
          <c:val>
            <c:numRef>
              <c:f>Glucose!$R$63</c:f>
              <c:numCache>
                <c:formatCode>0.0_ </c:formatCode>
                <c:ptCount val="1"/>
                <c:pt idx="0">
                  <c:v>0.39832499999999998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B47-4514-A99C-FBC587E146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0585344"/>
        <c:axId val="150586880"/>
      </c:barChart>
      <c:catAx>
        <c:axId val="150585344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 w="15875" cap="flat" cmpd="sng" algn="ctr">
            <a:solidFill>
              <a:schemeClr val="tx1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50586880"/>
        <c:crosses val="autoZero"/>
        <c:auto val="1"/>
        <c:lblAlgn val="ctr"/>
        <c:lblOffset val="100"/>
        <c:noMultiLvlLbl val="0"/>
      </c:catAx>
      <c:valAx>
        <c:axId val="150586880"/>
        <c:scaling>
          <c:orientation val="minMax"/>
        </c:scaling>
        <c:delete val="0"/>
        <c:axPos val="l"/>
        <c:numFmt formatCode="0.0_ " sourceLinked="1"/>
        <c:majorTickMark val="out"/>
        <c:minorTickMark val="none"/>
        <c:tickLblPos val="nextTo"/>
        <c:spPr>
          <a:ln w="15875" cap="flat" cmpd="sng" algn="ctr">
            <a:solidFill>
              <a:schemeClr val="tx1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505853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130030143612"/>
          <c:y val="4.1513739354009302E-2"/>
          <c:w val="0.84120895368428295"/>
          <c:h val="0.82208045422893605"/>
        </c:manualLayout>
      </c:layout>
      <c:lineChart>
        <c:grouping val="standard"/>
        <c:varyColors val="0"/>
        <c:ser>
          <c:idx val="2"/>
          <c:order val="0"/>
          <c:tx>
            <c:v>Normal</c:v>
          </c:tx>
          <c:spPr>
            <a:ln w="19050" cap="rnd" cmpd="sng" algn="ctr">
              <a:solidFill>
                <a:schemeClr val="tx1"/>
              </a:solidFill>
              <a:prstDash val="solid"/>
              <a:round/>
            </a:ln>
          </c:spPr>
          <c:marker>
            <c:symbol val="square"/>
            <c:size val="6"/>
            <c:spPr>
              <a:solidFill>
                <a:schemeClr val="bg1"/>
              </a:solidFill>
              <a:ln w="19050" cap="flat" cmpd="sng" algn="ctr">
                <a:solidFill>
                  <a:prstClr val="black"/>
                </a:solidFill>
                <a:prstDash val="solid"/>
                <a:round/>
              </a:ln>
            </c:spPr>
          </c:marker>
          <c:errBars>
            <c:errDir val="y"/>
            <c:errBarType val="plus"/>
            <c:errValType val="cust"/>
            <c:noEndCap val="0"/>
            <c:plus>
              <c:numRef>
                <c:f>GTT!$L$76:$P$76</c:f>
                <c:numCache>
                  <c:formatCode>General</c:formatCode>
                  <c:ptCount val="5"/>
                  <c:pt idx="0">
                    <c:v>4.0632750438079723</c:v>
                  </c:pt>
                  <c:pt idx="1">
                    <c:v>10.995051453385074</c:v>
                  </c:pt>
                  <c:pt idx="2">
                    <c:v>6.0079312658550021</c:v>
                  </c:pt>
                  <c:pt idx="3">
                    <c:v>4.9225290773145058</c:v>
                  </c:pt>
                  <c:pt idx="4">
                    <c:v>5.3081890271823724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>
                <a:solidFill>
                  <a:schemeClr val="tx1"/>
                </a:solidFill>
              </a:ln>
            </c:spPr>
          </c:errBars>
          <c:cat>
            <c:numRef>
              <c:f>GTT!$I$2:$M$2</c:f>
              <c:numCache>
                <c:formatCode>General</c:formatCode>
                <c:ptCount val="5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</c:numCache>
            </c:numRef>
          </c:cat>
          <c:val>
            <c:numRef>
              <c:f>GTT!$L$75:$P$75</c:f>
              <c:numCache>
                <c:formatCode>General</c:formatCode>
                <c:ptCount val="5"/>
                <c:pt idx="0">
                  <c:v>79.714285714285708</c:v>
                </c:pt>
                <c:pt idx="1">
                  <c:v>204.71428571428572</c:v>
                </c:pt>
                <c:pt idx="2">
                  <c:v>190</c:v>
                </c:pt>
                <c:pt idx="3">
                  <c:v>149.57142857142858</c:v>
                </c:pt>
                <c:pt idx="4">
                  <c:v>84.285714285714292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111-4001-891F-B7A8B1E5F653}"/>
            </c:ext>
          </c:extLst>
        </c:ser>
        <c:ser>
          <c:idx val="0"/>
          <c:order val="1"/>
          <c:tx>
            <c:v>Con</c:v>
          </c:tx>
          <c:spPr>
            <a:ln w="19050" cap="rnd" cmpd="sng" algn="ctr">
              <a:solidFill>
                <a:schemeClr val="tx1"/>
              </a:solidFill>
              <a:prstDash val="sysDash"/>
              <a:round/>
            </a:ln>
          </c:spPr>
          <c:marker>
            <c:symbol val="circle"/>
            <c:size val="7"/>
            <c:spPr>
              <a:solidFill>
                <a:schemeClr val="bg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</a:ln>
            </c:spPr>
          </c:marker>
          <c:errBars>
            <c:errDir val="y"/>
            <c:errBarType val="plus"/>
            <c:errValType val="cust"/>
            <c:noEndCap val="0"/>
            <c:plus>
              <c:numRef>
                <c:f>GTT!$L$53:$P$53</c:f>
                <c:numCache>
                  <c:formatCode>General</c:formatCode>
                  <c:ptCount val="5"/>
                  <c:pt idx="0">
                    <c:v>17.920951253411761</c:v>
                  </c:pt>
                  <c:pt idx="1">
                    <c:v>16.434587886903252</c:v>
                  </c:pt>
                  <c:pt idx="2">
                    <c:v>25.806676808555494</c:v>
                  </c:pt>
                  <c:pt idx="3">
                    <c:v>33.79805677809464</c:v>
                  </c:pt>
                  <c:pt idx="4">
                    <c:v>20.108118254901097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>
                <a:solidFill>
                  <a:prstClr val="black"/>
                </a:solidFill>
              </a:ln>
            </c:spPr>
          </c:errBars>
          <c:cat>
            <c:numRef>
              <c:f>GTT!$I$2:$M$2</c:f>
              <c:numCache>
                <c:formatCode>General</c:formatCode>
                <c:ptCount val="5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</c:numCache>
            </c:numRef>
          </c:cat>
          <c:val>
            <c:numRef>
              <c:f>GTT!$L$52:$P$52</c:f>
              <c:numCache>
                <c:formatCode>General</c:formatCode>
                <c:ptCount val="5"/>
                <c:pt idx="0">
                  <c:v>233.22222222222223</c:v>
                </c:pt>
                <c:pt idx="1">
                  <c:v>415.88888888888891</c:v>
                </c:pt>
                <c:pt idx="2">
                  <c:v>519.88888888888891</c:v>
                </c:pt>
                <c:pt idx="3">
                  <c:v>471.55555555555554</c:v>
                </c:pt>
                <c:pt idx="4">
                  <c:v>362.55555555555554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111-4001-891F-B7A8B1E5F653}"/>
            </c:ext>
          </c:extLst>
        </c:ser>
        <c:ser>
          <c:idx val="1"/>
          <c:order val="2"/>
          <c:tx>
            <c:v>BBR</c:v>
          </c:tx>
          <c:spPr>
            <a:ln w="19050" cap="rnd" cmpd="sng" algn="ctr">
              <a:solidFill>
                <a:prstClr val="black"/>
              </a:solidFill>
              <a:prstDash val="solid"/>
              <a:round/>
            </a:ln>
          </c:spPr>
          <c:marker>
            <c:symbol val="circle"/>
            <c:size val="7"/>
            <c:spPr>
              <a:solidFill>
                <a:schemeClr val="tx1"/>
              </a:solidFill>
              <a:ln w="19050" cap="flat" cmpd="sng" algn="ctr">
                <a:solidFill>
                  <a:prstClr val="black"/>
                </a:solidFill>
                <a:prstDash val="solid"/>
                <a:round/>
              </a:ln>
            </c:spPr>
          </c:marker>
          <c:errBars>
            <c:errDir val="y"/>
            <c:errBarType val="plus"/>
            <c:errValType val="cust"/>
            <c:noEndCap val="0"/>
            <c:plus>
              <c:numRef>
                <c:f>GTT!$L$65:$P$65</c:f>
                <c:numCache>
                  <c:formatCode>General</c:formatCode>
                  <c:ptCount val="5"/>
                  <c:pt idx="0">
                    <c:v>21.205415413453771</c:v>
                  </c:pt>
                  <c:pt idx="1">
                    <c:v>26.246768508577524</c:v>
                  </c:pt>
                  <c:pt idx="2">
                    <c:v>24.142249569700713</c:v>
                  </c:pt>
                  <c:pt idx="3">
                    <c:v>51.694155513807495</c:v>
                  </c:pt>
                  <c:pt idx="4">
                    <c:v>27.755790901565543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>
                <a:solidFill>
                  <a:prstClr val="black"/>
                </a:solidFill>
              </a:ln>
            </c:spPr>
          </c:errBars>
          <c:cat>
            <c:numRef>
              <c:f>GTT!$I$2:$M$2</c:f>
              <c:numCache>
                <c:formatCode>General</c:formatCode>
                <c:ptCount val="5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</c:numCache>
            </c:numRef>
          </c:cat>
          <c:val>
            <c:numRef>
              <c:f>GTT!$L$64:$P$64</c:f>
              <c:numCache>
                <c:formatCode>General</c:formatCode>
                <c:ptCount val="5"/>
                <c:pt idx="0">
                  <c:v>173.25</c:v>
                </c:pt>
                <c:pt idx="1">
                  <c:v>376</c:v>
                </c:pt>
                <c:pt idx="2">
                  <c:v>471.25</c:v>
                </c:pt>
                <c:pt idx="3">
                  <c:v>430</c:v>
                </c:pt>
                <c:pt idx="4">
                  <c:v>300.75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111-4001-891F-B7A8B1E5F6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6816128"/>
        <c:axId val="96838400"/>
      </c:lineChart>
      <c:catAx>
        <c:axId val="968161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5875" cap="flat" cmpd="sng" algn="ctr">
            <a:solidFill>
              <a:prstClr val="black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6838400"/>
        <c:crosses val="autoZero"/>
        <c:auto val="1"/>
        <c:lblAlgn val="ctr"/>
        <c:lblOffset val="100"/>
        <c:noMultiLvlLbl val="0"/>
      </c:catAx>
      <c:valAx>
        <c:axId val="9683840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5875" cap="flat" cmpd="sng" algn="ctr">
            <a:solidFill>
              <a:prstClr val="black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CN"/>
          </a:p>
        </c:txPr>
        <c:crossAx val="968161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842641057151102"/>
          <c:y val="0.17381132131885199"/>
          <c:w val="0.66720373826104096"/>
          <c:h val="0.773524017523628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Glucose!$N$35</c:f>
              <c:strCache>
                <c:ptCount val="1"/>
                <c:pt idx="0">
                  <c:v>STZ</c:v>
                </c:pt>
              </c:strCache>
            </c:strRef>
          </c:tx>
          <c:spPr>
            <a:noFill/>
            <a:ln w="15875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GTT!$Q$53</c:f>
                <c:numCache>
                  <c:formatCode>General</c:formatCode>
                  <c:ptCount val="1"/>
                  <c:pt idx="0">
                    <c:v>0.22364577802359198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>
                <a:solidFill>
                  <a:schemeClr val="tx1"/>
                </a:solidFill>
              </a:ln>
            </c:spPr>
          </c:errBars>
          <c:val>
            <c:numRef>
              <c:f>GTT!$Q$52</c:f>
              <c:numCache>
                <c:formatCode>General</c:formatCode>
                <c:ptCount val="1"/>
                <c:pt idx="0">
                  <c:v>5.1781666666666668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12A-4FA1-AFB3-79B20EF40785}"/>
            </c:ext>
          </c:extLst>
        </c:ser>
        <c:ser>
          <c:idx val="1"/>
          <c:order val="1"/>
          <c:tx>
            <c:strRef>
              <c:f>Glucose!$N$36</c:f>
              <c:strCache>
                <c:ptCount val="1"/>
                <c:pt idx="0">
                  <c:v>STZ+BBR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112A-4FA1-AFB3-79B20EF40785}"/>
              </c:ext>
            </c:extLst>
          </c:dPt>
          <c:errBars>
            <c:errBarType val="plus"/>
            <c:errValType val="cust"/>
            <c:noEndCap val="0"/>
            <c:plus>
              <c:numRef>
                <c:f>GTT!$Q$65</c:f>
                <c:numCache>
                  <c:formatCode>General</c:formatCode>
                  <c:ptCount val="1"/>
                  <c:pt idx="0">
                    <c:v>0.381867228702782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>
                <a:solidFill>
                  <a:schemeClr val="tx1">
                    <a:shade val="95000"/>
                    <a:satMod val="105000"/>
                  </a:schemeClr>
                </a:solidFill>
              </a:ln>
            </c:spPr>
          </c:errBars>
          <c:val>
            <c:numRef>
              <c:f>GTT!$Q$64</c:f>
              <c:numCache>
                <c:formatCode>General</c:formatCode>
                <c:ptCount val="1"/>
                <c:pt idx="0">
                  <c:v>4.5914999999999999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12A-4FA1-AFB3-79B20EF407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0585344"/>
        <c:axId val="150586880"/>
      </c:barChart>
      <c:catAx>
        <c:axId val="150585344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 w="15875" cap="flat" cmpd="sng" algn="ctr">
            <a:solidFill>
              <a:schemeClr val="tx1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50586880"/>
        <c:crosses val="autoZero"/>
        <c:auto val="1"/>
        <c:lblAlgn val="ctr"/>
        <c:lblOffset val="100"/>
        <c:noMultiLvlLbl val="0"/>
      </c:catAx>
      <c:valAx>
        <c:axId val="150586880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5875" cap="flat" cmpd="sng" algn="ctr">
            <a:solidFill>
              <a:schemeClr val="tx1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505853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966055604137191"/>
          <c:y val="0.17083025336118701"/>
          <c:w val="0.80808930529756795"/>
          <c:h val="0.685922116878247"/>
        </c:manualLayout>
      </c:layout>
      <c:lineChart>
        <c:grouping val="standard"/>
        <c:varyColors val="0"/>
        <c:ser>
          <c:idx val="2"/>
          <c:order val="0"/>
          <c:tx>
            <c:v>Normal</c:v>
          </c:tx>
          <c:spPr>
            <a:ln w="19050" cap="rnd" cmpd="sng" algn="ctr">
              <a:solidFill>
                <a:schemeClr val="tx1"/>
              </a:solidFill>
              <a:prstDash val="dash"/>
              <a:round/>
            </a:ln>
          </c:spPr>
          <c:marker>
            <c:symbol val="square"/>
            <c:size val="6"/>
            <c:spPr>
              <a:solidFill>
                <a:schemeClr val="bg1"/>
              </a:solidFill>
              <a:ln w="19050" cap="flat" cmpd="sng" algn="ctr">
                <a:solidFill>
                  <a:prstClr val="black"/>
                </a:solidFill>
                <a:prstDash val="solid"/>
                <a:round/>
              </a:ln>
            </c:spPr>
          </c:marker>
          <c:errBars>
            <c:errDir val="y"/>
            <c:errBarType val="plus"/>
            <c:errValType val="cust"/>
            <c:noEndCap val="0"/>
            <c:plus>
              <c:numRef>
                <c:f>LTT!$M$76:$Q$76</c:f>
                <c:numCache>
                  <c:formatCode>General</c:formatCode>
                  <c:ptCount val="5"/>
                  <c:pt idx="0">
                    <c:v>3.8843835256253452</c:v>
                  </c:pt>
                  <c:pt idx="1">
                    <c:v>18.737172482876414</c:v>
                  </c:pt>
                  <c:pt idx="2">
                    <c:v>20.682899045471594</c:v>
                  </c:pt>
                  <c:pt idx="3">
                    <c:v>13.627453283471469</c:v>
                  </c:pt>
                  <c:pt idx="4">
                    <c:v>7.2997064520235524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/>
            </c:spPr>
          </c:errBars>
          <c:cat>
            <c:numRef>
              <c:f>GTT!$I$2:$M$2</c:f>
              <c:numCache>
                <c:formatCode>General</c:formatCode>
                <c:ptCount val="5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</c:numCache>
            </c:numRef>
          </c:cat>
          <c:val>
            <c:numRef>
              <c:f>LTT!$M$75:$Q$75</c:f>
              <c:numCache>
                <c:formatCode>General</c:formatCode>
                <c:ptCount val="5"/>
                <c:pt idx="0">
                  <c:v>71.571428571428569</c:v>
                </c:pt>
                <c:pt idx="1">
                  <c:v>125.28571428571429</c:v>
                </c:pt>
                <c:pt idx="2">
                  <c:v>148.85714285714286</c:v>
                </c:pt>
                <c:pt idx="3">
                  <c:v>150.57142857142858</c:v>
                </c:pt>
                <c:pt idx="4">
                  <c:v>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0DD-4785-ABF7-2F6CDD40A7BF}"/>
            </c:ext>
          </c:extLst>
        </c:ser>
        <c:ser>
          <c:idx val="0"/>
          <c:order val="1"/>
          <c:tx>
            <c:v>Con</c:v>
          </c:tx>
          <c:spPr>
            <a:ln w="19050" cap="rnd" cmpd="sng" algn="ctr">
              <a:solidFill>
                <a:schemeClr val="tx1"/>
              </a:solidFill>
              <a:prstDash val="sysDash"/>
              <a:round/>
            </a:ln>
          </c:spPr>
          <c:marker>
            <c:symbol val="circle"/>
            <c:size val="7"/>
            <c:spPr>
              <a:solidFill>
                <a:schemeClr val="bg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</a:ln>
            </c:spPr>
          </c:marker>
          <c:errBars>
            <c:errDir val="y"/>
            <c:errBarType val="plus"/>
            <c:errValType val="cust"/>
            <c:noEndCap val="0"/>
            <c:plus>
              <c:numRef>
                <c:f>LTT!$M$53:$Q$53</c:f>
                <c:numCache>
                  <c:formatCode>General</c:formatCode>
                  <c:ptCount val="5"/>
                  <c:pt idx="0">
                    <c:v>24.997469007684021</c:v>
                  </c:pt>
                  <c:pt idx="1">
                    <c:v>35.342373057469324</c:v>
                  </c:pt>
                  <c:pt idx="2">
                    <c:v>26.138519893487125</c:v>
                  </c:pt>
                  <c:pt idx="3">
                    <c:v>36.656985253853541</c:v>
                  </c:pt>
                  <c:pt idx="4">
                    <c:v>42.721355286681444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/>
            </c:spPr>
          </c:errBars>
          <c:cat>
            <c:numRef>
              <c:f>GTT!$I$2:$M$2</c:f>
              <c:numCache>
                <c:formatCode>General</c:formatCode>
                <c:ptCount val="5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</c:numCache>
            </c:numRef>
          </c:cat>
          <c:val>
            <c:numRef>
              <c:f>LTT!$M$52:$Q$52</c:f>
              <c:numCache>
                <c:formatCode>General</c:formatCode>
                <c:ptCount val="5"/>
                <c:pt idx="0">
                  <c:v>266.88888888888891</c:v>
                </c:pt>
                <c:pt idx="1">
                  <c:v>447.33333333333331</c:v>
                </c:pt>
                <c:pt idx="2">
                  <c:v>500.66666666666669</c:v>
                </c:pt>
                <c:pt idx="3">
                  <c:v>473.88888888888891</c:v>
                </c:pt>
                <c:pt idx="4">
                  <c:v>377.55555555555554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0DD-4785-ABF7-2F6CDD40A7BF}"/>
            </c:ext>
          </c:extLst>
        </c:ser>
        <c:ser>
          <c:idx val="1"/>
          <c:order val="2"/>
          <c:tx>
            <c:v>BBR</c:v>
          </c:tx>
          <c:spPr>
            <a:ln w="19050" cap="rnd" cmpd="sng" algn="ctr">
              <a:solidFill>
                <a:prstClr val="black"/>
              </a:solidFill>
              <a:prstDash val="solid"/>
              <a:round/>
            </a:ln>
          </c:spPr>
          <c:marker>
            <c:symbol val="circle"/>
            <c:size val="7"/>
            <c:spPr>
              <a:solidFill>
                <a:schemeClr val="tx1"/>
              </a:solidFill>
              <a:ln w="19050" cap="flat" cmpd="sng" algn="ctr">
                <a:solidFill>
                  <a:prstClr val="black"/>
                </a:solidFill>
                <a:prstDash val="solid"/>
                <a:round/>
              </a:ln>
            </c:spPr>
          </c:marker>
          <c:errBars>
            <c:errDir val="y"/>
            <c:errBarType val="plus"/>
            <c:errValType val="cust"/>
            <c:noEndCap val="0"/>
            <c:plus>
              <c:numRef>
                <c:f>LTT!$M$64:$Q$64</c:f>
                <c:numCache>
                  <c:formatCode>General</c:formatCode>
                  <c:ptCount val="5"/>
                  <c:pt idx="0">
                    <c:v>37.62941388216997</c:v>
                  </c:pt>
                  <c:pt idx="1">
                    <c:v>48.582211688199294</c:v>
                  </c:pt>
                  <c:pt idx="2">
                    <c:v>68.097968643222629</c:v>
                  </c:pt>
                  <c:pt idx="3">
                    <c:v>56.571007694442095</c:v>
                  </c:pt>
                  <c:pt idx="4">
                    <c:v>47.477671085476381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/>
            </c:spPr>
          </c:errBars>
          <c:cat>
            <c:numRef>
              <c:f>GTT!$I$2:$M$2</c:f>
              <c:numCache>
                <c:formatCode>General</c:formatCode>
                <c:ptCount val="5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</c:numCache>
            </c:numRef>
          </c:cat>
          <c:val>
            <c:numRef>
              <c:f>LTT!$M$63:$Q$63</c:f>
              <c:numCache>
                <c:formatCode>General</c:formatCode>
                <c:ptCount val="5"/>
                <c:pt idx="0">
                  <c:v>188.14285714285714</c:v>
                </c:pt>
                <c:pt idx="1">
                  <c:v>329.42857142857144</c:v>
                </c:pt>
                <c:pt idx="2">
                  <c:v>365</c:v>
                </c:pt>
                <c:pt idx="3">
                  <c:v>321.57142857142856</c:v>
                </c:pt>
                <c:pt idx="4">
                  <c:v>258.71428571428572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0DD-4785-ABF7-2F6CDD40A7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6166656"/>
        <c:axId val="96168192"/>
      </c:lineChart>
      <c:catAx>
        <c:axId val="961666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5875" cap="flat" cmpd="sng" algn="ctr">
            <a:solidFill>
              <a:prstClr val="black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6168192"/>
        <c:crosses val="autoZero"/>
        <c:auto val="1"/>
        <c:lblAlgn val="ctr"/>
        <c:lblOffset val="100"/>
        <c:noMultiLvlLbl val="0"/>
      </c:catAx>
      <c:valAx>
        <c:axId val="961681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5875" cap="flat" cmpd="sng" algn="ctr">
            <a:solidFill>
              <a:prstClr val="black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CN"/>
          </a:p>
        </c:txPr>
        <c:crossAx val="961666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842641057151102"/>
          <c:y val="0.17381132131885199"/>
          <c:w val="0.66720373826104096"/>
          <c:h val="0.77352401752362898"/>
        </c:manualLayout>
      </c:layout>
      <c:barChart>
        <c:barDir val="col"/>
        <c:grouping val="clustered"/>
        <c:varyColors val="0"/>
        <c:ser>
          <c:idx val="0"/>
          <c:order val="0"/>
          <c:tx>
            <c:v>Con</c:v>
          </c:tx>
          <c:spPr>
            <a:noFill/>
            <a:ln w="15875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LTT!$N$15</c:f>
                <c:numCache>
                  <c:formatCode>General</c:formatCode>
                  <c:ptCount val="1"/>
                  <c:pt idx="0">
                    <c:v>0.55086668828715979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 cap="flat" cmpd="sng" algn="ctr">
                <a:solidFill>
                  <a:schemeClr val="tx1"/>
                </a:solidFill>
                <a:prstDash val="solid"/>
                <a:round/>
              </a:ln>
            </c:spPr>
          </c:errBars>
          <c:val>
            <c:numRef>
              <c:f>Insulin!$L$52</c:f>
              <c:numCache>
                <c:formatCode>General</c:formatCode>
                <c:ptCount val="1"/>
                <c:pt idx="0">
                  <c:v>10.38263201320132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253-4F73-8D6A-71E6027AD184}"/>
            </c:ext>
          </c:extLst>
        </c:ser>
        <c:ser>
          <c:idx val="1"/>
          <c:order val="1"/>
          <c:tx>
            <c:v>BBR</c:v>
          </c:tx>
          <c:spPr>
            <a:solidFill>
              <a:schemeClr val="tx1"/>
            </a:solidFill>
            <a:ln w="15875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LTT!$N$30</c:f>
                <c:numCache>
                  <c:formatCode>General</c:formatCode>
                  <c:ptCount val="1"/>
                  <c:pt idx="0">
                    <c:v>0.11442779265285578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 cap="flat" cmpd="sng" algn="ctr">
                <a:solidFill>
                  <a:schemeClr val="tx1"/>
                </a:solidFill>
                <a:prstDash val="solid"/>
                <a:round/>
              </a:ln>
            </c:spPr>
          </c:errBars>
          <c:val>
            <c:numRef>
              <c:f>Insulin!$L$63</c:f>
              <c:numCache>
                <c:formatCode>General</c:formatCode>
                <c:ptCount val="1"/>
                <c:pt idx="0">
                  <c:v>7.1905940594059405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253-4F73-8D6A-71E6027AD1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1022208"/>
        <c:axId val="151028096"/>
      </c:barChart>
      <c:catAx>
        <c:axId val="151022208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 w="15875" cap="flat" cmpd="sng" algn="ctr">
            <a:solidFill>
              <a:schemeClr val="tx1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51028096"/>
        <c:crosses val="autoZero"/>
        <c:auto val="1"/>
        <c:lblAlgn val="ctr"/>
        <c:lblOffset val="100"/>
        <c:noMultiLvlLbl val="0"/>
      </c:catAx>
      <c:valAx>
        <c:axId val="151028096"/>
        <c:scaling>
          <c:orientation val="minMax"/>
          <c:max val="15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5875" cap="flat" cmpd="sng" algn="ctr">
            <a:solidFill>
              <a:schemeClr val="tx1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CN"/>
          </a:p>
        </c:txPr>
        <c:crossAx val="1510222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806738901227101"/>
          <c:y val="5.6030183727034097E-2"/>
          <c:w val="0.84613455369360902"/>
          <c:h val="0.80251190823369301"/>
        </c:manualLayout>
      </c:layout>
      <c:lineChart>
        <c:grouping val="standard"/>
        <c:varyColors val="0"/>
        <c:ser>
          <c:idx val="0"/>
          <c:order val="0"/>
          <c:tx>
            <c:v>Con</c:v>
          </c:tx>
          <c:spPr>
            <a:ln w="19050" cap="rnd" cmpd="sng" algn="ctr">
              <a:solidFill>
                <a:schemeClr val="tx1"/>
              </a:solidFill>
              <a:prstDash val="sysDash"/>
              <a:round/>
            </a:ln>
          </c:spPr>
          <c:marker>
            <c:symbol val="circle"/>
            <c:size val="7"/>
            <c:spPr>
              <a:solidFill>
                <a:schemeClr val="bg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</a:ln>
            </c:spPr>
          </c:marker>
          <c:errBars>
            <c:errDir val="y"/>
            <c:errBarType val="plus"/>
            <c:errValType val="cust"/>
            <c:noEndCap val="0"/>
            <c:plus>
              <c:numRef>
                <c:f>GTT!$X$58:$AB$58</c:f>
                <c:numCache>
                  <c:formatCode>General</c:formatCode>
                  <c:ptCount val="5"/>
                  <c:pt idx="0">
                    <c:v>30.166058268003315</c:v>
                  </c:pt>
                  <c:pt idx="1">
                    <c:v>27.230456622266598</c:v>
                  </c:pt>
                  <c:pt idx="2">
                    <c:v>26.654494059565799</c:v>
                  </c:pt>
                  <c:pt idx="3">
                    <c:v>50.495557619316514</c:v>
                  </c:pt>
                  <c:pt idx="4">
                    <c:v>51.649142573438994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>
                <a:solidFill>
                  <a:prstClr val="black"/>
                </a:solidFill>
              </a:ln>
            </c:spPr>
          </c:errBars>
          <c:cat>
            <c:numRef>
              <c:f>ITT!$I$2:$N$2</c:f>
              <c:numCache>
                <c:formatCode>General</c:formatCode>
                <c:ptCount val="6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180</c:v>
                </c:pt>
              </c:numCache>
            </c:numRef>
          </c:cat>
          <c:val>
            <c:numRef>
              <c:f>GTT!$X$57:$AB$57</c:f>
              <c:numCache>
                <c:formatCode>General</c:formatCode>
                <c:ptCount val="5"/>
                <c:pt idx="0">
                  <c:v>158.14285714285714</c:v>
                </c:pt>
                <c:pt idx="1">
                  <c:v>375.55555555555554</c:v>
                </c:pt>
                <c:pt idx="2">
                  <c:v>407.22222222222223</c:v>
                </c:pt>
                <c:pt idx="3">
                  <c:v>324.85714285714283</c:v>
                </c:pt>
                <c:pt idx="4">
                  <c:v>191.75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41A-4F98-87DB-456E888EEFE5}"/>
            </c:ext>
          </c:extLst>
        </c:ser>
        <c:ser>
          <c:idx val="1"/>
          <c:order val="1"/>
          <c:tx>
            <c:v>BBR</c:v>
          </c:tx>
          <c:spPr>
            <a:ln w="19050" cap="rnd" cmpd="sng" algn="ctr">
              <a:solidFill>
                <a:prstClr val="black"/>
              </a:solidFill>
              <a:prstDash val="solid"/>
              <a:round/>
            </a:ln>
          </c:spPr>
          <c:marker>
            <c:symbol val="circle"/>
            <c:size val="7"/>
            <c:spPr>
              <a:solidFill>
                <a:schemeClr val="tx1"/>
              </a:solidFill>
              <a:ln w="19050" cap="flat" cmpd="sng" algn="ctr">
                <a:solidFill>
                  <a:prstClr val="black"/>
                </a:solidFill>
                <a:prstDash val="solid"/>
                <a:round/>
              </a:ln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41A-4F98-87DB-456E888EEFE5}"/>
                </c:ext>
              </c:extLst>
            </c:dLbl>
            <c:dLbl>
              <c:idx val="1"/>
              <c:layout>
                <c:manualLayout>
                  <c:x val="-0.12368257239143976"/>
                  <c:y val="-0.16805140735444388"/>
                </c:manualLayout>
              </c:layout>
              <c:tx>
                <c:rich>
                  <a:bodyPr/>
                  <a:lstStyle/>
                  <a:p>
                    <a:r>
                      <a:rPr lang="en-US" altLang="en-US"/>
                      <a:t>*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41A-4F98-87DB-456E888EEFE5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41A-4F98-87DB-456E888EEFE5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41A-4F98-87DB-456E888EEFE5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41A-4F98-87DB-456E888EEFE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r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Dir val="y"/>
            <c:errBarType val="plus"/>
            <c:errValType val="cust"/>
            <c:noEndCap val="0"/>
            <c:plus>
              <c:numRef>
                <c:f>GTT!$X$73:$AB$73</c:f>
                <c:numCache>
                  <c:formatCode>General</c:formatCode>
                  <c:ptCount val="5"/>
                  <c:pt idx="0">
                    <c:v>11.01135777277262</c:v>
                  </c:pt>
                  <c:pt idx="1">
                    <c:v>28.540032973752101</c:v>
                  </c:pt>
                  <c:pt idx="2">
                    <c:v>26.381642697689834</c:v>
                  </c:pt>
                  <c:pt idx="3">
                    <c:v>20.866711357018929</c:v>
                  </c:pt>
                  <c:pt idx="4">
                    <c:v>6.0840467618189784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>
                <a:solidFill>
                  <a:prstClr val="black"/>
                </a:solidFill>
              </a:ln>
            </c:spPr>
          </c:errBars>
          <c:cat>
            <c:numRef>
              <c:f>ITT!$I$2:$N$2</c:f>
              <c:numCache>
                <c:formatCode>General</c:formatCode>
                <c:ptCount val="6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180</c:v>
                </c:pt>
              </c:numCache>
            </c:numRef>
          </c:cat>
          <c:val>
            <c:numRef>
              <c:f>GTT!$X$72:$AB$72</c:f>
              <c:numCache>
                <c:formatCode>General</c:formatCode>
                <c:ptCount val="5"/>
                <c:pt idx="0">
                  <c:v>100.5</c:v>
                </c:pt>
                <c:pt idx="1">
                  <c:v>324.375</c:v>
                </c:pt>
                <c:pt idx="2">
                  <c:v>374.75</c:v>
                </c:pt>
                <c:pt idx="3">
                  <c:v>218.75</c:v>
                </c:pt>
                <c:pt idx="4">
                  <c:v>112.875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E41A-4F98-87DB-456E888EEF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0033536"/>
        <c:axId val="150035072"/>
      </c:lineChart>
      <c:catAx>
        <c:axId val="1500335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5875" cap="flat" cmpd="sng" algn="ctr">
            <a:solidFill>
              <a:prstClr val="black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50035072"/>
        <c:crosses val="autoZero"/>
        <c:auto val="1"/>
        <c:lblAlgn val="ctr"/>
        <c:lblOffset val="100"/>
        <c:noMultiLvlLbl val="0"/>
      </c:catAx>
      <c:valAx>
        <c:axId val="15003507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5875" cap="flat" cmpd="sng" algn="ctr">
            <a:solidFill>
              <a:prstClr val="black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500335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842641057151102"/>
          <c:y val="0.17381132131885199"/>
          <c:w val="0.66720373826104096"/>
          <c:h val="0.77352401752362898"/>
        </c:manualLayout>
      </c:layout>
      <c:barChart>
        <c:barDir val="col"/>
        <c:grouping val="clustered"/>
        <c:varyColors val="0"/>
        <c:ser>
          <c:idx val="0"/>
          <c:order val="0"/>
          <c:tx>
            <c:v>Con</c:v>
          </c:tx>
          <c:spPr>
            <a:noFill/>
            <a:ln w="15875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GTT!$AC$58</c:f>
                <c:numCache>
                  <c:formatCode>General</c:formatCode>
                  <c:ptCount val="1"/>
                  <c:pt idx="0">
                    <c:v>0.43437954760594821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 cap="flat" cmpd="sng" algn="ctr">
                <a:solidFill>
                  <a:schemeClr val="tx1"/>
                </a:solidFill>
                <a:prstDash val="solid"/>
                <a:round/>
              </a:ln>
            </c:spPr>
          </c:errBars>
          <c:val>
            <c:numRef>
              <c:f>GTT!$AC$57</c:f>
              <c:numCache>
                <c:formatCode>General</c:formatCode>
                <c:ptCount val="1"/>
                <c:pt idx="0">
                  <c:v>3.77390625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55C-432F-B244-D7A54E2B4697}"/>
            </c:ext>
          </c:extLst>
        </c:ser>
        <c:ser>
          <c:idx val="1"/>
          <c:order val="1"/>
          <c:tx>
            <c:v>BBR</c:v>
          </c:tx>
          <c:spPr>
            <a:solidFill>
              <a:schemeClr val="tx1"/>
            </a:solidFill>
            <a:ln w="15875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GTT!$AC$73</c:f>
                <c:numCache>
                  <c:formatCode>General</c:formatCode>
                  <c:ptCount val="1"/>
                  <c:pt idx="0">
                    <c:v>0.18064965075240053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 cap="flat" cmpd="sng" algn="ctr">
                <a:solidFill>
                  <a:schemeClr val="tx1"/>
                </a:solidFill>
                <a:prstDash val="solid"/>
                <a:round/>
              </a:ln>
            </c:spPr>
          </c:errBars>
          <c:val>
            <c:numRef>
              <c:f>GTT!$AC$72</c:f>
              <c:numCache>
                <c:formatCode>General</c:formatCode>
                <c:ptCount val="1"/>
                <c:pt idx="0">
                  <c:v>2.7144374999999998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55C-432F-B244-D7A54E2B46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0585344"/>
        <c:axId val="150586880"/>
      </c:barChart>
      <c:catAx>
        <c:axId val="150585344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 w="15875" cap="flat" cmpd="sng" algn="ctr">
            <a:solidFill>
              <a:schemeClr val="tx1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50586880"/>
        <c:crosses val="autoZero"/>
        <c:auto val="1"/>
        <c:lblAlgn val="ctr"/>
        <c:lblOffset val="100"/>
        <c:noMultiLvlLbl val="0"/>
      </c:catAx>
      <c:valAx>
        <c:axId val="1505868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5875" cap="flat" cmpd="sng" algn="ctr">
            <a:solidFill>
              <a:schemeClr val="tx1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505853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0516185476816"/>
          <c:y val="5.6030183727034097E-2"/>
          <c:w val="0.71723381452318802"/>
          <c:h val="0.80072184756810105"/>
        </c:manualLayout>
      </c:layout>
      <c:lineChart>
        <c:grouping val="standard"/>
        <c:varyColors val="0"/>
        <c:ser>
          <c:idx val="0"/>
          <c:order val="0"/>
          <c:tx>
            <c:v>Con</c:v>
          </c:tx>
          <c:spPr>
            <a:ln w="19050" cap="rnd" cmpd="sng" algn="ctr">
              <a:solidFill>
                <a:schemeClr val="tx1"/>
              </a:solidFill>
              <a:prstDash val="sysDash"/>
              <a:round/>
            </a:ln>
          </c:spPr>
          <c:marker>
            <c:symbol val="circle"/>
            <c:size val="7"/>
            <c:spPr>
              <a:solidFill>
                <a:schemeClr val="bg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</a:ln>
            </c:spPr>
          </c:marker>
          <c:errBars>
            <c:errDir val="y"/>
            <c:errBarType val="plus"/>
            <c:errValType val="cust"/>
            <c:noEndCap val="0"/>
            <c:plus>
              <c:numRef>
                <c:f>ITT!$F$75:$J$75</c:f>
                <c:numCache>
                  <c:formatCode>General</c:formatCode>
                  <c:ptCount val="5"/>
                  <c:pt idx="0">
                    <c:v>16.876058167881332</c:v>
                  </c:pt>
                  <c:pt idx="1">
                    <c:v>25.534115834086979</c:v>
                  </c:pt>
                  <c:pt idx="2">
                    <c:v>17.891475923307326</c:v>
                  </c:pt>
                  <c:pt idx="3">
                    <c:v>13.730099234892657</c:v>
                  </c:pt>
                  <c:pt idx="4">
                    <c:v>10.204931405942913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>
                <a:solidFill>
                  <a:schemeClr val="tx1"/>
                </a:solidFill>
              </a:ln>
            </c:spPr>
          </c:errBars>
          <c:cat>
            <c:numRef>
              <c:f>ITT!$I$2:$N$2</c:f>
              <c:numCache>
                <c:formatCode>General</c:formatCode>
                <c:ptCount val="6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180</c:v>
                </c:pt>
              </c:numCache>
            </c:numRef>
          </c:cat>
          <c:val>
            <c:numRef>
              <c:f>ITT!$F$74:$J$74</c:f>
              <c:numCache>
                <c:formatCode>General</c:formatCode>
                <c:ptCount val="5"/>
                <c:pt idx="0">
                  <c:v>190.125</c:v>
                </c:pt>
                <c:pt idx="1">
                  <c:v>279.75</c:v>
                </c:pt>
                <c:pt idx="2">
                  <c:v>172.375</c:v>
                </c:pt>
                <c:pt idx="3">
                  <c:v>122.125</c:v>
                </c:pt>
                <c:pt idx="4">
                  <c:v>115.625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7CA-4CEB-B044-9725B85D6D45}"/>
            </c:ext>
          </c:extLst>
        </c:ser>
        <c:ser>
          <c:idx val="1"/>
          <c:order val="1"/>
          <c:tx>
            <c:v>BBR</c:v>
          </c:tx>
          <c:spPr>
            <a:ln w="19050" cap="rnd" cmpd="sng" algn="ctr">
              <a:solidFill>
                <a:prstClr val="black"/>
              </a:solidFill>
              <a:prstDash val="solid"/>
              <a:round/>
            </a:ln>
          </c:spPr>
          <c:marker>
            <c:symbol val="circle"/>
            <c:size val="7"/>
            <c:spPr>
              <a:solidFill>
                <a:schemeClr val="tx1"/>
              </a:solidFill>
              <a:ln w="19050" cap="flat" cmpd="sng" algn="ctr">
                <a:solidFill>
                  <a:prstClr val="black"/>
                </a:solidFill>
                <a:prstDash val="solid"/>
                <a:round/>
              </a:ln>
            </c:spPr>
          </c:marker>
          <c:errBars>
            <c:errDir val="y"/>
            <c:errBarType val="plus"/>
            <c:errValType val="cust"/>
            <c:noEndCap val="0"/>
            <c:plus>
              <c:numRef>
                <c:f>ITT!$F$88:$J$88</c:f>
                <c:numCache>
                  <c:formatCode>General</c:formatCode>
                  <c:ptCount val="5"/>
                  <c:pt idx="0">
                    <c:v>8.2772184747662774</c:v>
                  </c:pt>
                  <c:pt idx="1">
                    <c:v>15.970555468589971</c:v>
                  </c:pt>
                  <c:pt idx="2">
                    <c:v>13.266499161421599</c:v>
                  </c:pt>
                  <c:pt idx="3">
                    <c:v>8.0100245834304769</c:v>
                  </c:pt>
                  <c:pt idx="4">
                    <c:v>6.1983669693250425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>
                <a:solidFill>
                  <a:schemeClr val="tx1"/>
                </a:solidFill>
              </a:ln>
            </c:spPr>
          </c:errBars>
          <c:cat>
            <c:numRef>
              <c:f>ITT!$I$2:$N$2</c:f>
              <c:numCache>
                <c:formatCode>General</c:formatCode>
                <c:ptCount val="6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180</c:v>
                </c:pt>
              </c:numCache>
            </c:numRef>
          </c:cat>
          <c:val>
            <c:numRef>
              <c:f>ITT!$F$87:$J$87</c:f>
              <c:numCache>
                <c:formatCode>General</c:formatCode>
                <c:ptCount val="5"/>
                <c:pt idx="0">
                  <c:v>137.11111111111111</c:v>
                </c:pt>
                <c:pt idx="1">
                  <c:v>190.44444444444446</c:v>
                </c:pt>
                <c:pt idx="2">
                  <c:v>125.66666666666667</c:v>
                </c:pt>
                <c:pt idx="3">
                  <c:v>88.777777777777771</c:v>
                </c:pt>
                <c:pt idx="4">
                  <c:v>81.555555555555557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07CA-4CEB-B044-9725B85D6D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7188864"/>
        <c:axId val="177190400"/>
      </c:lineChart>
      <c:catAx>
        <c:axId val="1771888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5875" cap="flat" cmpd="sng" algn="ctr">
            <a:solidFill>
              <a:prstClr val="black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77190400"/>
        <c:crosses val="autoZero"/>
        <c:auto val="1"/>
        <c:lblAlgn val="ctr"/>
        <c:lblOffset val="100"/>
        <c:noMultiLvlLbl val="0"/>
      </c:catAx>
      <c:valAx>
        <c:axId val="17719040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5875" cap="flat" cmpd="sng" algn="ctr">
            <a:solidFill>
              <a:prstClr val="black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771888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lang="zh-CN"/>
      </a:pPr>
      <a:endParaRPr lang="zh-CN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842641057151102"/>
          <c:y val="0.17381132131885199"/>
          <c:w val="0.66720373826104096"/>
          <c:h val="0.77352401752362898"/>
        </c:manualLayout>
      </c:layout>
      <c:barChart>
        <c:barDir val="col"/>
        <c:grouping val="clustered"/>
        <c:varyColors val="0"/>
        <c:ser>
          <c:idx val="0"/>
          <c:order val="0"/>
          <c:tx>
            <c:v>control</c:v>
          </c:tx>
          <c:spPr>
            <a:noFill/>
            <a:ln w="15875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ITT!$K$75</c:f>
                <c:numCache>
                  <c:formatCode>General</c:formatCode>
                  <c:ptCount val="1"/>
                  <c:pt idx="0">
                    <c:v>0.17051175598348467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 cap="flat" cmpd="sng" algn="ctr">
                <a:solidFill>
                  <a:schemeClr val="tx1"/>
                </a:solidFill>
                <a:prstDash val="solid"/>
                <a:round/>
              </a:ln>
            </c:spPr>
          </c:errBars>
          <c:val>
            <c:numRef>
              <c:f>ITT!$K$74</c:f>
              <c:numCache>
                <c:formatCode>General</c:formatCode>
                <c:ptCount val="1"/>
                <c:pt idx="0">
                  <c:v>1.8465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D20-4852-B9F5-DDD4EB1A0CD3}"/>
            </c:ext>
          </c:extLst>
        </c:ser>
        <c:ser>
          <c:idx val="1"/>
          <c:order val="1"/>
          <c:tx>
            <c:v>BBR</c:v>
          </c:tx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</c:spPr>
            <c:extLst>
              <c:ext xmlns:c16="http://schemas.microsoft.com/office/drawing/2014/chart" uri="{C3380CC4-5D6E-409C-BE32-E72D297353CC}">
                <c16:uniqueId val="{00000002-0D20-4852-B9F5-DDD4EB1A0CD3}"/>
              </c:ext>
            </c:extLst>
          </c:dPt>
          <c:errBars>
            <c:errBarType val="plus"/>
            <c:errValType val="cust"/>
            <c:noEndCap val="0"/>
            <c:plus>
              <c:numRef>
                <c:f>ITT!$K$88</c:f>
                <c:numCache>
                  <c:formatCode>General</c:formatCode>
                  <c:ptCount val="1"/>
                  <c:pt idx="0">
                    <c:v>0.202938839306747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 cap="flat" cmpd="sng" algn="ctr">
                <a:solidFill>
                  <a:schemeClr val="tx1"/>
                </a:solidFill>
                <a:prstDash val="solid"/>
                <a:round/>
              </a:ln>
            </c:spPr>
          </c:errBars>
          <c:val>
            <c:numRef>
              <c:f>ITT!$K$87</c:f>
              <c:numCache>
                <c:formatCode>General</c:formatCode>
                <c:ptCount val="1"/>
                <c:pt idx="0">
                  <c:v>1.3154166666666667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D20-4852-B9F5-DDD4EB1A0C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0585344"/>
        <c:axId val="150586880"/>
      </c:barChart>
      <c:catAx>
        <c:axId val="150585344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 w="15875" cap="flat" cmpd="sng" algn="ctr">
            <a:solidFill>
              <a:schemeClr val="tx1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50586880"/>
        <c:crosses val="autoZero"/>
        <c:auto val="1"/>
        <c:lblAlgn val="ctr"/>
        <c:lblOffset val="100"/>
        <c:noMultiLvlLbl val="0"/>
      </c:catAx>
      <c:valAx>
        <c:axId val="1505868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5875" cap="flat" cmpd="sng" algn="ctr">
            <a:solidFill>
              <a:schemeClr val="tx1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505853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743749020619291"/>
          <c:y val="5.083745160727475E-2"/>
          <c:w val="0.84364615367285101"/>
          <c:h val="0.81351748143781499"/>
        </c:manualLayout>
      </c:layout>
      <c:lineChart>
        <c:grouping val="standard"/>
        <c:varyColors val="0"/>
        <c:ser>
          <c:idx val="0"/>
          <c:order val="0"/>
          <c:tx>
            <c:v>Con</c:v>
          </c:tx>
          <c:spPr>
            <a:ln w="19050" cap="rnd" cmpd="sng" algn="ctr">
              <a:solidFill>
                <a:schemeClr val="tx1"/>
              </a:solidFill>
              <a:prstDash val="sysDash"/>
              <a:round/>
            </a:ln>
          </c:spPr>
          <c:marker>
            <c:symbol val="circle"/>
            <c:size val="7"/>
            <c:spPr>
              <a:solidFill>
                <a:schemeClr val="bg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</a:ln>
            </c:spPr>
          </c:marker>
          <c:errBars>
            <c:errDir val="y"/>
            <c:errBarType val="plus"/>
            <c:errValType val="cust"/>
            <c:noEndCap val="0"/>
            <c:plus>
              <c:numRef>
                <c:f>LTT!$M$54:$Q$54</c:f>
                <c:numCache>
                  <c:formatCode>General</c:formatCode>
                  <c:ptCount val="5"/>
                  <c:pt idx="0">
                    <c:v>19.787656235282498</c:v>
                  </c:pt>
                  <c:pt idx="1">
                    <c:v>20.607730865589527</c:v>
                  </c:pt>
                  <c:pt idx="2">
                    <c:v>29.618670209852432</c:v>
                  </c:pt>
                  <c:pt idx="3">
                    <c:v>19.124591498905275</c:v>
                  </c:pt>
                  <c:pt idx="4">
                    <c:v>18.424496019468986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>
                <a:solidFill>
                  <a:schemeClr val="tx1"/>
                </a:solidFill>
              </a:ln>
            </c:spPr>
          </c:errBars>
          <c:cat>
            <c:numRef>
              <c:f>ITT!$I$2:$N$2</c:f>
              <c:numCache>
                <c:formatCode>General</c:formatCode>
                <c:ptCount val="6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180</c:v>
                </c:pt>
              </c:numCache>
            </c:numRef>
          </c:cat>
          <c:val>
            <c:numRef>
              <c:f>LTT!$M$53:$Q$53</c:f>
              <c:numCache>
                <c:formatCode>General</c:formatCode>
                <c:ptCount val="5"/>
                <c:pt idx="0">
                  <c:v>197.875</c:v>
                </c:pt>
                <c:pt idx="1">
                  <c:v>323.5</c:v>
                </c:pt>
                <c:pt idx="2">
                  <c:v>368.875</c:v>
                </c:pt>
                <c:pt idx="3">
                  <c:v>249.5</c:v>
                </c:pt>
                <c:pt idx="4">
                  <c:v>178.625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508-4C2E-8680-13EF1FC47558}"/>
            </c:ext>
          </c:extLst>
        </c:ser>
        <c:ser>
          <c:idx val="1"/>
          <c:order val="1"/>
          <c:tx>
            <c:v>BBR</c:v>
          </c:tx>
          <c:spPr>
            <a:ln w="19050" cap="rnd" cmpd="sng" algn="ctr">
              <a:solidFill>
                <a:prstClr val="black"/>
              </a:solidFill>
              <a:prstDash val="solid"/>
              <a:round/>
            </a:ln>
          </c:spPr>
          <c:marker>
            <c:symbol val="circle"/>
            <c:size val="7"/>
            <c:spPr>
              <a:solidFill>
                <a:schemeClr val="tx1"/>
              </a:solidFill>
              <a:ln w="19050" cap="flat" cmpd="sng" algn="ctr">
                <a:solidFill>
                  <a:prstClr val="black"/>
                </a:solidFill>
                <a:prstDash val="solid"/>
                <a:round/>
              </a:ln>
            </c:spPr>
          </c:marker>
          <c:errBars>
            <c:errDir val="y"/>
            <c:errBarType val="plus"/>
            <c:errValType val="cust"/>
            <c:noEndCap val="0"/>
            <c:plus>
              <c:numRef>
                <c:f>LTT!$M$69:$Q$69</c:f>
                <c:numCache>
                  <c:formatCode>General</c:formatCode>
                  <c:ptCount val="5"/>
                  <c:pt idx="0">
                    <c:v>10.411081836197427</c:v>
                  </c:pt>
                  <c:pt idx="1">
                    <c:v>21.24511498472733</c:v>
                  </c:pt>
                  <c:pt idx="2">
                    <c:v>19.08621183322812</c:v>
                  </c:pt>
                  <c:pt idx="3">
                    <c:v>12.820097921400045</c:v>
                  </c:pt>
                  <c:pt idx="4">
                    <c:v>10.611651278530728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>
                <a:solidFill>
                  <a:schemeClr val="tx1"/>
                </a:solidFill>
              </a:ln>
            </c:spPr>
          </c:errBars>
          <c:cat>
            <c:numRef>
              <c:f>ITT!$I$2:$N$2</c:f>
              <c:numCache>
                <c:formatCode>General</c:formatCode>
                <c:ptCount val="6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180</c:v>
                </c:pt>
              </c:numCache>
            </c:numRef>
          </c:cat>
          <c:val>
            <c:numRef>
              <c:f>LTT!$M$68:$Q$68</c:f>
              <c:numCache>
                <c:formatCode>General</c:formatCode>
                <c:ptCount val="5"/>
                <c:pt idx="0">
                  <c:v>153.625</c:v>
                </c:pt>
                <c:pt idx="1">
                  <c:v>256.375</c:v>
                </c:pt>
                <c:pt idx="2">
                  <c:v>318.375</c:v>
                </c:pt>
                <c:pt idx="3">
                  <c:v>204.375</c:v>
                </c:pt>
                <c:pt idx="4">
                  <c:v>132.5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508-4C2E-8680-13EF1FC475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0977920"/>
        <c:axId val="150983808"/>
      </c:lineChart>
      <c:catAx>
        <c:axId val="1509779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5875" cap="flat" cmpd="sng" algn="ctr">
            <a:solidFill>
              <a:prstClr val="black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50983808"/>
        <c:crosses val="autoZero"/>
        <c:auto val="1"/>
        <c:lblAlgn val="ctr"/>
        <c:lblOffset val="100"/>
        <c:noMultiLvlLbl val="0"/>
      </c:catAx>
      <c:valAx>
        <c:axId val="15098380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5875" cap="flat" cmpd="sng" algn="ctr">
            <a:solidFill>
              <a:prstClr val="black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509779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842641057151102"/>
          <c:y val="0.17381132131885199"/>
          <c:w val="0.66720373826104096"/>
          <c:h val="0.77352401752362898"/>
        </c:manualLayout>
      </c:layout>
      <c:barChart>
        <c:barDir val="col"/>
        <c:grouping val="clustered"/>
        <c:varyColors val="0"/>
        <c:ser>
          <c:idx val="0"/>
          <c:order val="0"/>
          <c:tx>
            <c:v>Con</c:v>
          </c:tx>
          <c:spPr>
            <a:noFill/>
            <a:ln w="15875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LTT!$R$54</c:f>
                <c:numCache>
                  <c:formatCode>General</c:formatCode>
                  <c:ptCount val="1"/>
                  <c:pt idx="0">
                    <c:v>0.20568184733084385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>
                <a:solidFill>
                  <a:schemeClr val="tx1"/>
                </a:solidFill>
              </a:ln>
            </c:spPr>
          </c:errBars>
          <c:cat>
            <c:numRef>
              <c:f>LTT!$T$67:$U$67</c:f>
              <c:numCache>
                <c:formatCode>General</c:formatCode>
                <c:ptCount val="2"/>
              </c:numCache>
            </c:numRef>
          </c:cat>
          <c:val>
            <c:numRef>
              <c:f>LTT!$R$53</c:f>
              <c:numCache>
                <c:formatCode>General</c:formatCode>
                <c:ptCount val="1"/>
                <c:pt idx="0">
                  <c:v>3.1222500000000002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920-4BA4-84A9-C1D6911C2D55}"/>
            </c:ext>
          </c:extLst>
        </c:ser>
        <c:ser>
          <c:idx val="1"/>
          <c:order val="1"/>
          <c:tx>
            <c:v>BBR</c:v>
          </c:tx>
          <c:spPr>
            <a:solidFill>
              <a:schemeClr val="tx1"/>
            </a:solidFill>
            <a:ln w="15875">
              <a:solidFill>
                <a:schemeClr val="tx1"/>
              </a:solidFill>
            </a:ln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altLang="en-US"/>
                      <a:t>*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920-4BA4-84A9-C1D6911C2D5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plus"/>
            <c:errValType val="cust"/>
            <c:noEndCap val="0"/>
            <c:plus>
              <c:numRef>
                <c:f>LTT!$R$69</c:f>
                <c:numCache>
                  <c:formatCode>General</c:formatCode>
                  <c:ptCount val="1"/>
                  <c:pt idx="0">
                    <c:v>0.16188176178651853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>
                <a:solidFill>
                  <a:schemeClr val="tx1"/>
                </a:solidFill>
              </a:ln>
            </c:spPr>
          </c:errBars>
          <c:cat>
            <c:numRef>
              <c:f>LTT!$T$67:$U$67</c:f>
              <c:numCache>
                <c:formatCode>General</c:formatCode>
                <c:ptCount val="2"/>
              </c:numCache>
            </c:numRef>
          </c:cat>
          <c:val>
            <c:numRef>
              <c:f>LTT!$R$68</c:f>
              <c:numCache>
                <c:formatCode>General</c:formatCode>
                <c:ptCount val="1"/>
                <c:pt idx="0">
                  <c:v>2.5333125000000001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920-4BA4-84A9-C1D6911C2D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1022208"/>
        <c:axId val="151028096"/>
      </c:barChart>
      <c:catAx>
        <c:axId val="1510222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5875" cap="flat" cmpd="sng" algn="ctr">
            <a:solidFill>
              <a:schemeClr val="tx1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51028096"/>
        <c:crosses val="autoZero"/>
        <c:auto val="1"/>
        <c:lblAlgn val="ctr"/>
        <c:lblOffset val="100"/>
        <c:noMultiLvlLbl val="0"/>
      </c:catAx>
      <c:valAx>
        <c:axId val="1510280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5875" cap="flat" cmpd="sng" algn="ctr">
            <a:solidFill>
              <a:schemeClr val="tx1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510222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0457130358705"/>
          <c:y val="5.2835668268739103E-2"/>
          <c:w val="0.87756972074603701"/>
          <c:h val="0.81450940972803898"/>
        </c:manualLayout>
      </c:layout>
      <c:lineChart>
        <c:grouping val="standard"/>
        <c:varyColors val="0"/>
        <c:ser>
          <c:idx val="0"/>
          <c:order val="0"/>
          <c:tx>
            <c:v>Con</c:v>
          </c:tx>
          <c:spPr>
            <a:ln w="19050" cap="rnd" cmpd="sng" algn="ctr">
              <a:solidFill>
                <a:schemeClr val="tx1"/>
              </a:solidFill>
              <a:prstDash val="sysDash"/>
              <a:round/>
            </a:ln>
          </c:spPr>
          <c:marker>
            <c:symbol val="circle"/>
            <c:size val="7"/>
            <c:spPr>
              <a:solidFill>
                <a:schemeClr val="bg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</a:ln>
            </c:spPr>
          </c:marker>
          <c:errBars>
            <c:errDir val="y"/>
            <c:errBarType val="plus"/>
            <c:errValType val="cust"/>
            <c:noEndCap val="0"/>
            <c:plus>
              <c:numRef>
                <c:f>GlucgTT!$M$55:$Q$55</c:f>
                <c:numCache>
                  <c:formatCode>General</c:formatCode>
                  <c:ptCount val="5"/>
                  <c:pt idx="0">
                    <c:v>29.982253704317866</c:v>
                  </c:pt>
                  <c:pt idx="1">
                    <c:v>29.498648239095374</c:v>
                  </c:pt>
                  <c:pt idx="2">
                    <c:v>28.469905816319159</c:v>
                  </c:pt>
                  <c:pt idx="3">
                    <c:v>30.307351207093031</c:v>
                  </c:pt>
                  <c:pt idx="4">
                    <c:v>19.454120641071281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>
                <a:solidFill>
                  <a:schemeClr val="tx1"/>
                </a:solidFill>
              </a:ln>
            </c:spPr>
          </c:errBars>
          <c:cat>
            <c:numRef>
              <c:f>GlucgTT!$I$2:$M$2</c:f>
              <c:numCache>
                <c:formatCode>General</c:formatCode>
                <c:ptCount val="5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</c:numCache>
            </c:numRef>
          </c:cat>
          <c:val>
            <c:numRef>
              <c:f>GlucgTT!$M$54:$Q$54</c:f>
              <c:numCache>
                <c:formatCode>General</c:formatCode>
                <c:ptCount val="5"/>
                <c:pt idx="0">
                  <c:v>231.90909090909091</c:v>
                </c:pt>
                <c:pt idx="1">
                  <c:v>402.45454545454544</c:v>
                </c:pt>
                <c:pt idx="2">
                  <c:v>471.09090909090907</c:v>
                </c:pt>
                <c:pt idx="3">
                  <c:v>346.90909090909093</c:v>
                </c:pt>
                <c:pt idx="4">
                  <c:v>216.90909090909091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A25-43AA-9598-D9BCD75A7708}"/>
            </c:ext>
          </c:extLst>
        </c:ser>
        <c:ser>
          <c:idx val="1"/>
          <c:order val="1"/>
          <c:tx>
            <c:v>BBR</c:v>
          </c:tx>
          <c:spPr>
            <a:ln w="19050" cap="rnd" cmpd="sng" algn="ctr">
              <a:solidFill>
                <a:prstClr val="black"/>
              </a:solidFill>
              <a:prstDash val="solid"/>
              <a:round/>
            </a:ln>
          </c:spPr>
          <c:marker>
            <c:symbol val="circle"/>
            <c:size val="7"/>
            <c:spPr>
              <a:solidFill>
                <a:schemeClr val="tx1"/>
              </a:solidFill>
              <a:ln w="19050" cap="flat" cmpd="sng" algn="ctr">
                <a:solidFill>
                  <a:prstClr val="black"/>
                </a:solidFill>
                <a:prstDash val="solid"/>
                <a:round/>
              </a:ln>
            </c:spPr>
          </c:marker>
          <c:errBars>
            <c:errDir val="y"/>
            <c:errBarType val="plus"/>
            <c:errValType val="cust"/>
            <c:noEndCap val="0"/>
            <c:plus>
              <c:numRef>
                <c:f>GlucgTT!$M$70:$Q$70</c:f>
                <c:numCache>
                  <c:formatCode>General</c:formatCode>
                  <c:ptCount val="5"/>
                  <c:pt idx="0">
                    <c:v>9.9610812914998306</c:v>
                  </c:pt>
                  <c:pt idx="1">
                    <c:v>17.598600620550869</c:v>
                  </c:pt>
                  <c:pt idx="2">
                    <c:v>22.906276883447411</c:v>
                  </c:pt>
                  <c:pt idx="3">
                    <c:v>28.178919499019671</c:v>
                  </c:pt>
                  <c:pt idx="4">
                    <c:v>15.299651592208731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/>
            </c:spPr>
          </c:errBars>
          <c:cat>
            <c:numRef>
              <c:f>GlucgTT!$I$2:$M$2</c:f>
              <c:numCache>
                <c:formatCode>General</c:formatCode>
                <c:ptCount val="5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</c:numCache>
            </c:numRef>
          </c:cat>
          <c:val>
            <c:numRef>
              <c:f>GlucgTT!$M$69:$Q$69</c:f>
              <c:numCache>
                <c:formatCode>General</c:formatCode>
                <c:ptCount val="5"/>
                <c:pt idx="0">
                  <c:v>162.36363636363637</c:v>
                </c:pt>
                <c:pt idx="1">
                  <c:v>317.72727272727275</c:v>
                </c:pt>
                <c:pt idx="2">
                  <c:v>412.45454545454544</c:v>
                </c:pt>
                <c:pt idx="3">
                  <c:v>274.63636363636363</c:v>
                </c:pt>
                <c:pt idx="4">
                  <c:v>150.45454545454547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A25-43AA-9598-D9BCD75A77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0099072"/>
        <c:axId val="150100608"/>
      </c:lineChart>
      <c:catAx>
        <c:axId val="1500990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5875" cap="flat" cmpd="sng" algn="ctr">
            <a:solidFill>
              <a:prstClr val="black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50100608"/>
        <c:crosses val="autoZero"/>
        <c:auto val="1"/>
        <c:lblAlgn val="ctr"/>
        <c:lblOffset val="100"/>
        <c:noMultiLvlLbl val="0"/>
      </c:catAx>
      <c:valAx>
        <c:axId val="15010060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5875" cap="flat" cmpd="sng" algn="ctr">
            <a:solidFill>
              <a:prstClr val="black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500990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0.04065</cdr:x>
      <cdr:y>0.85646</cdr:y>
    </cdr:from>
    <cdr:to>
      <cdr:x>0.27236</cdr:x>
      <cdr:y>1</cdr:y>
    </cdr:to>
    <cdr:sp macro="" textlink="">
      <cdr:nvSpPr>
        <cdr:cNvPr id="3" name="矩形 2"/>
        <cdr:cNvSpPr/>
      </cdr:nvSpPr>
      <cdr:spPr>
        <a:xfrm xmlns:a="http://schemas.openxmlformats.org/drawingml/2006/main">
          <a:off x="95249" y="1704975"/>
          <a:ext cx="542925" cy="2857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>
          <a:defPPr>
            <a:defRPr lang="zh-CN"/>
          </a:defPPr>
          <a:lvl1pPr marL="0" algn="l" defTabSz="914400" rtl="0" eaLnBrk="1" latinLnBrk="0" hangingPunct="1">
            <a:defRPr sz="1100"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100"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100"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100"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100"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100"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100"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100"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 altLang="en-US" sz="110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0.02392</cdr:y>
    </cdr:from>
    <cdr:to>
      <cdr:x>0.1626</cdr:x>
      <cdr:y>0.90909</cdr:y>
    </cdr:to>
    <cdr:sp macro="" textlink="">
      <cdr:nvSpPr>
        <cdr:cNvPr id="2" name="矩形 1"/>
        <cdr:cNvSpPr/>
      </cdr:nvSpPr>
      <cdr:spPr>
        <a:xfrm xmlns:a="http://schemas.openxmlformats.org/drawingml/2006/main" rot="16200000">
          <a:off x="-738187" y="738186"/>
          <a:ext cx="1762126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endParaRPr lang="en-US" sz="1100"/>
        </a:p>
      </cdr:txBody>
    </cdr:sp>
  </cdr:relSizeAnchor>
  <cdr:relSizeAnchor xmlns:cdr="http://schemas.openxmlformats.org/drawingml/2006/chartDrawing">
    <cdr:from>
      <cdr:x>0.04065</cdr:x>
      <cdr:y>0.86224</cdr:y>
    </cdr:from>
    <cdr:to>
      <cdr:x>0.32314</cdr:x>
      <cdr:y>1</cdr:y>
    </cdr:to>
    <cdr:sp macro="" textlink="">
      <cdr:nvSpPr>
        <cdr:cNvPr id="3" name="矩形 2"/>
        <cdr:cNvSpPr/>
      </cdr:nvSpPr>
      <cdr:spPr>
        <a:xfrm xmlns:a="http://schemas.openxmlformats.org/drawingml/2006/main">
          <a:off x="88667" y="1609724"/>
          <a:ext cx="616183" cy="25717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4FC5DE9-1282-4CF4-AF42-2B54A45200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995312"/>
            <a:ext cx="5143500" cy="4244622"/>
          </a:xfrm>
        </p:spPr>
        <p:txBody>
          <a:bodyPr anchor="b"/>
          <a:lstStyle>
            <a:lvl1pPr algn="ctr">
              <a:defRPr sz="10667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FE42901E-3B22-4643-8730-CEAE94B184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4267"/>
            </a:lvl1pPr>
            <a:lvl2pPr marL="812810" indent="0" algn="ctr">
              <a:buNone/>
              <a:defRPr sz="3556"/>
            </a:lvl2pPr>
            <a:lvl3pPr marL="1625620" indent="0" algn="ctr">
              <a:buNone/>
              <a:defRPr sz="3200"/>
            </a:lvl3pPr>
            <a:lvl4pPr marL="2438430" indent="0" algn="ctr">
              <a:buNone/>
              <a:defRPr sz="2844"/>
            </a:lvl4pPr>
            <a:lvl5pPr marL="3251241" indent="0" algn="ctr">
              <a:buNone/>
              <a:defRPr sz="2844"/>
            </a:lvl5pPr>
            <a:lvl6pPr marL="4064051" indent="0" algn="ctr">
              <a:buNone/>
              <a:defRPr sz="2844"/>
            </a:lvl6pPr>
            <a:lvl7pPr marL="4876861" indent="0" algn="ctr">
              <a:buNone/>
              <a:defRPr sz="2844"/>
            </a:lvl7pPr>
            <a:lvl8pPr marL="5689671" indent="0" algn="ctr">
              <a:buNone/>
              <a:defRPr sz="2844"/>
            </a:lvl8pPr>
            <a:lvl9pPr marL="6502481" indent="0" algn="ctr">
              <a:buNone/>
              <a:defRPr sz="2844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FCC15EE-3FEC-48E0-BCA2-D057D13C9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9830-44DD-47B2-887F-604704CB1413}" type="datetimeFigureOut">
              <a:rPr lang="zh-CN" altLang="en-US" smtClean="0"/>
              <a:t>2019/12/4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E146622-E725-4064-BA76-F9E9DD9DD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C6E1188-63B8-40E8-B89F-C750FAC0D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4973-EAFC-461F-9D53-02E4879360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8045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E614B4C-8B2E-4C51-98C3-B6BEB4249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B6616A9-CEE3-4ED2-94D2-33677B89FF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73C63AD-31ED-4674-BE74-40FE99D15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9830-44DD-47B2-887F-604704CB1413}" type="datetimeFigureOut">
              <a:rPr lang="zh-CN" altLang="en-US" smtClean="0"/>
              <a:t>2019/12/4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B96611D-EB70-4C9C-8E68-A7F7DA0AA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01BD7E8-EAE0-4504-A4DC-3C7B94B74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4973-EAFC-461F-9D53-02E4879360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1851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5E7DD1D9-9D46-4B7B-9D5D-20EE31F164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07756" y="649111"/>
            <a:ext cx="1478756" cy="10332156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629F51F-0E7D-4F98-BF97-D9E2330B65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87" y="649111"/>
            <a:ext cx="4350544" cy="10332156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2FC4D40-04B4-4F19-B520-C441DBF20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9830-44DD-47B2-887F-604704CB1413}" type="datetimeFigureOut">
              <a:rPr lang="zh-CN" altLang="en-US" smtClean="0"/>
              <a:t>2019/12/4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FF06E4C-E326-405F-8123-0DAED34A5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E15441D-F4BA-4BE6-A464-4CCCC448A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4973-EAFC-461F-9D53-02E4879360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9961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D7FAA7A-2E9B-4828-888D-81C392C6C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804E418-416C-4A68-A7A9-EB315BC332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6A7BA17-A230-4D1D-B6D3-8AA2D2DD7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9830-44DD-47B2-887F-604704CB1413}" type="datetimeFigureOut">
              <a:rPr lang="zh-CN" altLang="en-US" smtClean="0"/>
              <a:t>2019/12/4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CF39D55-D366-4145-9951-D5A42DC35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68AD8DC-5389-4718-AE66-FD23D9E15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4973-EAFC-461F-9D53-02E4879360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0229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FE2EE6C-E3DB-4F1F-984D-FFA2E2FD6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6" y="3039535"/>
            <a:ext cx="5915025" cy="5071532"/>
          </a:xfrm>
        </p:spPr>
        <p:txBody>
          <a:bodyPr anchor="b"/>
          <a:lstStyle>
            <a:lvl1pPr>
              <a:defRPr sz="10667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28708F9-800B-4F92-8E53-212F22497B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916" y="8159046"/>
            <a:ext cx="5915025" cy="2666999"/>
          </a:xfrm>
        </p:spPr>
        <p:txBody>
          <a:bodyPr/>
          <a:lstStyle>
            <a:lvl1pPr marL="0" indent="0">
              <a:buNone/>
              <a:defRPr sz="4267">
                <a:solidFill>
                  <a:schemeClr val="tx1">
                    <a:tint val="75000"/>
                  </a:schemeClr>
                </a:solidFill>
              </a:defRPr>
            </a:lvl1pPr>
            <a:lvl2pPr marL="812810" indent="0">
              <a:buNone/>
              <a:defRPr sz="3556">
                <a:solidFill>
                  <a:schemeClr val="tx1">
                    <a:tint val="75000"/>
                  </a:schemeClr>
                </a:solidFill>
              </a:defRPr>
            </a:lvl2pPr>
            <a:lvl3pPr marL="162562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438430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4pPr>
            <a:lvl5pPr marL="325124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5pPr>
            <a:lvl6pPr marL="406405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6pPr>
            <a:lvl7pPr marL="487686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7pPr>
            <a:lvl8pPr marL="568967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8pPr>
            <a:lvl9pPr marL="650248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8C03A9D-C605-4C37-AD5E-5DA2A4364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9830-44DD-47B2-887F-604704CB1413}" type="datetimeFigureOut">
              <a:rPr lang="zh-CN" altLang="en-US" smtClean="0"/>
              <a:t>2019/12/4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4907EBB-76D3-4086-AA27-A8FB37541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4445A3F-9C21-4ACD-A4D4-E3C21FA81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4973-EAFC-461F-9D53-02E4879360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4402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7E5B1CB-6BB7-46BD-95A3-93CDBCF37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DBE5676-2DD2-47D2-B355-DB7A21F63B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F6B7B03-2062-4958-A780-F12B5DEE69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AA6F2D3-7CDF-4D3E-A017-7FDC496F2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9830-44DD-47B2-887F-604704CB1413}" type="datetimeFigureOut">
              <a:rPr lang="zh-CN" altLang="en-US" smtClean="0"/>
              <a:t>2019/12/4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ACAEA7A-8231-4091-B510-2AF01FB26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D95B055-E82E-4F19-B75D-585E427C6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4973-EAFC-461F-9D53-02E4879360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5960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13D34FA-AA93-4C94-BB9B-663413064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49112"/>
            <a:ext cx="5915025" cy="235655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352DF83-99B2-4C31-A93D-A14D87A089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C7D430E-6F94-472A-A391-193E2F2929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D809AE94-9B32-4962-9DBB-78B6D62399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2C1EFD66-6708-4A55-B746-B72956F08A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689A5861-0257-4FDA-8649-76AE43DBA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9830-44DD-47B2-887F-604704CB1413}" type="datetimeFigureOut">
              <a:rPr lang="zh-CN" altLang="en-US" smtClean="0"/>
              <a:t>2019/12/4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0E2BE4C2-B7D6-4DB3-973C-6594613F3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DFFC5E9A-17A1-4FD9-AE60-EFEBE8121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4973-EAFC-461F-9D53-02E4879360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6049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ECDBB9B-9815-4042-BE9F-A14C22E8B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42B364B-74DF-4015-8CCC-751299FDC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9830-44DD-47B2-887F-604704CB1413}" type="datetimeFigureOut">
              <a:rPr lang="zh-CN" altLang="en-US" smtClean="0"/>
              <a:t>2019/12/4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85389EAB-FABF-4C30-91B2-B7EB261A5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953A1A5-AB57-476F-BB25-94D1B42CC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4973-EAFC-461F-9D53-02E4879360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9399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DEC679AA-5250-4C2E-85CD-451026AF3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9830-44DD-47B2-887F-604704CB1413}" type="datetimeFigureOut">
              <a:rPr lang="zh-CN" altLang="en-US" smtClean="0"/>
              <a:t>2019/12/4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2974AB0-12BD-4C42-B2C7-2AEBFDF99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B4296D4-6EC2-4BE5-9C6E-160BB8209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4973-EAFC-461F-9D53-02E4879360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905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75EE38C-4257-4BAB-8BC1-C7089E2BD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3" cy="2844800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0F041B5-930D-4CC7-9E84-58258A4D25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543" y="1755423"/>
            <a:ext cx="3471863" cy="8664222"/>
          </a:xfrm>
        </p:spPr>
        <p:txBody>
          <a:bodyPr/>
          <a:lstStyle>
            <a:lvl1pPr>
              <a:defRPr sz="5689"/>
            </a:lvl1pPr>
            <a:lvl2pPr>
              <a:defRPr sz="4978"/>
            </a:lvl2pPr>
            <a:lvl3pPr>
              <a:defRPr sz="4267"/>
            </a:lvl3pPr>
            <a:lvl4pPr>
              <a:defRPr sz="3556"/>
            </a:lvl4pPr>
            <a:lvl5pPr>
              <a:defRPr sz="3556"/>
            </a:lvl5pPr>
            <a:lvl6pPr>
              <a:defRPr sz="3556"/>
            </a:lvl6pPr>
            <a:lvl7pPr>
              <a:defRPr sz="3556"/>
            </a:lvl7pPr>
            <a:lvl8pPr>
              <a:defRPr sz="3556"/>
            </a:lvl8pPr>
            <a:lvl9pPr>
              <a:defRPr sz="3556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414EBBB-14DA-425D-8138-FC38B1B58F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3" cy="6776156"/>
          </a:xfrm>
        </p:spPr>
        <p:txBody>
          <a:bodyPr/>
          <a:lstStyle>
            <a:lvl1pPr marL="0" indent="0">
              <a:buNone/>
              <a:defRPr sz="2844"/>
            </a:lvl1pPr>
            <a:lvl2pPr marL="812810" indent="0">
              <a:buNone/>
              <a:defRPr sz="2489"/>
            </a:lvl2pPr>
            <a:lvl3pPr marL="1625620" indent="0">
              <a:buNone/>
              <a:defRPr sz="2133"/>
            </a:lvl3pPr>
            <a:lvl4pPr marL="2438430" indent="0">
              <a:buNone/>
              <a:defRPr sz="1778"/>
            </a:lvl4pPr>
            <a:lvl5pPr marL="3251241" indent="0">
              <a:buNone/>
              <a:defRPr sz="1778"/>
            </a:lvl5pPr>
            <a:lvl6pPr marL="4064051" indent="0">
              <a:buNone/>
              <a:defRPr sz="1778"/>
            </a:lvl6pPr>
            <a:lvl7pPr marL="4876861" indent="0">
              <a:buNone/>
              <a:defRPr sz="1778"/>
            </a:lvl7pPr>
            <a:lvl8pPr marL="5689671" indent="0">
              <a:buNone/>
              <a:defRPr sz="1778"/>
            </a:lvl8pPr>
            <a:lvl9pPr marL="6502481" indent="0">
              <a:buNone/>
              <a:defRPr sz="1778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3BB61AF-2AC3-45F8-B871-BD3DE1E83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9830-44DD-47B2-887F-604704CB1413}" type="datetimeFigureOut">
              <a:rPr lang="zh-CN" altLang="en-US" smtClean="0"/>
              <a:t>2019/12/4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BCFF4D7-A36E-4C1F-9E38-25CAF4D7C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CFD7E0B-400D-4FA9-B06F-DE6114709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4973-EAFC-461F-9D53-02E4879360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8272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817069D-7007-4A4B-9CCE-1C70060B1E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3" cy="2844800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750B3E49-102D-4782-B8A9-B1B97DFAC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5543" y="1755423"/>
            <a:ext cx="3471863" cy="8664222"/>
          </a:xfrm>
        </p:spPr>
        <p:txBody>
          <a:bodyPr/>
          <a:lstStyle>
            <a:lvl1pPr marL="0" indent="0">
              <a:buNone/>
              <a:defRPr sz="5689"/>
            </a:lvl1pPr>
            <a:lvl2pPr marL="812810" indent="0">
              <a:buNone/>
              <a:defRPr sz="4978"/>
            </a:lvl2pPr>
            <a:lvl3pPr marL="1625620" indent="0">
              <a:buNone/>
              <a:defRPr sz="4267"/>
            </a:lvl3pPr>
            <a:lvl4pPr marL="2438430" indent="0">
              <a:buNone/>
              <a:defRPr sz="3556"/>
            </a:lvl4pPr>
            <a:lvl5pPr marL="3251241" indent="0">
              <a:buNone/>
              <a:defRPr sz="3556"/>
            </a:lvl5pPr>
            <a:lvl6pPr marL="4064051" indent="0">
              <a:buNone/>
              <a:defRPr sz="3556"/>
            </a:lvl6pPr>
            <a:lvl7pPr marL="4876861" indent="0">
              <a:buNone/>
              <a:defRPr sz="3556"/>
            </a:lvl7pPr>
            <a:lvl8pPr marL="5689671" indent="0">
              <a:buNone/>
              <a:defRPr sz="3556"/>
            </a:lvl8pPr>
            <a:lvl9pPr marL="6502481" indent="0">
              <a:buNone/>
              <a:defRPr sz="3556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CB0C6E2-31C0-43E9-BEF2-E864B1F0E4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3" cy="6776156"/>
          </a:xfrm>
        </p:spPr>
        <p:txBody>
          <a:bodyPr/>
          <a:lstStyle>
            <a:lvl1pPr marL="0" indent="0">
              <a:buNone/>
              <a:defRPr sz="2844"/>
            </a:lvl1pPr>
            <a:lvl2pPr marL="812810" indent="0">
              <a:buNone/>
              <a:defRPr sz="2489"/>
            </a:lvl2pPr>
            <a:lvl3pPr marL="1625620" indent="0">
              <a:buNone/>
              <a:defRPr sz="2133"/>
            </a:lvl3pPr>
            <a:lvl4pPr marL="2438430" indent="0">
              <a:buNone/>
              <a:defRPr sz="1778"/>
            </a:lvl4pPr>
            <a:lvl5pPr marL="3251241" indent="0">
              <a:buNone/>
              <a:defRPr sz="1778"/>
            </a:lvl5pPr>
            <a:lvl6pPr marL="4064051" indent="0">
              <a:buNone/>
              <a:defRPr sz="1778"/>
            </a:lvl6pPr>
            <a:lvl7pPr marL="4876861" indent="0">
              <a:buNone/>
              <a:defRPr sz="1778"/>
            </a:lvl7pPr>
            <a:lvl8pPr marL="5689671" indent="0">
              <a:buNone/>
              <a:defRPr sz="1778"/>
            </a:lvl8pPr>
            <a:lvl9pPr marL="6502481" indent="0">
              <a:buNone/>
              <a:defRPr sz="1778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F09A123-927F-484C-B6E9-30F3FA551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9830-44DD-47B2-887F-604704CB1413}" type="datetimeFigureOut">
              <a:rPr lang="zh-CN" altLang="en-US" smtClean="0"/>
              <a:t>2019/12/4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3291420-2259-411F-94AD-B383ADEDC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A64C21F-76C9-4D06-907E-4905DD847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4973-EAFC-461F-9D53-02E4879360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3809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9B4D442C-6CA3-42CF-BCAA-FBF7A5AE6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649112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5DAFBD6-3AB2-45C3-BB0D-35B05DCA1D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5F3BD93-E4D1-426B-9B15-B20A857C15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11300179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69830-44DD-47B2-887F-604704CB1413}" type="datetimeFigureOut">
              <a:rPr lang="zh-CN" altLang="en-US" smtClean="0"/>
              <a:t>2019/12/4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7AF0EAE-248B-421E-899B-99F24998D2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11300179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992FC9C-EDEE-4A80-A4D2-B3804CF3C3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11300179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A4973-EAFC-461F-9D53-02E4879360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8207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625620" rtl="0" eaLnBrk="1" latinLnBrk="0" hangingPunct="1">
        <a:lnSpc>
          <a:spcPct val="90000"/>
        </a:lnSpc>
        <a:spcBef>
          <a:spcPct val="0"/>
        </a:spcBef>
        <a:buNone/>
        <a:defRPr sz="78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6405" indent="-406405" algn="l" defTabSz="1625620" rtl="0" eaLnBrk="1" latinLnBrk="0" hangingPunct="1">
        <a:lnSpc>
          <a:spcPct val="90000"/>
        </a:lnSpc>
        <a:spcBef>
          <a:spcPts val="1778"/>
        </a:spcBef>
        <a:buFont typeface="Arial" panose="020B0604020202020204" pitchFamily="34" charset="0"/>
        <a:buChar char="•"/>
        <a:defRPr sz="4978" kern="1200">
          <a:solidFill>
            <a:schemeClr val="tx1"/>
          </a:solidFill>
          <a:latin typeface="+mn-lt"/>
          <a:ea typeface="+mn-ea"/>
          <a:cs typeface="+mn-cs"/>
        </a:defRPr>
      </a:lvl1pPr>
      <a:lvl2pPr marL="1219215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2pPr>
      <a:lvl3pPr marL="2032025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556" kern="1200">
          <a:solidFill>
            <a:schemeClr val="tx1"/>
          </a:solidFill>
          <a:latin typeface="+mn-lt"/>
          <a:ea typeface="+mn-ea"/>
          <a:cs typeface="+mn-cs"/>
        </a:defRPr>
      </a:lvl3pPr>
      <a:lvl4pPr marL="284483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4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47045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528326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609607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90888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281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2562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3843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5124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6405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7686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68967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0248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11" Type="http://schemas.openxmlformats.org/officeDocument/2006/relationships/chart" Target="../charts/chart10.xml"/><Relationship Id="rId5" Type="http://schemas.openxmlformats.org/officeDocument/2006/relationships/chart" Target="../charts/chart4.xml"/><Relationship Id="rId10" Type="http://schemas.openxmlformats.org/officeDocument/2006/relationships/chart" Target="../charts/chart9.xml"/><Relationship Id="rId4" Type="http://schemas.openxmlformats.org/officeDocument/2006/relationships/chart" Target="../charts/chart3.xml"/><Relationship Id="rId9" Type="http://schemas.openxmlformats.org/officeDocument/2006/relationships/chart" Target="../charts/char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7" Type="http://schemas.openxmlformats.org/officeDocument/2006/relationships/chart" Target="../charts/chart16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5.xml"/><Relationship Id="rId5" Type="http://schemas.openxmlformats.org/officeDocument/2006/relationships/chart" Target="../charts/chart14.xml"/><Relationship Id="rId4" Type="http://schemas.openxmlformats.org/officeDocument/2006/relationships/chart" Target="../charts/char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97287" y="196405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912290" y="1960902"/>
            <a:ext cx="5543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7" name="TextBox 8"/>
          <p:cNvSpPr txBox="1"/>
          <p:nvPr/>
        </p:nvSpPr>
        <p:spPr>
          <a:xfrm>
            <a:off x="3102371" y="1949199"/>
            <a:ext cx="4572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9" name="TextBox 14"/>
          <p:cNvSpPr txBox="1"/>
          <p:nvPr/>
        </p:nvSpPr>
        <p:spPr>
          <a:xfrm rot="16200000">
            <a:off x="-323151" y="2823638"/>
            <a:ext cx="15457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Blood Glucose(mg/dl)</a:t>
            </a:r>
          </a:p>
        </p:txBody>
      </p:sp>
      <p:sp>
        <p:nvSpPr>
          <p:cNvPr id="10" name="TextBox 16"/>
          <p:cNvSpPr txBox="1"/>
          <p:nvPr/>
        </p:nvSpPr>
        <p:spPr>
          <a:xfrm rot="16200000">
            <a:off x="2369526" y="2830770"/>
            <a:ext cx="1447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Blood Glucose(mg/dl)</a:t>
            </a:r>
          </a:p>
        </p:txBody>
      </p:sp>
      <p:sp>
        <p:nvSpPr>
          <p:cNvPr id="11" name="TextBox 17"/>
          <p:cNvSpPr txBox="1"/>
          <p:nvPr/>
        </p:nvSpPr>
        <p:spPr>
          <a:xfrm>
            <a:off x="3084255" y="355082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Min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sp>
        <p:nvSpPr>
          <p:cNvPr id="13" name="TextBox 1"/>
          <p:cNvSpPr txBox="1"/>
          <p:nvPr/>
        </p:nvSpPr>
        <p:spPr>
          <a:xfrm>
            <a:off x="3627723" y="3202541"/>
            <a:ext cx="704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Glucose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23"/>
          <p:cNvSpPr txBox="1"/>
          <p:nvPr/>
        </p:nvSpPr>
        <p:spPr>
          <a:xfrm rot="16200000">
            <a:off x="1161469" y="2805684"/>
            <a:ext cx="1447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Plasma Insulin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ng/ml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9" name="矩形 38"/>
          <p:cNvSpPr/>
          <p:nvPr/>
        </p:nvSpPr>
        <p:spPr>
          <a:xfrm>
            <a:off x="809497" y="1989385"/>
            <a:ext cx="1066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ob/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ob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21"/>
          <p:cNvSpPr txBox="1">
            <a:spLocks noChangeArrowheads="1"/>
          </p:cNvSpPr>
          <p:nvPr/>
        </p:nvSpPr>
        <p:spPr bwMode="auto">
          <a:xfrm>
            <a:off x="482031" y="3800747"/>
            <a:ext cx="415925" cy="37379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5857" tIns="47928" rIns="95857" bIns="47928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32"/>
          <p:cNvSpPr txBox="1">
            <a:spLocks noChangeArrowheads="1"/>
          </p:cNvSpPr>
          <p:nvPr/>
        </p:nvSpPr>
        <p:spPr bwMode="auto">
          <a:xfrm>
            <a:off x="522872" y="5462304"/>
            <a:ext cx="454025" cy="2308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Min:</a:t>
            </a:r>
          </a:p>
        </p:txBody>
      </p:sp>
      <p:sp>
        <p:nvSpPr>
          <p:cNvPr id="44" name="矩形 13"/>
          <p:cNvSpPr>
            <a:spLocks noChangeArrowheads="1"/>
          </p:cNvSpPr>
          <p:nvPr/>
        </p:nvSpPr>
        <p:spPr bwMode="auto">
          <a:xfrm rot="-5400000">
            <a:off x="-448779" y="4699071"/>
            <a:ext cx="1757362" cy="2506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5857" tIns="47928" rIns="95857" bIns="47928">
            <a:spAutoFit/>
          </a:bodyPr>
          <a:lstStyle/>
          <a:p>
            <a:pPr algn="ctr"/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Blood Glucose (mg/dl)</a:t>
            </a:r>
          </a:p>
        </p:txBody>
      </p:sp>
      <p:sp>
        <p:nvSpPr>
          <p:cNvPr id="45" name="TextBox 1"/>
          <p:cNvSpPr txBox="1"/>
          <p:nvPr/>
        </p:nvSpPr>
        <p:spPr>
          <a:xfrm>
            <a:off x="856283" y="5082483"/>
            <a:ext cx="7048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/>
              <a:t>Insulin</a:t>
            </a:r>
            <a:endParaRPr lang="zh-CN" altLang="en-US" sz="1000" dirty="0"/>
          </a:p>
        </p:txBody>
      </p:sp>
      <p:sp>
        <p:nvSpPr>
          <p:cNvPr id="46" name="椭圆 45"/>
          <p:cNvSpPr/>
          <p:nvPr/>
        </p:nvSpPr>
        <p:spPr>
          <a:xfrm>
            <a:off x="3185152" y="6168835"/>
            <a:ext cx="76200" cy="76200"/>
          </a:xfrm>
          <a:prstGeom prst="ellipse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椭圆 46"/>
          <p:cNvSpPr/>
          <p:nvPr/>
        </p:nvSpPr>
        <p:spPr>
          <a:xfrm>
            <a:off x="3185152" y="6335711"/>
            <a:ext cx="76200" cy="76200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5"/>
          <p:cNvSpPr txBox="1"/>
          <p:nvPr/>
        </p:nvSpPr>
        <p:spPr>
          <a:xfrm>
            <a:off x="3221347" y="6089639"/>
            <a:ext cx="5730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49" name="TextBox 46"/>
          <p:cNvSpPr txBox="1"/>
          <p:nvPr/>
        </p:nvSpPr>
        <p:spPr>
          <a:xfrm>
            <a:off x="3221347" y="6260312"/>
            <a:ext cx="457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BBR</a:t>
            </a:r>
          </a:p>
        </p:txBody>
      </p:sp>
      <p:sp>
        <p:nvSpPr>
          <p:cNvPr id="59" name="文本框 58">
            <a:extLst>
              <a:ext uri="{FF2B5EF4-FFF2-40B4-BE49-F238E27FC236}">
                <a16:creationId xmlns:a16="http://schemas.microsoft.com/office/drawing/2014/main" id="{3899E108-A134-458E-9A78-EDAF32A7DE64}"/>
              </a:ext>
            </a:extLst>
          </p:cNvPr>
          <p:cNvSpPr txBox="1"/>
          <p:nvPr/>
        </p:nvSpPr>
        <p:spPr>
          <a:xfrm>
            <a:off x="409041" y="1583170"/>
            <a:ext cx="2776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Supplementary Figure1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16">
            <a:extLst>
              <a:ext uri="{FF2B5EF4-FFF2-40B4-BE49-F238E27FC236}">
                <a16:creationId xmlns:a16="http://schemas.microsoft.com/office/drawing/2014/main" id="{D0B2DA68-E27B-495E-AD29-B1821D7DD659}"/>
              </a:ext>
            </a:extLst>
          </p:cNvPr>
          <p:cNvSpPr txBox="1"/>
          <p:nvPr/>
        </p:nvSpPr>
        <p:spPr>
          <a:xfrm rot="16200000">
            <a:off x="4022918" y="2826921"/>
            <a:ext cx="1447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AUC(mg/dl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×min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EAA984A9-B394-4222-B31A-C15A5E5B6243}"/>
              </a:ext>
            </a:extLst>
          </p:cNvPr>
          <p:cNvSpPr txBox="1"/>
          <p:nvPr/>
        </p:nvSpPr>
        <p:spPr>
          <a:xfrm>
            <a:off x="4929776" y="2076348"/>
            <a:ext cx="7183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altLang="zh-CN" sz="1050" baseline="30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zh-CN" altLang="en-US" sz="105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DF813A3C-B820-4F7E-8887-D60DC57F263E}"/>
              </a:ext>
            </a:extLst>
          </p:cNvPr>
          <p:cNvSpPr txBox="1"/>
          <p:nvPr/>
        </p:nvSpPr>
        <p:spPr>
          <a:xfrm>
            <a:off x="5366013" y="2617995"/>
            <a:ext cx="3591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/>
              <a:t>*</a:t>
            </a:r>
            <a:endParaRPr lang="zh-CN" altLang="en-US" sz="1000" dirty="0"/>
          </a:p>
        </p:txBody>
      </p:sp>
      <p:sp>
        <p:nvSpPr>
          <p:cNvPr id="67" name="TextBox 16">
            <a:extLst>
              <a:ext uri="{FF2B5EF4-FFF2-40B4-BE49-F238E27FC236}">
                <a16:creationId xmlns:a16="http://schemas.microsoft.com/office/drawing/2014/main" id="{727077F1-2FDF-4BDA-B500-4CBE0741A59B}"/>
              </a:ext>
            </a:extLst>
          </p:cNvPr>
          <p:cNvSpPr txBox="1"/>
          <p:nvPr/>
        </p:nvSpPr>
        <p:spPr>
          <a:xfrm rot="16200000">
            <a:off x="1421423" y="4711844"/>
            <a:ext cx="1447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AUC(mg/dl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×min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68" name="文本框 67">
            <a:extLst>
              <a:ext uri="{FF2B5EF4-FFF2-40B4-BE49-F238E27FC236}">
                <a16:creationId xmlns:a16="http://schemas.microsoft.com/office/drawing/2014/main" id="{86A0BEAD-D2CD-4ACB-8D42-3BE6170AEA0A}"/>
              </a:ext>
            </a:extLst>
          </p:cNvPr>
          <p:cNvSpPr txBox="1"/>
          <p:nvPr/>
        </p:nvSpPr>
        <p:spPr>
          <a:xfrm>
            <a:off x="2419704" y="4180026"/>
            <a:ext cx="51913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altLang="zh-CN" sz="1050" baseline="30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zh-CN" altLang="en-US" sz="105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文本框 80">
            <a:extLst>
              <a:ext uri="{FF2B5EF4-FFF2-40B4-BE49-F238E27FC236}">
                <a16:creationId xmlns:a16="http://schemas.microsoft.com/office/drawing/2014/main" id="{D11E4E95-F21C-4860-971E-62295547E0F3}"/>
              </a:ext>
            </a:extLst>
          </p:cNvPr>
          <p:cNvSpPr txBox="1"/>
          <p:nvPr/>
        </p:nvSpPr>
        <p:spPr>
          <a:xfrm>
            <a:off x="2826619" y="4611880"/>
            <a:ext cx="2462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/>
              <a:t>*</a:t>
            </a:r>
            <a:endParaRPr lang="zh-CN" altLang="en-US" sz="1000" dirty="0"/>
          </a:p>
        </p:txBody>
      </p:sp>
      <p:graphicFrame>
        <p:nvGraphicFramePr>
          <p:cNvPr id="79" name="图表 78">
            <a:extLst>
              <a:ext uri="{FF2B5EF4-FFF2-40B4-BE49-F238E27FC236}">
                <a16:creationId xmlns:a16="http://schemas.microsoft.com/office/drawing/2014/main" id="{4874A31D-412C-4F90-9AC8-1EBB8D8755D2}"/>
              </a:ext>
            </a:extLst>
          </p:cNvPr>
          <p:cNvGraphicFramePr>
            <a:graphicFrameLocks/>
          </p:cNvGraphicFramePr>
          <p:nvPr/>
        </p:nvGraphicFramePr>
        <p:xfrm>
          <a:off x="545557" y="1974343"/>
          <a:ext cx="1492678" cy="18919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2" name="图表 81">
            <a:extLst>
              <a:ext uri="{FF2B5EF4-FFF2-40B4-BE49-F238E27FC236}">
                <a16:creationId xmlns:a16="http://schemas.microsoft.com/office/drawing/2014/main" id="{00000000-0008-0000-0800-000005000000}"/>
              </a:ext>
            </a:extLst>
          </p:cNvPr>
          <p:cNvGraphicFramePr>
            <a:graphicFrameLocks/>
          </p:cNvGraphicFramePr>
          <p:nvPr/>
        </p:nvGraphicFramePr>
        <p:xfrm>
          <a:off x="1944426" y="2140628"/>
          <a:ext cx="927879" cy="14888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5" name="Chart 1">
            <a:extLst>
              <a:ext uri="{FF2B5EF4-FFF2-40B4-BE49-F238E27FC236}">
                <a16:creationId xmlns:a16="http://schemas.microsoft.com/office/drawing/2014/main" id="{00000000-0008-0000-0400-000004000000}"/>
              </a:ext>
            </a:extLst>
          </p:cNvPr>
          <p:cNvGraphicFramePr>
            <a:graphicFrameLocks/>
          </p:cNvGraphicFramePr>
          <p:nvPr/>
        </p:nvGraphicFramePr>
        <p:xfrm>
          <a:off x="3186374" y="2363637"/>
          <a:ext cx="1397610" cy="14209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6" name="图表 85">
            <a:extLst>
              <a:ext uri="{FF2B5EF4-FFF2-40B4-BE49-F238E27FC236}">
                <a16:creationId xmlns:a16="http://schemas.microsoft.com/office/drawing/2014/main" id="{00000000-0008-0000-0400-000005000000}"/>
              </a:ext>
            </a:extLst>
          </p:cNvPr>
          <p:cNvGraphicFramePr>
            <a:graphicFrameLocks/>
          </p:cNvGraphicFramePr>
          <p:nvPr/>
        </p:nvGraphicFramePr>
        <p:xfrm>
          <a:off x="4746057" y="1992746"/>
          <a:ext cx="1044435" cy="1627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7" name="Chart 1">
            <a:extLst>
              <a:ext uri="{FF2B5EF4-FFF2-40B4-BE49-F238E27FC236}">
                <a16:creationId xmlns:a16="http://schemas.microsoft.com/office/drawing/2014/main" id="{00000000-0008-0000-0300-000004000000}"/>
              </a:ext>
            </a:extLst>
          </p:cNvPr>
          <p:cNvGraphicFramePr>
            <a:graphicFrameLocks/>
          </p:cNvGraphicFramePr>
          <p:nvPr/>
        </p:nvGraphicFramePr>
        <p:xfrm>
          <a:off x="406138" y="4148099"/>
          <a:ext cx="1653799" cy="1535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8" name="文本框 87">
            <a:extLst>
              <a:ext uri="{FF2B5EF4-FFF2-40B4-BE49-F238E27FC236}">
                <a16:creationId xmlns:a16="http://schemas.microsoft.com/office/drawing/2014/main" id="{F2FA740E-2D70-4F24-B5EF-0157E361C4EA}"/>
              </a:ext>
            </a:extLst>
          </p:cNvPr>
          <p:cNvSpPr txBox="1"/>
          <p:nvPr/>
        </p:nvSpPr>
        <p:spPr>
          <a:xfrm>
            <a:off x="824742" y="4638935"/>
            <a:ext cx="1958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/>
              <a:t>*</a:t>
            </a:r>
          </a:p>
        </p:txBody>
      </p:sp>
      <p:sp>
        <p:nvSpPr>
          <p:cNvPr id="101" name="文本框 100">
            <a:extLst>
              <a:ext uri="{FF2B5EF4-FFF2-40B4-BE49-F238E27FC236}">
                <a16:creationId xmlns:a16="http://schemas.microsoft.com/office/drawing/2014/main" id="{DBFC5535-72CA-4A7F-9B0B-351840C139AD}"/>
              </a:ext>
            </a:extLst>
          </p:cNvPr>
          <p:cNvSpPr txBox="1"/>
          <p:nvPr/>
        </p:nvSpPr>
        <p:spPr>
          <a:xfrm>
            <a:off x="1084315" y="4360540"/>
            <a:ext cx="2375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/>
              <a:t>*</a:t>
            </a:r>
          </a:p>
        </p:txBody>
      </p:sp>
      <p:sp>
        <p:nvSpPr>
          <p:cNvPr id="102" name="文本框 101">
            <a:extLst>
              <a:ext uri="{FF2B5EF4-FFF2-40B4-BE49-F238E27FC236}">
                <a16:creationId xmlns:a16="http://schemas.microsoft.com/office/drawing/2014/main" id="{C0412D55-FA1C-43A9-AF74-E273A074AAB8}"/>
              </a:ext>
            </a:extLst>
          </p:cNvPr>
          <p:cNvSpPr txBox="1"/>
          <p:nvPr/>
        </p:nvSpPr>
        <p:spPr>
          <a:xfrm>
            <a:off x="1807882" y="4875131"/>
            <a:ext cx="2375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/>
              <a:t>*</a:t>
            </a:r>
          </a:p>
        </p:txBody>
      </p:sp>
      <p:graphicFrame>
        <p:nvGraphicFramePr>
          <p:cNvPr id="105" name="图表 104">
            <a:extLst>
              <a:ext uri="{FF2B5EF4-FFF2-40B4-BE49-F238E27FC236}">
                <a16:creationId xmlns:a16="http://schemas.microsoft.com/office/drawing/2014/main" id="{00000000-0008-0000-0300-000005000000}"/>
              </a:ext>
            </a:extLst>
          </p:cNvPr>
          <p:cNvGraphicFramePr>
            <a:graphicFrameLocks/>
          </p:cNvGraphicFramePr>
          <p:nvPr/>
        </p:nvGraphicFramePr>
        <p:xfrm>
          <a:off x="2215813" y="4121967"/>
          <a:ext cx="996545" cy="13917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12" name="TextBox 4">
            <a:extLst>
              <a:ext uri="{FF2B5EF4-FFF2-40B4-BE49-F238E27FC236}">
                <a16:creationId xmlns:a16="http://schemas.microsoft.com/office/drawing/2014/main" id="{8F804B7E-5841-4E01-9F6C-A3A8DBAEFB27}"/>
              </a:ext>
            </a:extLst>
          </p:cNvPr>
          <p:cNvSpPr txBox="1"/>
          <p:nvPr/>
        </p:nvSpPr>
        <p:spPr>
          <a:xfrm>
            <a:off x="3392884" y="3752634"/>
            <a:ext cx="333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114" name="TextBox 21">
            <a:extLst>
              <a:ext uri="{FF2B5EF4-FFF2-40B4-BE49-F238E27FC236}">
                <a16:creationId xmlns:a16="http://schemas.microsoft.com/office/drawing/2014/main" id="{E81CC4CA-1E9F-434D-B864-70E788A05A99}"/>
              </a:ext>
            </a:extLst>
          </p:cNvPr>
          <p:cNvSpPr txBox="1"/>
          <p:nvPr/>
        </p:nvSpPr>
        <p:spPr>
          <a:xfrm rot="16200000">
            <a:off x="2611771" y="4707723"/>
            <a:ext cx="1447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Blood Glucose(mg/dl)</a:t>
            </a:r>
          </a:p>
        </p:txBody>
      </p:sp>
      <p:sp>
        <p:nvSpPr>
          <p:cNvPr id="115" name="TextBox 1">
            <a:extLst>
              <a:ext uri="{FF2B5EF4-FFF2-40B4-BE49-F238E27FC236}">
                <a16:creationId xmlns:a16="http://schemas.microsoft.com/office/drawing/2014/main" id="{7225ECA7-1C6A-4B4E-BB62-5949548DFDAB}"/>
              </a:ext>
            </a:extLst>
          </p:cNvPr>
          <p:cNvSpPr txBox="1"/>
          <p:nvPr/>
        </p:nvSpPr>
        <p:spPr>
          <a:xfrm>
            <a:off x="3889587" y="5130758"/>
            <a:ext cx="685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Lactate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TextBox 22">
            <a:extLst>
              <a:ext uri="{FF2B5EF4-FFF2-40B4-BE49-F238E27FC236}">
                <a16:creationId xmlns:a16="http://schemas.microsoft.com/office/drawing/2014/main" id="{A6981E0B-E51C-4E05-9487-AD16DBEAB0FD}"/>
              </a:ext>
            </a:extLst>
          </p:cNvPr>
          <p:cNvSpPr txBox="1"/>
          <p:nvPr/>
        </p:nvSpPr>
        <p:spPr>
          <a:xfrm>
            <a:off x="3348050" y="5479516"/>
            <a:ext cx="60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Min:</a:t>
            </a:r>
          </a:p>
        </p:txBody>
      </p:sp>
      <p:sp>
        <p:nvSpPr>
          <p:cNvPr id="122" name="TextBox 16">
            <a:extLst>
              <a:ext uri="{FF2B5EF4-FFF2-40B4-BE49-F238E27FC236}">
                <a16:creationId xmlns:a16="http://schemas.microsoft.com/office/drawing/2014/main" id="{7D3C8333-1075-459B-A319-C5BBBC5B002B}"/>
              </a:ext>
            </a:extLst>
          </p:cNvPr>
          <p:cNvSpPr txBox="1"/>
          <p:nvPr/>
        </p:nvSpPr>
        <p:spPr>
          <a:xfrm rot="16200000">
            <a:off x="4374927" y="4734052"/>
            <a:ext cx="1447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AUC(mg/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dl</a:t>
            </a:r>
            <a:r>
              <a:rPr lang="en-US" altLang="zh-CN" sz="1000" dirty="0" err="1">
                <a:latin typeface="Arial" panose="020B0604020202020204" pitchFamily="34" charset="0"/>
                <a:cs typeface="Arial" panose="020B0604020202020204" pitchFamily="34" charset="0"/>
              </a:rPr>
              <a:t>×min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23" name="文本框 122">
            <a:extLst>
              <a:ext uri="{FF2B5EF4-FFF2-40B4-BE49-F238E27FC236}">
                <a16:creationId xmlns:a16="http://schemas.microsoft.com/office/drawing/2014/main" id="{79AD7A42-4C55-4988-A40D-07BA986ECBEE}"/>
              </a:ext>
            </a:extLst>
          </p:cNvPr>
          <p:cNvSpPr txBox="1"/>
          <p:nvPr/>
        </p:nvSpPr>
        <p:spPr>
          <a:xfrm>
            <a:off x="2343998" y="6067732"/>
            <a:ext cx="7183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altLang="zh-CN" sz="1050" baseline="30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zh-CN" altLang="en-US" sz="105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4" name="Chart 1">
            <a:extLst>
              <a:ext uri="{FF2B5EF4-FFF2-40B4-BE49-F238E27FC236}">
                <a16:creationId xmlns:a16="http://schemas.microsoft.com/office/drawing/2014/main" id="{4CEA99BF-1124-41F6-9547-7525C49A20EE}"/>
              </a:ext>
            </a:extLst>
          </p:cNvPr>
          <p:cNvGraphicFramePr>
            <a:graphicFrameLocks/>
          </p:cNvGraphicFramePr>
          <p:nvPr/>
        </p:nvGraphicFramePr>
        <p:xfrm>
          <a:off x="3425722" y="4102167"/>
          <a:ext cx="1511708" cy="15811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25" name="文本框 124">
            <a:extLst>
              <a:ext uri="{FF2B5EF4-FFF2-40B4-BE49-F238E27FC236}">
                <a16:creationId xmlns:a16="http://schemas.microsoft.com/office/drawing/2014/main" id="{B23C8F8C-2EAC-4310-878D-3B0266746A86}"/>
              </a:ext>
            </a:extLst>
          </p:cNvPr>
          <p:cNvSpPr txBox="1"/>
          <p:nvPr/>
        </p:nvSpPr>
        <p:spPr>
          <a:xfrm>
            <a:off x="3969614" y="4428780"/>
            <a:ext cx="2375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*</a:t>
            </a:r>
            <a:endParaRPr lang="zh-CN" altLang="en-US" sz="1000" dirty="0"/>
          </a:p>
        </p:txBody>
      </p:sp>
      <p:graphicFrame>
        <p:nvGraphicFramePr>
          <p:cNvPr id="126" name="图表 125">
            <a:extLst>
              <a:ext uri="{FF2B5EF4-FFF2-40B4-BE49-F238E27FC236}">
                <a16:creationId xmlns:a16="http://schemas.microsoft.com/office/drawing/2014/main" id="{A6E1D586-2750-4285-9211-7F821D57EE78}"/>
              </a:ext>
            </a:extLst>
          </p:cNvPr>
          <p:cNvGraphicFramePr>
            <a:graphicFrameLocks/>
          </p:cNvGraphicFramePr>
          <p:nvPr/>
        </p:nvGraphicFramePr>
        <p:xfrm>
          <a:off x="5117404" y="4025114"/>
          <a:ext cx="1066800" cy="15053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27" name="Chart 1">
            <a:extLst>
              <a:ext uri="{FF2B5EF4-FFF2-40B4-BE49-F238E27FC236}">
                <a16:creationId xmlns:a16="http://schemas.microsoft.com/office/drawing/2014/main" id="{00000000-0008-0000-0200-000004000000}"/>
              </a:ext>
            </a:extLst>
          </p:cNvPr>
          <p:cNvGraphicFramePr>
            <a:graphicFrameLocks/>
          </p:cNvGraphicFramePr>
          <p:nvPr/>
        </p:nvGraphicFramePr>
        <p:xfrm>
          <a:off x="549383" y="6096001"/>
          <a:ext cx="1472829" cy="15902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128" name="TextBox 4">
            <a:extLst>
              <a:ext uri="{FF2B5EF4-FFF2-40B4-BE49-F238E27FC236}">
                <a16:creationId xmlns:a16="http://schemas.microsoft.com/office/drawing/2014/main" id="{CF9684A7-3070-4949-8C52-1D31713B5F30}"/>
              </a:ext>
            </a:extLst>
          </p:cNvPr>
          <p:cNvSpPr txBox="1"/>
          <p:nvPr/>
        </p:nvSpPr>
        <p:spPr>
          <a:xfrm>
            <a:off x="545558" y="5748443"/>
            <a:ext cx="333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129" name="矩形 13">
            <a:extLst>
              <a:ext uri="{FF2B5EF4-FFF2-40B4-BE49-F238E27FC236}">
                <a16:creationId xmlns:a16="http://schemas.microsoft.com/office/drawing/2014/main" id="{8941CA8C-E774-41C2-B67B-D0D1543C074E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-426501" y="6662128"/>
            <a:ext cx="1757362" cy="2506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5857" tIns="47928" rIns="95857" bIns="47928">
            <a:spAutoFit/>
          </a:bodyPr>
          <a:lstStyle/>
          <a:p>
            <a:pPr algn="ctr"/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Blood Glucose (mg/dl)</a:t>
            </a:r>
          </a:p>
        </p:txBody>
      </p:sp>
      <p:sp>
        <p:nvSpPr>
          <p:cNvPr id="130" name="文本框 129">
            <a:extLst>
              <a:ext uri="{FF2B5EF4-FFF2-40B4-BE49-F238E27FC236}">
                <a16:creationId xmlns:a16="http://schemas.microsoft.com/office/drawing/2014/main" id="{DA40F968-7229-422D-B73E-82A470FA758B}"/>
              </a:ext>
            </a:extLst>
          </p:cNvPr>
          <p:cNvSpPr txBox="1"/>
          <p:nvPr/>
        </p:nvSpPr>
        <p:spPr>
          <a:xfrm>
            <a:off x="852503" y="6723542"/>
            <a:ext cx="2375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/>
              <a:t>*</a:t>
            </a:r>
          </a:p>
        </p:txBody>
      </p:sp>
      <p:sp>
        <p:nvSpPr>
          <p:cNvPr id="131" name="文本框 130">
            <a:extLst>
              <a:ext uri="{FF2B5EF4-FFF2-40B4-BE49-F238E27FC236}">
                <a16:creationId xmlns:a16="http://schemas.microsoft.com/office/drawing/2014/main" id="{2AAFEA80-F81E-4736-A084-F7463E907DBB}"/>
              </a:ext>
            </a:extLst>
          </p:cNvPr>
          <p:cNvSpPr txBox="1"/>
          <p:nvPr/>
        </p:nvSpPr>
        <p:spPr>
          <a:xfrm>
            <a:off x="1020548" y="6385525"/>
            <a:ext cx="2375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/>
              <a:t>*</a:t>
            </a:r>
          </a:p>
        </p:txBody>
      </p:sp>
      <p:sp>
        <p:nvSpPr>
          <p:cNvPr id="132" name="文本框 131">
            <a:extLst>
              <a:ext uri="{FF2B5EF4-FFF2-40B4-BE49-F238E27FC236}">
                <a16:creationId xmlns:a16="http://schemas.microsoft.com/office/drawing/2014/main" id="{AB52DADC-423C-44AF-BA6C-0363B6A76659}"/>
              </a:ext>
            </a:extLst>
          </p:cNvPr>
          <p:cNvSpPr txBox="1"/>
          <p:nvPr/>
        </p:nvSpPr>
        <p:spPr>
          <a:xfrm>
            <a:off x="1773425" y="6760732"/>
            <a:ext cx="2375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/>
              <a:t>*</a:t>
            </a:r>
          </a:p>
        </p:txBody>
      </p:sp>
      <p:graphicFrame>
        <p:nvGraphicFramePr>
          <p:cNvPr id="133" name="图表 132">
            <a:extLst>
              <a:ext uri="{FF2B5EF4-FFF2-40B4-BE49-F238E27FC236}">
                <a16:creationId xmlns:a16="http://schemas.microsoft.com/office/drawing/2014/main" id="{00000000-0008-0000-0200-000005000000}"/>
              </a:ext>
            </a:extLst>
          </p:cNvPr>
          <p:cNvGraphicFramePr>
            <a:graphicFrameLocks/>
          </p:cNvGraphicFramePr>
          <p:nvPr/>
        </p:nvGraphicFramePr>
        <p:xfrm>
          <a:off x="2125773" y="6000464"/>
          <a:ext cx="1110101" cy="1520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134" name="TextBox 16">
            <a:extLst>
              <a:ext uri="{FF2B5EF4-FFF2-40B4-BE49-F238E27FC236}">
                <a16:creationId xmlns:a16="http://schemas.microsoft.com/office/drawing/2014/main" id="{718F776A-C6C0-481D-A16C-A7CDF7FBD3F9}"/>
              </a:ext>
            </a:extLst>
          </p:cNvPr>
          <p:cNvSpPr txBox="1"/>
          <p:nvPr/>
        </p:nvSpPr>
        <p:spPr>
          <a:xfrm rot="16200000">
            <a:off x="1465566" y="6791988"/>
            <a:ext cx="1447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AUC(mg/dl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×min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35" name="文本框 134">
            <a:extLst>
              <a:ext uri="{FF2B5EF4-FFF2-40B4-BE49-F238E27FC236}">
                <a16:creationId xmlns:a16="http://schemas.microsoft.com/office/drawing/2014/main" id="{CD76B109-808E-4270-8147-EA2AB0CD33ED}"/>
              </a:ext>
            </a:extLst>
          </p:cNvPr>
          <p:cNvSpPr txBox="1"/>
          <p:nvPr/>
        </p:nvSpPr>
        <p:spPr>
          <a:xfrm>
            <a:off x="5345252" y="4115461"/>
            <a:ext cx="7183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altLang="zh-CN" sz="1050" baseline="30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zh-CN" altLang="en-US" sz="105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TextBox 46">
            <a:extLst>
              <a:ext uri="{FF2B5EF4-FFF2-40B4-BE49-F238E27FC236}">
                <a16:creationId xmlns:a16="http://schemas.microsoft.com/office/drawing/2014/main" id="{95FBD6A6-8C2D-464D-AE4B-A18E8B868151}"/>
              </a:ext>
            </a:extLst>
          </p:cNvPr>
          <p:cNvSpPr txBox="1"/>
          <p:nvPr/>
        </p:nvSpPr>
        <p:spPr>
          <a:xfrm>
            <a:off x="999997" y="7097159"/>
            <a:ext cx="685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Glucagon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7">
            <a:extLst>
              <a:ext uri="{FF2B5EF4-FFF2-40B4-BE49-F238E27FC236}">
                <a16:creationId xmlns:a16="http://schemas.microsoft.com/office/drawing/2014/main" id="{BED995A6-F271-45FE-A190-2E43A2193B07}"/>
              </a:ext>
            </a:extLst>
          </p:cNvPr>
          <p:cNvSpPr txBox="1"/>
          <p:nvPr/>
        </p:nvSpPr>
        <p:spPr>
          <a:xfrm rot="16200000">
            <a:off x="-113919" y="2938690"/>
            <a:ext cx="15657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Blood Glucose(mg/dl)</a:t>
            </a:r>
          </a:p>
        </p:txBody>
      </p:sp>
      <p:sp>
        <p:nvSpPr>
          <p:cNvPr id="5" name="TextBox 38">
            <a:extLst>
              <a:ext uri="{FF2B5EF4-FFF2-40B4-BE49-F238E27FC236}">
                <a16:creationId xmlns:a16="http://schemas.microsoft.com/office/drawing/2014/main" id="{10EF73AB-2463-4B77-AE91-5713B0681530}"/>
              </a:ext>
            </a:extLst>
          </p:cNvPr>
          <p:cNvSpPr txBox="1"/>
          <p:nvPr/>
        </p:nvSpPr>
        <p:spPr>
          <a:xfrm>
            <a:off x="1256534" y="3842651"/>
            <a:ext cx="9048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Fast</a:t>
            </a:r>
            <a:r>
              <a:rPr lang="zh-CN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hours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738F74CF-D279-451A-9E04-50B35799BD8A}"/>
              </a:ext>
            </a:extLst>
          </p:cNvPr>
          <p:cNvSpPr/>
          <p:nvPr/>
        </p:nvSpPr>
        <p:spPr>
          <a:xfrm>
            <a:off x="1086186" y="2089071"/>
            <a:ext cx="1066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STZ,WT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0DB24202-1384-4E80-931A-3441188B6B65}"/>
              </a:ext>
            </a:extLst>
          </p:cNvPr>
          <p:cNvSpPr txBox="1"/>
          <p:nvPr/>
        </p:nvSpPr>
        <p:spPr>
          <a:xfrm>
            <a:off x="1656406" y="2748183"/>
            <a:ext cx="2675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/>
              <a:t>*</a:t>
            </a:r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94D861F1-C2E6-4196-9FFB-BC15E2D986F8}"/>
              </a:ext>
            </a:extLst>
          </p:cNvPr>
          <p:cNvSpPr txBox="1"/>
          <p:nvPr/>
        </p:nvSpPr>
        <p:spPr>
          <a:xfrm rot="16200000">
            <a:off x="2026083" y="3005485"/>
            <a:ext cx="1447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AUC(mg/dl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×min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ED6FC02C-D6F8-4F91-9590-C54C60D9BBEB}"/>
              </a:ext>
            </a:extLst>
          </p:cNvPr>
          <p:cNvSpPr txBox="1"/>
          <p:nvPr/>
        </p:nvSpPr>
        <p:spPr>
          <a:xfrm>
            <a:off x="3077718" y="2223625"/>
            <a:ext cx="7183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altLang="zh-CN" sz="1050" baseline="30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zh-CN" altLang="en-US" sz="105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26">
            <a:extLst>
              <a:ext uri="{FF2B5EF4-FFF2-40B4-BE49-F238E27FC236}">
                <a16:creationId xmlns:a16="http://schemas.microsoft.com/office/drawing/2014/main" id="{9866CDBE-42D3-4456-AB6E-907A36DAC54F}"/>
              </a:ext>
            </a:extLst>
          </p:cNvPr>
          <p:cNvSpPr txBox="1"/>
          <p:nvPr/>
        </p:nvSpPr>
        <p:spPr>
          <a:xfrm>
            <a:off x="773997" y="5948080"/>
            <a:ext cx="4572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45" name="TextBox 34">
            <a:extLst>
              <a:ext uri="{FF2B5EF4-FFF2-40B4-BE49-F238E27FC236}">
                <a16:creationId xmlns:a16="http://schemas.microsoft.com/office/drawing/2014/main" id="{8F2651B2-74E2-405D-927E-EB7A25F7AB0F}"/>
              </a:ext>
            </a:extLst>
          </p:cNvPr>
          <p:cNvSpPr txBox="1"/>
          <p:nvPr/>
        </p:nvSpPr>
        <p:spPr>
          <a:xfrm rot="16200000">
            <a:off x="-105493" y="6699581"/>
            <a:ext cx="15657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Blood Glucose(mg/dl)</a:t>
            </a:r>
          </a:p>
        </p:txBody>
      </p:sp>
      <p:sp>
        <p:nvSpPr>
          <p:cNvPr id="46" name="TextBox 35">
            <a:extLst>
              <a:ext uri="{FF2B5EF4-FFF2-40B4-BE49-F238E27FC236}">
                <a16:creationId xmlns:a16="http://schemas.microsoft.com/office/drawing/2014/main" id="{FA123463-858D-4265-A19B-4B6DA9DA3C1E}"/>
              </a:ext>
            </a:extLst>
          </p:cNvPr>
          <p:cNvSpPr txBox="1"/>
          <p:nvPr/>
        </p:nvSpPr>
        <p:spPr>
          <a:xfrm>
            <a:off x="668509" y="7385994"/>
            <a:ext cx="60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Min:</a:t>
            </a:r>
          </a:p>
        </p:txBody>
      </p:sp>
      <p:sp>
        <p:nvSpPr>
          <p:cNvPr id="47" name="TextBox 40">
            <a:extLst>
              <a:ext uri="{FF2B5EF4-FFF2-40B4-BE49-F238E27FC236}">
                <a16:creationId xmlns:a16="http://schemas.microsoft.com/office/drawing/2014/main" id="{E86A83E7-534F-4673-A689-37252AD01200}"/>
              </a:ext>
            </a:extLst>
          </p:cNvPr>
          <p:cNvSpPr txBox="1"/>
          <p:nvPr/>
        </p:nvSpPr>
        <p:spPr>
          <a:xfrm>
            <a:off x="1496668" y="5329632"/>
            <a:ext cx="6810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Glucose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id="{1F2DDD21-C7C0-4053-9C9F-03E3A01106DA}"/>
              </a:ext>
            </a:extLst>
          </p:cNvPr>
          <p:cNvSpPr/>
          <p:nvPr/>
        </p:nvSpPr>
        <p:spPr>
          <a:xfrm>
            <a:off x="2023161" y="5989879"/>
            <a:ext cx="76200" cy="762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27">
            <a:extLst>
              <a:ext uri="{FF2B5EF4-FFF2-40B4-BE49-F238E27FC236}">
                <a16:creationId xmlns:a16="http://schemas.microsoft.com/office/drawing/2014/main" id="{4EEF5E1E-EEEA-43BF-B44A-1EFD9CF81111}"/>
              </a:ext>
            </a:extLst>
          </p:cNvPr>
          <p:cNvSpPr txBox="1"/>
          <p:nvPr/>
        </p:nvSpPr>
        <p:spPr>
          <a:xfrm>
            <a:off x="2055817" y="5907710"/>
            <a:ext cx="60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Normal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椭圆 50">
            <a:extLst>
              <a:ext uri="{FF2B5EF4-FFF2-40B4-BE49-F238E27FC236}">
                <a16:creationId xmlns:a16="http://schemas.microsoft.com/office/drawing/2014/main" id="{FDFA3CD0-666B-4345-90CC-63D398618E91}"/>
              </a:ext>
            </a:extLst>
          </p:cNvPr>
          <p:cNvSpPr/>
          <p:nvPr/>
        </p:nvSpPr>
        <p:spPr>
          <a:xfrm>
            <a:off x="2023161" y="6172900"/>
            <a:ext cx="76200" cy="76200"/>
          </a:xfrm>
          <a:prstGeom prst="ellipse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椭圆 51">
            <a:extLst>
              <a:ext uri="{FF2B5EF4-FFF2-40B4-BE49-F238E27FC236}">
                <a16:creationId xmlns:a16="http://schemas.microsoft.com/office/drawing/2014/main" id="{FEBCC52A-9646-4374-9B7C-096FEDDB6435}"/>
              </a:ext>
            </a:extLst>
          </p:cNvPr>
          <p:cNvSpPr/>
          <p:nvPr/>
        </p:nvSpPr>
        <p:spPr>
          <a:xfrm>
            <a:off x="2023161" y="6326063"/>
            <a:ext cx="76200" cy="76200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30">
            <a:extLst>
              <a:ext uri="{FF2B5EF4-FFF2-40B4-BE49-F238E27FC236}">
                <a16:creationId xmlns:a16="http://schemas.microsoft.com/office/drawing/2014/main" id="{634358A5-0248-4E67-9D48-A2F13DCFE7DD}"/>
              </a:ext>
            </a:extLst>
          </p:cNvPr>
          <p:cNvSpPr txBox="1"/>
          <p:nvPr/>
        </p:nvSpPr>
        <p:spPr>
          <a:xfrm>
            <a:off x="2055817" y="6096836"/>
            <a:ext cx="457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STZ</a:t>
            </a:r>
          </a:p>
        </p:txBody>
      </p:sp>
      <p:sp>
        <p:nvSpPr>
          <p:cNvPr id="54" name="TextBox 31">
            <a:extLst>
              <a:ext uri="{FF2B5EF4-FFF2-40B4-BE49-F238E27FC236}">
                <a16:creationId xmlns:a16="http://schemas.microsoft.com/office/drawing/2014/main" id="{70CBF1CD-2702-4715-91F0-1DD8FEFC72EF}"/>
              </a:ext>
            </a:extLst>
          </p:cNvPr>
          <p:cNvSpPr txBox="1"/>
          <p:nvPr/>
        </p:nvSpPr>
        <p:spPr>
          <a:xfrm>
            <a:off x="2055818" y="6259456"/>
            <a:ext cx="8080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STZ+BBR</a:t>
            </a:r>
          </a:p>
        </p:txBody>
      </p:sp>
      <p:graphicFrame>
        <p:nvGraphicFramePr>
          <p:cNvPr id="55" name="图表 54">
            <a:extLst>
              <a:ext uri="{FF2B5EF4-FFF2-40B4-BE49-F238E27FC236}">
                <a16:creationId xmlns:a16="http://schemas.microsoft.com/office/drawing/2014/main" id="{F29F5EB4-1EA3-4F7D-851C-1FA29DB8170B}"/>
              </a:ext>
            </a:extLst>
          </p:cNvPr>
          <p:cNvGraphicFramePr>
            <a:graphicFrameLocks/>
          </p:cNvGraphicFramePr>
          <p:nvPr/>
        </p:nvGraphicFramePr>
        <p:xfrm>
          <a:off x="2779861" y="5770865"/>
          <a:ext cx="1140892" cy="1647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6" name="TextBox 16">
            <a:extLst>
              <a:ext uri="{FF2B5EF4-FFF2-40B4-BE49-F238E27FC236}">
                <a16:creationId xmlns:a16="http://schemas.microsoft.com/office/drawing/2014/main" id="{CE9FBE3E-00E3-40F8-A6A5-F70A9123F273}"/>
              </a:ext>
            </a:extLst>
          </p:cNvPr>
          <p:cNvSpPr txBox="1"/>
          <p:nvPr/>
        </p:nvSpPr>
        <p:spPr>
          <a:xfrm rot="16200000">
            <a:off x="2080336" y="6552965"/>
            <a:ext cx="1447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AUC(mg/dl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×min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57" name="TextBox 30">
            <a:extLst>
              <a:ext uri="{FF2B5EF4-FFF2-40B4-BE49-F238E27FC236}">
                <a16:creationId xmlns:a16="http://schemas.microsoft.com/office/drawing/2014/main" id="{097CFA3B-77AF-4199-8312-46EA93C0B683}"/>
              </a:ext>
            </a:extLst>
          </p:cNvPr>
          <p:cNvSpPr txBox="1"/>
          <p:nvPr/>
        </p:nvSpPr>
        <p:spPr>
          <a:xfrm>
            <a:off x="3822867" y="5969123"/>
            <a:ext cx="457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STZ</a:t>
            </a:r>
          </a:p>
        </p:txBody>
      </p:sp>
      <p:sp>
        <p:nvSpPr>
          <p:cNvPr id="58" name="TextBox 31">
            <a:extLst>
              <a:ext uri="{FF2B5EF4-FFF2-40B4-BE49-F238E27FC236}">
                <a16:creationId xmlns:a16="http://schemas.microsoft.com/office/drawing/2014/main" id="{8DC5A177-39DC-40B8-8D9B-D2E098909912}"/>
              </a:ext>
            </a:extLst>
          </p:cNvPr>
          <p:cNvSpPr txBox="1"/>
          <p:nvPr/>
        </p:nvSpPr>
        <p:spPr>
          <a:xfrm>
            <a:off x="3822868" y="6139907"/>
            <a:ext cx="7587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STZ+BBR</a:t>
            </a:r>
          </a:p>
        </p:txBody>
      </p:sp>
      <p:sp>
        <p:nvSpPr>
          <p:cNvPr id="59" name="矩形 58">
            <a:extLst>
              <a:ext uri="{FF2B5EF4-FFF2-40B4-BE49-F238E27FC236}">
                <a16:creationId xmlns:a16="http://schemas.microsoft.com/office/drawing/2014/main" id="{4E81E105-3269-446C-A296-E23582EF6989}"/>
              </a:ext>
            </a:extLst>
          </p:cNvPr>
          <p:cNvSpPr/>
          <p:nvPr/>
        </p:nvSpPr>
        <p:spPr>
          <a:xfrm>
            <a:off x="3773043" y="6067582"/>
            <a:ext cx="76200" cy="762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矩形 59">
            <a:extLst>
              <a:ext uri="{FF2B5EF4-FFF2-40B4-BE49-F238E27FC236}">
                <a16:creationId xmlns:a16="http://schemas.microsoft.com/office/drawing/2014/main" id="{89E869D0-A8DB-4495-BD2B-A437D175F237}"/>
              </a:ext>
            </a:extLst>
          </p:cNvPr>
          <p:cNvSpPr/>
          <p:nvPr/>
        </p:nvSpPr>
        <p:spPr>
          <a:xfrm>
            <a:off x="3770326" y="6228146"/>
            <a:ext cx="76200" cy="76200"/>
          </a:xfrm>
          <a:prstGeom prst="rect">
            <a:avLst/>
          </a:prstGeom>
          <a:solidFill>
            <a:schemeClr val="tx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文本框 60">
            <a:extLst>
              <a:ext uri="{FF2B5EF4-FFF2-40B4-BE49-F238E27FC236}">
                <a16:creationId xmlns:a16="http://schemas.microsoft.com/office/drawing/2014/main" id="{DA98661B-BFE1-4611-B899-42FC68BA5FA0}"/>
              </a:ext>
            </a:extLst>
          </p:cNvPr>
          <p:cNvSpPr txBox="1"/>
          <p:nvPr/>
        </p:nvSpPr>
        <p:spPr>
          <a:xfrm>
            <a:off x="3009049" y="4090187"/>
            <a:ext cx="7183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altLang="zh-CN" sz="1050" baseline="30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zh-CN" altLang="en-US" sz="105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id="{3B23D014-3FEA-41F3-9024-6C825A27FCBB}"/>
              </a:ext>
            </a:extLst>
          </p:cNvPr>
          <p:cNvSpPr txBox="1"/>
          <p:nvPr/>
        </p:nvSpPr>
        <p:spPr>
          <a:xfrm>
            <a:off x="3471621" y="6364164"/>
            <a:ext cx="2375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/>
              <a:t>*</a:t>
            </a:r>
          </a:p>
        </p:txBody>
      </p:sp>
      <p:graphicFrame>
        <p:nvGraphicFramePr>
          <p:cNvPr id="63" name="Chart 1">
            <a:extLst>
              <a:ext uri="{FF2B5EF4-FFF2-40B4-BE49-F238E27FC236}">
                <a16:creationId xmlns:a16="http://schemas.microsoft.com/office/drawing/2014/main" id="{C4D1338A-79AB-4902-A06D-E2296305F0BB}"/>
              </a:ext>
            </a:extLst>
          </p:cNvPr>
          <p:cNvGraphicFramePr>
            <a:graphicFrameLocks/>
          </p:cNvGraphicFramePr>
          <p:nvPr/>
        </p:nvGraphicFramePr>
        <p:xfrm>
          <a:off x="627966" y="2313282"/>
          <a:ext cx="1885328" cy="1605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4" name="TextBox 8">
            <a:extLst>
              <a:ext uri="{FF2B5EF4-FFF2-40B4-BE49-F238E27FC236}">
                <a16:creationId xmlns:a16="http://schemas.microsoft.com/office/drawing/2014/main" id="{7A6C9AED-AC64-4A3D-8084-DF40FAA2E5DA}"/>
              </a:ext>
            </a:extLst>
          </p:cNvPr>
          <p:cNvSpPr txBox="1"/>
          <p:nvPr/>
        </p:nvSpPr>
        <p:spPr>
          <a:xfrm>
            <a:off x="776658" y="2011272"/>
            <a:ext cx="4572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graphicFrame>
        <p:nvGraphicFramePr>
          <p:cNvPr id="65" name="图表 64">
            <a:extLst>
              <a:ext uri="{FF2B5EF4-FFF2-40B4-BE49-F238E27FC236}">
                <a16:creationId xmlns:a16="http://schemas.microsoft.com/office/drawing/2014/main" id="{5AE98910-6CEB-4B47-AFEB-E3EAFBBF78B7}"/>
              </a:ext>
            </a:extLst>
          </p:cNvPr>
          <p:cNvGraphicFramePr>
            <a:graphicFrameLocks/>
          </p:cNvGraphicFramePr>
          <p:nvPr/>
        </p:nvGraphicFramePr>
        <p:xfrm>
          <a:off x="2819664" y="2105899"/>
          <a:ext cx="1089976" cy="16925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7" name="文本框 66">
            <a:extLst>
              <a:ext uri="{FF2B5EF4-FFF2-40B4-BE49-F238E27FC236}">
                <a16:creationId xmlns:a16="http://schemas.microsoft.com/office/drawing/2014/main" id="{80D7B3F2-D1AA-49B4-9D00-17B246BBDF29}"/>
              </a:ext>
            </a:extLst>
          </p:cNvPr>
          <p:cNvSpPr txBox="1"/>
          <p:nvPr/>
        </p:nvSpPr>
        <p:spPr>
          <a:xfrm>
            <a:off x="2090076" y="2954079"/>
            <a:ext cx="2675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/>
              <a:t>*</a:t>
            </a:r>
          </a:p>
        </p:txBody>
      </p:sp>
      <p:sp>
        <p:nvSpPr>
          <p:cNvPr id="68" name="文本框 67">
            <a:extLst>
              <a:ext uri="{FF2B5EF4-FFF2-40B4-BE49-F238E27FC236}">
                <a16:creationId xmlns:a16="http://schemas.microsoft.com/office/drawing/2014/main" id="{E14CC725-D5F3-4643-82AC-34C55E3CFB69}"/>
              </a:ext>
            </a:extLst>
          </p:cNvPr>
          <p:cNvSpPr txBox="1"/>
          <p:nvPr/>
        </p:nvSpPr>
        <p:spPr>
          <a:xfrm>
            <a:off x="3498846" y="2569600"/>
            <a:ext cx="2675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/>
              <a:t>*</a:t>
            </a:r>
          </a:p>
        </p:txBody>
      </p:sp>
      <p:graphicFrame>
        <p:nvGraphicFramePr>
          <p:cNvPr id="70" name="Chart 1">
            <a:extLst>
              <a:ext uri="{FF2B5EF4-FFF2-40B4-BE49-F238E27FC236}">
                <a16:creationId xmlns:a16="http://schemas.microsoft.com/office/drawing/2014/main" id="{8CF25920-25F6-4420-B336-46843301E97F}"/>
              </a:ext>
            </a:extLst>
          </p:cNvPr>
          <p:cNvGraphicFramePr>
            <a:graphicFrameLocks/>
          </p:cNvGraphicFramePr>
          <p:nvPr/>
        </p:nvGraphicFramePr>
        <p:xfrm>
          <a:off x="795013" y="4202543"/>
          <a:ext cx="1805556" cy="1622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1" name="TextBox 34">
            <a:extLst>
              <a:ext uri="{FF2B5EF4-FFF2-40B4-BE49-F238E27FC236}">
                <a16:creationId xmlns:a16="http://schemas.microsoft.com/office/drawing/2014/main" id="{F11310C8-2EB5-44C1-9100-233D99DB0697}"/>
              </a:ext>
            </a:extLst>
          </p:cNvPr>
          <p:cNvSpPr txBox="1"/>
          <p:nvPr/>
        </p:nvSpPr>
        <p:spPr>
          <a:xfrm rot="16200000">
            <a:off x="-110960" y="4803258"/>
            <a:ext cx="15657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Blood Glucose(mg/dl)</a:t>
            </a:r>
          </a:p>
        </p:txBody>
      </p:sp>
      <p:sp>
        <p:nvSpPr>
          <p:cNvPr id="72" name="TextBox 35">
            <a:extLst>
              <a:ext uri="{FF2B5EF4-FFF2-40B4-BE49-F238E27FC236}">
                <a16:creationId xmlns:a16="http://schemas.microsoft.com/office/drawing/2014/main" id="{612CF338-8BB4-45A6-A26A-794CD8516D89}"/>
              </a:ext>
            </a:extLst>
          </p:cNvPr>
          <p:cNvSpPr txBox="1"/>
          <p:nvPr/>
        </p:nvSpPr>
        <p:spPr>
          <a:xfrm>
            <a:off x="690408" y="5592228"/>
            <a:ext cx="60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Min:</a:t>
            </a:r>
          </a:p>
        </p:txBody>
      </p:sp>
      <p:sp>
        <p:nvSpPr>
          <p:cNvPr id="73" name="TextBox 8">
            <a:extLst>
              <a:ext uri="{FF2B5EF4-FFF2-40B4-BE49-F238E27FC236}">
                <a16:creationId xmlns:a16="http://schemas.microsoft.com/office/drawing/2014/main" id="{2989E752-30BC-4E61-9730-34209C544B51}"/>
              </a:ext>
            </a:extLst>
          </p:cNvPr>
          <p:cNvSpPr txBox="1"/>
          <p:nvPr/>
        </p:nvSpPr>
        <p:spPr>
          <a:xfrm>
            <a:off x="776658" y="3842651"/>
            <a:ext cx="4572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75" name="文本框 74">
            <a:extLst>
              <a:ext uri="{FF2B5EF4-FFF2-40B4-BE49-F238E27FC236}">
                <a16:creationId xmlns:a16="http://schemas.microsoft.com/office/drawing/2014/main" id="{26E12853-A65B-42D4-9B11-7D830CBDDCDE}"/>
              </a:ext>
            </a:extLst>
          </p:cNvPr>
          <p:cNvSpPr txBox="1"/>
          <p:nvPr/>
        </p:nvSpPr>
        <p:spPr>
          <a:xfrm>
            <a:off x="2022922" y="6596324"/>
            <a:ext cx="2675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/>
              <a:t>*</a:t>
            </a:r>
          </a:p>
        </p:txBody>
      </p:sp>
      <p:sp>
        <p:nvSpPr>
          <p:cNvPr id="76" name="文本框 75">
            <a:extLst>
              <a:ext uri="{FF2B5EF4-FFF2-40B4-BE49-F238E27FC236}">
                <a16:creationId xmlns:a16="http://schemas.microsoft.com/office/drawing/2014/main" id="{0C0A8D60-4AAE-419D-BE79-42910B4255FD}"/>
              </a:ext>
            </a:extLst>
          </p:cNvPr>
          <p:cNvSpPr txBox="1"/>
          <p:nvPr/>
        </p:nvSpPr>
        <p:spPr>
          <a:xfrm>
            <a:off x="1122767" y="4870286"/>
            <a:ext cx="2675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/>
              <a:t>*</a:t>
            </a:r>
          </a:p>
        </p:txBody>
      </p:sp>
      <p:graphicFrame>
        <p:nvGraphicFramePr>
          <p:cNvPr id="77" name="图表 76">
            <a:extLst>
              <a:ext uri="{FF2B5EF4-FFF2-40B4-BE49-F238E27FC236}">
                <a16:creationId xmlns:a16="http://schemas.microsoft.com/office/drawing/2014/main" id="{6789F4C2-4340-4266-9BC2-E1CB9BF79D71}"/>
              </a:ext>
            </a:extLst>
          </p:cNvPr>
          <p:cNvGraphicFramePr>
            <a:graphicFrameLocks/>
          </p:cNvGraphicFramePr>
          <p:nvPr/>
        </p:nvGraphicFramePr>
        <p:xfrm>
          <a:off x="2779861" y="4006912"/>
          <a:ext cx="1129778" cy="16401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78" name="TextBox 16">
            <a:extLst>
              <a:ext uri="{FF2B5EF4-FFF2-40B4-BE49-F238E27FC236}">
                <a16:creationId xmlns:a16="http://schemas.microsoft.com/office/drawing/2014/main" id="{7E860B85-CF8C-46B7-B8CD-EAF1F587DB50}"/>
              </a:ext>
            </a:extLst>
          </p:cNvPr>
          <p:cNvSpPr txBox="1"/>
          <p:nvPr/>
        </p:nvSpPr>
        <p:spPr>
          <a:xfrm rot="16200000">
            <a:off x="2101353" y="4810245"/>
            <a:ext cx="1447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AUC(mg/dl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×min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79" name="文本框 78">
            <a:extLst>
              <a:ext uri="{FF2B5EF4-FFF2-40B4-BE49-F238E27FC236}">
                <a16:creationId xmlns:a16="http://schemas.microsoft.com/office/drawing/2014/main" id="{222B659E-ACB9-45DA-AB3F-D93BDA9E1997}"/>
              </a:ext>
            </a:extLst>
          </p:cNvPr>
          <p:cNvSpPr txBox="1"/>
          <p:nvPr/>
        </p:nvSpPr>
        <p:spPr>
          <a:xfrm>
            <a:off x="2984189" y="5876932"/>
            <a:ext cx="7183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altLang="zh-CN" sz="1050" baseline="30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zh-CN" altLang="en-US" sz="105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6" name="Chart 1">
            <a:extLst>
              <a:ext uri="{FF2B5EF4-FFF2-40B4-BE49-F238E27FC236}">
                <a16:creationId xmlns:a16="http://schemas.microsoft.com/office/drawing/2014/main" id="{F94E4B16-DA6A-4905-90C8-8EFE594D797B}"/>
              </a:ext>
            </a:extLst>
          </p:cNvPr>
          <p:cNvGraphicFramePr>
            <a:graphicFrameLocks/>
          </p:cNvGraphicFramePr>
          <p:nvPr/>
        </p:nvGraphicFramePr>
        <p:xfrm>
          <a:off x="791923" y="6152045"/>
          <a:ext cx="1779416" cy="143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80" name="TextBox 40">
            <a:extLst>
              <a:ext uri="{FF2B5EF4-FFF2-40B4-BE49-F238E27FC236}">
                <a16:creationId xmlns:a16="http://schemas.microsoft.com/office/drawing/2014/main" id="{47FBDB02-B0BA-4DF8-A209-C6A8959D493E}"/>
              </a:ext>
            </a:extLst>
          </p:cNvPr>
          <p:cNvSpPr txBox="1"/>
          <p:nvPr/>
        </p:nvSpPr>
        <p:spPr>
          <a:xfrm>
            <a:off x="1494841" y="7133544"/>
            <a:ext cx="6810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Lactate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文本框 80">
            <a:extLst>
              <a:ext uri="{FF2B5EF4-FFF2-40B4-BE49-F238E27FC236}">
                <a16:creationId xmlns:a16="http://schemas.microsoft.com/office/drawing/2014/main" id="{7E1FBD9D-5033-48E1-9333-A36B0FE60F3C}"/>
              </a:ext>
            </a:extLst>
          </p:cNvPr>
          <p:cNvSpPr txBox="1"/>
          <p:nvPr/>
        </p:nvSpPr>
        <p:spPr>
          <a:xfrm>
            <a:off x="600905" y="1602196"/>
            <a:ext cx="2756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Supplementary Figure 2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832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200</Words>
  <Application>Microsoft Office PowerPoint</Application>
  <PresentationFormat>宽屏</PresentationFormat>
  <Paragraphs>73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6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25114</dc:creator>
  <cp:lastModifiedBy>25114</cp:lastModifiedBy>
  <cp:revision>2</cp:revision>
  <dcterms:created xsi:type="dcterms:W3CDTF">2019-12-04T08:18:40Z</dcterms:created>
  <dcterms:modified xsi:type="dcterms:W3CDTF">2019-12-04T08:21:33Z</dcterms:modified>
</cp:coreProperties>
</file>